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  <p:sldMasterId id="2147483662" r:id="rId2"/>
    <p:sldMasterId id="2147483663" r:id="rId3"/>
  </p:sldMasterIdLst>
  <p:notesMasterIdLst>
    <p:notesMasterId r:id="rId4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font" Target="fonts/font1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98942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111" name="Shape 11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10" name="Shape 31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18" name="Shape 31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26" name="Shape 32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34" name="Shape 33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43" name="Shape 34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50" name="Shape 35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57" name="Shape 35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64" name="Shape 36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74" name="Shape 37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82" name="Shape 38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90" name="Shape 39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98" name="Shape 39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06" name="Shape 40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14" name="Shape 41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22" name="Shape 42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30" name="Shape 43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39" name="Shape 43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47" name="Shape 44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55" name="Shape 45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63" name="Shape 46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71" name="Shape 47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79" name="Shape 47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87" name="Shape 48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5" name="Shape 49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502" name="Shape 50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9" name="Shape 5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48" name="Shape 24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58" name="Shape 25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67" name="Shape 26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77" name="Shape 27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288" name="Shape 28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302" name="Shape 30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8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 rot="5400000">
            <a:off x="4743449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None/>
              <a:defRPr/>
            </a:lvl1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slide25.xml" TargetMode="External"/><Relationship Id="rId13" Type="http://schemas.openxmlformats.org/officeDocument/2006/relationships/hyperlink" Target="slide21.xml" TargetMode="External"/><Relationship Id="rId18" Type="http://schemas.openxmlformats.org/officeDocument/2006/relationships/hyperlink" Target="slide17.xml" TargetMode="External"/><Relationship Id="rId26" Type="http://schemas.openxmlformats.org/officeDocument/2006/relationships/hyperlink" Target="slide28.xml" TargetMode="External"/><Relationship Id="rId3" Type="http://schemas.openxmlformats.org/officeDocument/2006/relationships/image" Target="../media/image1.png"/><Relationship Id="rId21" Type="http://schemas.openxmlformats.org/officeDocument/2006/relationships/hyperlink" Target="slide32.xml" TargetMode="External"/><Relationship Id="rId34" Type="http://schemas.openxmlformats.org/officeDocument/2006/relationships/image" Target="../media/image3.jpg"/><Relationship Id="rId7" Type="http://schemas.openxmlformats.org/officeDocument/2006/relationships/hyperlink" Target="slide20.xml" TargetMode="External"/><Relationship Id="rId12" Type="http://schemas.openxmlformats.org/officeDocument/2006/relationships/hyperlink" Target="slide16.xml" TargetMode="External"/><Relationship Id="rId17" Type="http://schemas.openxmlformats.org/officeDocument/2006/relationships/hyperlink" Target="slide12.xml" TargetMode="External"/><Relationship Id="rId25" Type="http://schemas.openxmlformats.org/officeDocument/2006/relationships/hyperlink" Target="slide23.xml" TargetMode="External"/><Relationship Id="rId33" Type="http://schemas.openxmlformats.org/officeDocument/2006/relationships/hyperlink" Target="slide34.xml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slide7.xml" TargetMode="External"/><Relationship Id="rId20" Type="http://schemas.openxmlformats.org/officeDocument/2006/relationships/hyperlink" Target="slide27.xml" TargetMode="External"/><Relationship Id="rId29" Type="http://schemas.openxmlformats.org/officeDocument/2006/relationships/hyperlink" Target="slide14.x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lide15.xml" TargetMode="External"/><Relationship Id="rId11" Type="http://schemas.openxmlformats.org/officeDocument/2006/relationships/hyperlink" Target="slide11.xml" TargetMode="External"/><Relationship Id="rId24" Type="http://schemas.openxmlformats.org/officeDocument/2006/relationships/hyperlink" Target="slide18.xml" TargetMode="External"/><Relationship Id="rId32" Type="http://schemas.openxmlformats.org/officeDocument/2006/relationships/hyperlink" Target="slide29.xml" TargetMode="External"/><Relationship Id="rId5" Type="http://schemas.openxmlformats.org/officeDocument/2006/relationships/hyperlink" Target="slide10.xml" TargetMode="External"/><Relationship Id="rId15" Type="http://schemas.openxmlformats.org/officeDocument/2006/relationships/hyperlink" Target="slide31.xml" TargetMode="External"/><Relationship Id="rId23" Type="http://schemas.openxmlformats.org/officeDocument/2006/relationships/hyperlink" Target="slide13.xml" TargetMode="External"/><Relationship Id="rId28" Type="http://schemas.openxmlformats.org/officeDocument/2006/relationships/hyperlink" Target="slide9.xml" TargetMode="External"/><Relationship Id="rId36" Type="http://schemas.openxmlformats.org/officeDocument/2006/relationships/image" Target="../media/image5.png"/><Relationship Id="rId10" Type="http://schemas.openxmlformats.org/officeDocument/2006/relationships/hyperlink" Target="slide6.xml" TargetMode="External"/><Relationship Id="rId19" Type="http://schemas.openxmlformats.org/officeDocument/2006/relationships/hyperlink" Target="slide22.xml" TargetMode="External"/><Relationship Id="rId31" Type="http://schemas.openxmlformats.org/officeDocument/2006/relationships/hyperlink" Target="slide24.xml" TargetMode="External"/><Relationship Id="rId4" Type="http://schemas.openxmlformats.org/officeDocument/2006/relationships/image" Target="../media/image2.png"/><Relationship Id="rId9" Type="http://schemas.openxmlformats.org/officeDocument/2006/relationships/hyperlink" Target="slide30.xml" TargetMode="External"/><Relationship Id="rId14" Type="http://schemas.openxmlformats.org/officeDocument/2006/relationships/hyperlink" Target="slide26.xml" TargetMode="External"/><Relationship Id="rId22" Type="http://schemas.openxmlformats.org/officeDocument/2006/relationships/hyperlink" Target="slide8.xml" TargetMode="External"/><Relationship Id="rId27" Type="http://schemas.openxmlformats.org/officeDocument/2006/relationships/hyperlink" Target="slide33.xml" TargetMode="External"/><Relationship Id="rId30" Type="http://schemas.openxmlformats.org/officeDocument/2006/relationships/hyperlink" Target="slide19.xml" TargetMode="External"/><Relationship Id="rId35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THIS</a:t>
            </a: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IS</a:t>
            </a: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5" name="Shape 115"/>
          <p:cNvSpPr/>
          <p:nvPr/>
        </p:nvSpPr>
        <p:spPr>
          <a:xfrm>
            <a:off x="990600" y="3962400"/>
            <a:ext cx="7391400" cy="196214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0999">
                      <a:srgbClr val="292929"/>
                    </a:gs>
                    <a:gs pos="33000">
                      <a:srgbClr val="B2B2B2"/>
                    </a:gs>
                    <a:gs pos="36999">
                      <a:srgbClr val="FFFFFF"/>
                    </a:gs>
                    <a:gs pos="78999">
                      <a:srgbClr val="5F5F5F"/>
                    </a:gs>
                    <a:gs pos="86999">
                      <a:srgbClr val="5F5F5F"/>
                    </a:gs>
                    <a:gs pos="100000">
                      <a:srgbClr val="CBCBCB"/>
                    </a:gs>
                  </a:gsLst>
                  <a:lin ang="18900000" scaled="0"/>
                </a:gradFill>
                <a:latin typeface="Arial"/>
              </a:rPr>
              <a:t>JEOPARDY 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Shape 313"/>
          <p:cNvSpPr txBox="1"/>
          <p:nvPr/>
        </p:nvSpPr>
        <p:spPr>
          <a:xfrm rot="60000" flipH="1">
            <a:off x="1374774" y="2368550"/>
            <a:ext cx="6327774" cy="13239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BMI differ from BMR?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200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1371600" y="2667000"/>
            <a:ext cx="63246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hormone regulates sodium and potassium levels?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300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9" name="Shape 329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400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371600" y="1752600"/>
            <a:ext cx="6324600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term refers to the volume of air breathed in and out without conscious effort?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206375" y="493712"/>
            <a:ext cx="6324600" cy="501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Match the term to the correct definition: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4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Anabolism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Catabolism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rabicPeriod"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Metabolism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500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3886200" y="2743200"/>
            <a:ext cx="5257799" cy="4032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Chemical reactions that break down molecules for energy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amount of an organism’s chemical reactions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AutoNum type="alphaU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Chemical reactions that create larger molecules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100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1371600" y="1981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 for 90% of nutrient absorption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200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1371600" y="1981200"/>
            <a:ext cx="6324600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 that serves both digestive and endocrine functions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300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371600" y="1981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the energy stored in a molecule of ATP?</a:t>
            </a: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1371600" y="1752600"/>
            <a:ext cx="6324600" cy="30194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96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DAILY DOUBLE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400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71600" y="1752600"/>
            <a:ext cx="6324600" cy="30194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96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DAILY DOUBLE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371600" y="2819400"/>
            <a:ext cx="6324600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A Wager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Shape 377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400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71600" y="1981200"/>
            <a:ext cx="6324600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both inactive enzymes.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Shape 385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 500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371600" y="1981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3 enzymes involved in carb digestion.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ctrTitle"/>
          </p:nvPr>
        </p:nvSpPr>
        <p:spPr>
          <a:xfrm>
            <a:off x="1143000" y="838200"/>
            <a:ext cx="4038598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With</a:t>
            </a:r>
            <a:r>
              <a:rPr lang="en-US" sz="8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85800" y="2438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Host...</a:t>
            </a: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343400" y="838200"/>
            <a:ext cx="4190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Your</a:t>
            </a:r>
            <a:r>
              <a:rPr lang="en-US" sz="8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</a:p>
        </p:txBody>
      </p:sp>
      <p:sp>
        <p:nvSpPr>
          <p:cNvPr id="124" name="Shape 124"/>
          <p:cNvSpPr/>
          <p:nvPr/>
        </p:nvSpPr>
        <p:spPr>
          <a:xfrm>
            <a:off x="990600" y="4191000"/>
            <a:ext cx="7286623" cy="18288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gradFill>
                  <a:gsLst>
                    <a:gs pos="0">
                      <a:srgbClr val="EAEAEA"/>
                    </a:gs>
                    <a:gs pos="17999">
                      <a:srgbClr val="777777"/>
                    </a:gs>
                    <a:gs pos="30999">
                      <a:srgbClr val="292929"/>
                    </a:gs>
                    <a:gs pos="33000">
                      <a:srgbClr val="B2B2B2"/>
                    </a:gs>
                    <a:gs pos="36999">
                      <a:srgbClr val="FFFFFF"/>
                    </a:gs>
                    <a:gs pos="78999">
                      <a:srgbClr val="5F5F5F"/>
                    </a:gs>
                    <a:gs pos="86999">
                      <a:srgbClr val="5F5F5F"/>
                    </a:gs>
                    <a:gs pos="100000">
                      <a:srgbClr val="CBCBCB"/>
                    </a:gs>
                  </a:gsLst>
                  <a:lin ang="18900000" scaled="0"/>
                </a:gradFill>
                <a:latin typeface="Arial"/>
              </a:rPr>
              <a:t>Mrs. Pride 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19050" y="4022725"/>
            <a:ext cx="3314700" cy="2686050"/>
            <a:chOff x="0" y="0"/>
            <a:chExt cx="3314700" cy="2686050"/>
          </a:xfrm>
        </p:grpSpPr>
        <p:sp>
          <p:nvSpPr>
            <p:cNvPr id="126" name="Shape 126"/>
            <p:cNvSpPr txBox="1"/>
            <p:nvPr/>
          </p:nvSpPr>
          <p:spPr>
            <a:xfrm>
              <a:off x="0" y="0"/>
              <a:ext cx="33147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lang="en-US" sz="30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</a:t>
              </a:r>
              <a:r>
                <a:rPr lang="en-US"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                                      </a:t>
              </a:r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0" y="914400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x="0" y="1158875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x="0" y="1403350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0" y="1647825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1" name="Shape 131"/>
            <p:cNvSpPr txBox="1"/>
            <p:nvPr/>
          </p:nvSpPr>
          <p:spPr>
            <a:xfrm>
              <a:off x="0" y="1892300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2" name="Shape 132"/>
            <p:cNvSpPr txBox="1"/>
            <p:nvPr/>
          </p:nvSpPr>
          <p:spPr>
            <a:xfrm>
              <a:off x="0" y="2136775"/>
              <a:ext cx="3314700" cy="24447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0" y="2381250"/>
              <a:ext cx="3314700" cy="30479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Times New Roman"/>
                <a:buNone/>
              </a:pPr>
              <a:r>
                <a:rPr lang="en-US" sz="1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</a:t>
              </a:r>
              <a:r>
                <a:rPr lang="en-US" sz="7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</a:t>
              </a:r>
              <a:r>
                <a:rPr lang="en-US" sz="1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                                                                                 </a:t>
              </a:r>
            </a:p>
          </p:txBody>
        </p:sp>
        <p:sp>
          <p:nvSpPr>
            <p:cNvPr id="134" name="Shape 134"/>
            <p:cNvSpPr txBox="1"/>
            <p:nvPr/>
          </p:nvSpPr>
          <p:spPr>
            <a:xfrm>
              <a:off x="0" y="2686050"/>
              <a:ext cx="3314700" cy="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100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371600" y="2667000"/>
            <a:ext cx="63246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cavity houses the respiratory organs?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1" name="Shape 401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200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1371600" y="1981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the location for gas exchange?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9" name="Shape 409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300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1371600" y="2076450"/>
            <a:ext cx="63246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name for ATP generation with oxygen?</a:t>
            </a: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400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371600" y="1981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3 diseases associated with the respiratory system.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5" name="Shape 425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500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1371600" y="1981200"/>
            <a:ext cx="6324600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total volume of air that can be exhaled after a deep breath (maximum inhalation)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Shape 433"/>
          <p:cNvSpPr txBox="1"/>
          <p:nvPr/>
        </p:nvSpPr>
        <p:spPr>
          <a:xfrm>
            <a:off x="1295400" y="2028825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functional unit of the kidney?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8223250" y="6397625"/>
            <a:ext cx="9032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100</a:t>
            </a:r>
          </a:p>
        </p:txBody>
      </p:sp>
      <p:sp>
        <p:nvSpPr>
          <p:cNvPr id="435" name="Shape 435"/>
          <p:cNvSpPr txBox="1"/>
          <p:nvPr/>
        </p:nvSpPr>
        <p:spPr>
          <a:xfrm>
            <a:off x="1219200" y="3048000"/>
            <a:ext cx="69341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2" name="Shape 442"/>
          <p:cNvSpPr txBox="1"/>
          <p:nvPr/>
        </p:nvSpPr>
        <p:spPr>
          <a:xfrm>
            <a:off x="1371600" y="2028825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2 functions of the urinary system.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23250" y="6397625"/>
            <a:ext cx="9032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200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0" name="Shape 450"/>
          <p:cNvSpPr txBox="1"/>
          <p:nvPr/>
        </p:nvSpPr>
        <p:spPr>
          <a:xfrm>
            <a:off x="1295400" y="1789110"/>
            <a:ext cx="6324600" cy="2554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Caffeine is an ADH blocker.  Describe what will happen when you consume a large quantity of caffeine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8223250" y="6397625"/>
            <a:ext cx="9032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300</a:t>
            </a: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8" name="Shape 458"/>
          <p:cNvSpPr txBox="1"/>
          <p:nvPr/>
        </p:nvSpPr>
        <p:spPr>
          <a:xfrm>
            <a:off x="8223250" y="6397625"/>
            <a:ext cx="9032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400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1295400" y="1577975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3 parts to a urinalysis?</a:t>
            </a: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/>
        </p:nvSpPr>
        <p:spPr>
          <a:xfrm>
            <a:off x="-17461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8223250" y="6397625"/>
            <a:ext cx="9032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 500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838200" y="1905000"/>
            <a:ext cx="6989762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reabsorption does NOT occur in this area  of the nephron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1" name="Shape 141"/>
          <p:cNvSpPr txBox="1"/>
          <p:nvPr/>
        </p:nvSpPr>
        <p:spPr>
          <a:xfrm>
            <a:off x="271462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725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4" name="Shape 144"/>
          <p:cNvSpPr txBox="1"/>
          <p:nvPr/>
        </p:nvSpPr>
        <p:spPr>
          <a:xfrm>
            <a:off x="1766885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100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7" name="Shape 147"/>
          <p:cNvSpPr txBox="1"/>
          <p:nvPr/>
        </p:nvSpPr>
        <p:spPr>
          <a:xfrm>
            <a:off x="3290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100</a:t>
            </a:r>
          </a:p>
        </p:txBody>
      </p:sp>
      <p:pic>
        <p:nvPicPr>
          <p:cNvPr id="148" name="Shape 1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150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0" name="Shape 150"/>
          <p:cNvSpPr txBox="1"/>
          <p:nvPr/>
        </p:nvSpPr>
        <p:spPr>
          <a:xfrm>
            <a:off x="4814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100</a:t>
            </a: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150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9825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3" name="Shape 153"/>
          <p:cNvSpPr txBox="1"/>
          <p:nvPr/>
        </p:nvSpPr>
        <p:spPr>
          <a:xfrm>
            <a:off x="6338887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100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7150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19335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6" name="Shape 156"/>
          <p:cNvSpPr txBox="1"/>
          <p:nvPr/>
        </p:nvSpPr>
        <p:spPr>
          <a:xfrm>
            <a:off x="7862885" y="21621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100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1150" y="25431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59" name="Shape 159"/>
          <p:cNvSpPr txBox="1"/>
          <p:nvPr/>
        </p:nvSpPr>
        <p:spPr>
          <a:xfrm>
            <a:off x="271462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200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725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2" name="Shape 162"/>
          <p:cNvSpPr txBox="1"/>
          <p:nvPr/>
        </p:nvSpPr>
        <p:spPr>
          <a:xfrm>
            <a:off x="1766885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200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5" name="Shape 165"/>
          <p:cNvSpPr txBox="1"/>
          <p:nvPr/>
        </p:nvSpPr>
        <p:spPr>
          <a:xfrm>
            <a:off x="3290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200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150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68" name="Shape 168"/>
          <p:cNvSpPr txBox="1"/>
          <p:nvPr/>
        </p:nvSpPr>
        <p:spPr>
          <a:xfrm>
            <a:off x="4814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/>
              </a:rPr>
              <a:t>200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150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9825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1" name="Shape 171"/>
          <p:cNvSpPr txBox="1"/>
          <p:nvPr/>
        </p:nvSpPr>
        <p:spPr>
          <a:xfrm>
            <a:off x="6338887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/>
              </a:rPr>
              <a:t>200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7150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29241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4" name="Shape 174"/>
          <p:cNvSpPr txBox="1"/>
          <p:nvPr/>
        </p:nvSpPr>
        <p:spPr>
          <a:xfrm>
            <a:off x="7862885" y="31527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5"/>
              </a:rPr>
              <a:t>200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1150" y="35337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77" name="Shape 177"/>
          <p:cNvSpPr txBox="1"/>
          <p:nvPr/>
        </p:nvSpPr>
        <p:spPr>
          <a:xfrm>
            <a:off x="271462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6"/>
              </a:rPr>
              <a:t>300</a:t>
            </a: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725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0" name="Shape 180"/>
          <p:cNvSpPr txBox="1"/>
          <p:nvPr/>
        </p:nvSpPr>
        <p:spPr>
          <a:xfrm>
            <a:off x="1766885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7"/>
              </a:rPr>
              <a:t>300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3" name="Shape 183"/>
          <p:cNvSpPr txBox="1"/>
          <p:nvPr/>
        </p:nvSpPr>
        <p:spPr>
          <a:xfrm>
            <a:off x="3290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8"/>
              </a:rPr>
              <a:t>300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150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6" name="Shape 186"/>
          <p:cNvSpPr txBox="1"/>
          <p:nvPr/>
        </p:nvSpPr>
        <p:spPr>
          <a:xfrm>
            <a:off x="4814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9"/>
              </a:rPr>
              <a:t>300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150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9825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89" name="Shape 189"/>
          <p:cNvSpPr txBox="1"/>
          <p:nvPr/>
        </p:nvSpPr>
        <p:spPr>
          <a:xfrm>
            <a:off x="6338887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0"/>
              </a:rPr>
              <a:t>300</a:t>
            </a:r>
          </a:p>
        </p:txBody>
      </p:sp>
      <p:pic>
        <p:nvPicPr>
          <p:cNvPr id="190" name="Shape 19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7150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39147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92" name="Shape 192"/>
          <p:cNvSpPr txBox="1"/>
          <p:nvPr/>
        </p:nvSpPr>
        <p:spPr>
          <a:xfrm>
            <a:off x="7862885" y="41433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1"/>
              </a:rPr>
              <a:t>300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1150" y="45243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95" name="Shape 195"/>
          <p:cNvSpPr txBox="1"/>
          <p:nvPr/>
        </p:nvSpPr>
        <p:spPr>
          <a:xfrm>
            <a:off x="271462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2"/>
              </a:rPr>
              <a:t>400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725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98" name="Shape 198"/>
          <p:cNvSpPr txBox="1"/>
          <p:nvPr/>
        </p:nvSpPr>
        <p:spPr>
          <a:xfrm>
            <a:off x="1766885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3"/>
              </a:rPr>
              <a:t>400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1" name="Shape 201"/>
          <p:cNvSpPr txBox="1"/>
          <p:nvPr/>
        </p:nvSpPr>
        <p:spPr>
          <a:xfrm>
            <a:off x="3290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4"/>
              </a:rPr>
              <a:t>400</a:t>
            </a:r>
          </a:p>
        </p:txBody>
      </p:sp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150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4" name="Shape 204"/>
          <p:cNvSpPr txBox="1"/>
          <p:nvPr/>
        </p:nvSpPr>
        <p:spPr>
          <a:xfrm>
            <a:off x="4814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5"/>
              </a:rPr>
              <a:t>400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150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9825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7" name="Shape 207"/>
          <p:cNvSpPr txBox="1"/>
          <p:nvPr/>
        </p:nvSpPr>
        <p:spPr>
          <a:xfrm>
            <a:off x="6338887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6"/>
              </a:rPr>
              <a:t>400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7150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49053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0" name="Shape 210"/>
          <p:cNvSpPr txBox="1"/>
          <p:nvPr/>
        </p:nvSpPr>
        <p:spPr>
          <a:xfrm>
            <a:off x="7862885" y="51339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7"/>
              </a:rPr>
              <a:t>400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1150" y="55149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3" name="Shape 213"/>
          <p:cNvSpPr txBox="1"/>
          <p:nvPr/>
        </p:nvSpPr>
        <p:spPr>
          <a:xfrm>
            <a:off x="304800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8"/>
              </a:rPr>
              <a:t>500</a:t>
            </a: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725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6" name="Shape 216"/>
          <p:cNvSpPr txBox="1"/>
          <p:nvPr/>
        </p:nvSpPr>
        <p:spPr>
          <a:xfrm>
            <a:off x="1766885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9"/>
              </a:rPr>
              <a:t>500</a:t>
            </a: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9" name="Shape 219"/>
          <p:cNvSpPr txBox="1"/>
          <p:nvPr/>
        </p:nvSpPr>
        <p:spPr>
          <a:xfrm>
            <a:off x="3290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0"/>
              </a:rPr>
              <a:t>500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9150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2" name="Shape 222"/>
          <p:cNvSpPr txBox="1"/>
          <p:nvPr/>
        </p:nvSpPr>
        <p:spPr>
          <a:xfrm>
            <a:off x="4814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1"/>
              </a:rPr>
              <a:t>500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150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19825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5" name="Shape 225"/>
          <p:cNvSpPr txBox="1"/>
          <p:nvPr/>
        </p:nvSpPr>
        <p:spPr>
          <a:xfrm>
            <a:off x="6338887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2"/>
              </a:rPr>
              <a:t>500</a:t>
            </a: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7150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5895975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28" name="Shape 228"/>
          <p:cNvSpPr txBox="1"/>
          <p:nvPr/>
        </p:nvSpPr>
        <p:spPr>
          <a:xfrm>
            <a:off x="7862885" y="6124575"/>
            <a:ext cx="1058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3"/>
              </a:rPr>
              <a:t>500</a:t>
            </a: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1150" y="6505575"/>
            <a:ext cx="1028700" cy="200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7825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71825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5825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4" name="Shape 2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0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3825" y="914400"/>
            <a:ext cx="1323975" cy="1038224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36" name="Shape 236"/>
          <p:cNvSpPr txBox="1"/>
          <p:nvPr/>
        </p:nvSpPr>
        <p:spPr>
          <a:xfrm>
            <a:off x="0" y="1231900"/>
            <a:ext cx="1600198" cy="322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Diagrams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524000" y="1276350"/>
            <a:ext cx="1600198" cy="323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Vocab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048000" y="1276350"/>
            <a:ext cx="1600198" cy="323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3.2 - Food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4572000" y="1216025"/>
            <a:ext cx="1600198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3.3 - Oxygen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6172200" y="1066800"/>
            <a:ext cx="1447800" cy="523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300" b="0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5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3.4 - Water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7696200" y="1219200"/>
            <a:ext cx="1447800" cy="3365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MISC.</a:t>
            </a:r>
          </a:p>
        </p:txBody>
      </p:sp>
      <p:pic>
        <p:nvPicPr>
          <p:cNvPr id="242" name="Shape 242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1370012" y="0"/>
            <a:ext cx="6402387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8153400" y="228600"/>
            <a:ext cx="962023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76200" y="288925"/>
            <a:ext cx="914400" cy="54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1371600" y="23622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hockey team currently possesses the Stanley Cup?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8231185" y="6397625"/>
            <a:ext cx="8874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100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2" name="Shape 482"/>
          <p:cNvSpPr txBox="1"/>
          <p:nvPr/>
        </p:nvSpPr>
        <p:spPr>
          <a:xfrm>
            <a:off x="1447800" y="21336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country held the 2010 Winter Olympics?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8231185" y="6397625"/>
            <a:ext cx="8874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200</a:t>
            </a: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0" name="Shape 490"/>
          <p:cNvSpPr txBox="1"/>
          <p:nvPr/>
        </p:nvSpPr>
        <p:spPr>
          <a:xfrm>
            <a:off x="1295400" y="2057400"/>
            <a:ext cx="6324600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pounds of candy does the average American eat in a year?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8231185" y="6397625"/>
            <a:ext cx="8874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300</a:t>
            </a: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/>
        </p:nvSpPr>
        <p:spPr>
          <a:xfrm>
            <a:off x="1371600" y="2333625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was the most popular BOY baby name in 2013?</a:t>
            </a:r>
          </a:p>
        </p:txBody>
      </p:sp>
      <p:sp>
        <p:nvSpPr>
          <p:cNvPr id="498" name="Shape 498"/>
          <p:cNvSpPr txBox="1"/>
          <p:nvPr/>
        </p:nvSpPr>
        <p:spPr>
          <a:xfrm>
            <a:off x="8231185" y="6397625"/>
            <a:ext cx="8874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400</a:t>
            </a: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1143000" y="2024060"/>
            <a:ext cx="7010400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movie starred the lifeguard Wendy Peffercorn?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8231185" y="6397625"/>
            <a:ext cx="88741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500</a:t>
            </a: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1371600" y="1981200"/>
            <a:ext cx="7162799" cy="2759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Jeopardy Category is: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5000" b="1" i="0" u="sng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3.2 Food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record your wager.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5822950" y="6397625"/>
            <a:ext cx="31432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on screen to begin</a:t>
            </a: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1" name="Shape 521"/>
          <p:cNvSpPr txBox="1"/>
          <p:nvPr/>
        </p:nvSpPr>
        <p:spPr>
          <a:xfrm>
            <a:off x="76200" y="1751010"/>
            <a:ext cx="8915400" cy="1754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enzymes involved in protein digestion.  The enzymes must be listed in the order they are used.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5629275" y="6137075"/>
            <a:ext cx="351479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Click on screen to continue</a:t>
            </a: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Shape 529"/>
          <p:cNvSpPr txBox="1"/>
          <p:nvPr/>
        </p:nvSpPr>
        <p:spPr>
          <a:xfrm>
            <a:off x="1143000" y="2667000"/>
            <a:ext cx="71627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 for Playing Jeopardy!</a:t>
            </a:r>
          </a:p>
        </p:txBody>
      </p:sp>
      <p:sp>
        <p:nvSpPr>
          <p:cNvPr id="530" name="Shape 530"/>
          <p:cNvSpPr txBox="1"/>
          <p:nvPr/>
        </p:nvSpPr>
        <p:spPr>
          <a:xfrm>
            <a:off x="2609850" y="6400800"/>
            <a:ext cx="444182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Game Designed By C. Harr-MAIT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8205785" y="6400800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100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209550"/>
            <a:ext cx="3133723" cy="62674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3" name="Shape 253"/>
          <p:cNvCxnSpPr/>
          <p:nvPr/>
        </p:nvCxnSpPr>
        <p:spPr>
          <a:xfrm rot="10800000" flipH="1">
            <a:off x="2209800" y="4876798"/>
            <a:ext cx="2819400" cy="1143000"/>
          </a:xfrm>
          <a:prstGeom prst="straightConnector1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0">
                <a:srgbClr val="5F5F5F"/>
              </a:gs>
              <a:gs pos="63000">
                <a:srgbClr val="FFFFFF"/>
              </a:gs>
              <a:gs pos="66999">
                <a:srgbClr val="B2B2B2"/>
              </a:gs>
              <a:gs pos="69000">
                <a:srgbClr val="292929"/>
              </a:gs>
              <a:gs pos="82000">
                <a:srgbClr val="777777"/>
              </a:gs>
              <a:gs pos="100000">
                <a:srgbClr val="EAEAEA"/>
              </a:gs>
            </a:gsLst>
            <a:lin ang="5400000" scaled="0"/>
          </a:gradFill>
          <a:ln w="38100" cap="flat" cmpd="sng">
            <a:solidFill>
              <a:schemeClr val="dk1"/>
            </a:solidFill>
            <a:prstDash val="solid"/>
            <a:miter/>
            <a:headEnd type="stealth" w="lg" len="lg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4724400" y="4567237"/>
            <a:ext cx="32766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this organ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200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" y="430212"/>
            <a:ext cx="4229100" cy="60467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2" name="Shape 262"/>
          <p:cNvCxnSpPr/>
          <p:nvPr/>
        </p:nvCxnSpPr>
        <p:spPr>
          <a:xfrm rot="10800000" flipH="1">
            <a:off x="2667000" y="2171699"/>
            <a:ext cx="2971799" cy="571500"/>
          </a:xfrm>
          <a:prstGeom prst="straightConnector1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0">
                <a:srgbClr val="5F5F5F"/>
              </a:gs>
              <a:gs pos="63000">
                <a:srgbClr val="FFFFFF"/>
              </a:gs>
              <a:gs pos="66999">
                <a:srgbClr val="B2B2B2"/>
              </a:gs>
              <a:gs pos="69000">
                <a:srgbClr val="292929"/>
              </a:gs>
              <a:gs pos="82000">
                <a:srgbClr val="777777"/>
              </a:gs>
              <a:gs pos="100000">
                <a:srgbClr val="EAEAEA"/>
              </a:gs>
            </a:gsLst>
            <a:lin ang="5400000" scaled="0"/>
          </a:gradFill>
          <a:ln w="38100" cap="flat" cmpd="sng">
            <a:solidFill>
              <a:schemeClr val="dk1"/>
            </a:solidFill>
            <a:prstDash val="solid"/>
            <a:miter/>
            <a:headEnd type="stealth" w="lg" len="lg"/>
            <a:tailEnd type="none" w="med" len="med"/>
          </a:ln>
        </p:spPr>
      </p:cxnSp>
      <p:sp>
        <p:nvSpPr>
          <p:cNvPr id="263" name="Shape 263"/>
          <p:cNvSpPr txBox="1"/>
          <p:nvPr/>
        </p:nvSpPr>
        <p:spPr>
          <a:xfrm>
            <a:off x="5334000" y="1905000"/>
            <a:ext cx="32766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this organ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300</a:t>
            </a:r>
          </a:p>
        </p:txBody>
      </p:sp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584200"/>
            <a:ext cx="4395786" cy="52625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2" name="Shape 272"/>
          <p:cNvCxnSpPr/>
          <p:nvPr/>
        </p:nvCxnSpPr>
        <p:spPr>
          <a:xfrm>
            <a:off x="2895600" y="1600200"/>
            <a:ext cx="3113085" cy="457200"/>
          </a:xfrm>
          <a:prstGeom prst="straightConnector1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0">
                <a:srgbClr val="5F5F5F"/>
              </a:gs>
              <a:gs pos="63000">
                <a:srgbClr val="FFFFFF"/>
              </a:gs>
              <a:gs pos="66999">
                <a:srgbClr val="B2B2B2"/>
              </a:gs>
              <a:gs pos="69000">
                <a:srgbClr val="292929"/>
              </a:gs>
              <a:gs pos="82000">
                <a:srgbClr val="777777"/>
              </a:gs>
              <a:gs pos="100000">
                <a:srgbClr val="EAEAEA"/>
              </a:gs>
            </a:gsLst>
            <a:lin ang="5400000" scaled="0"/>
          </a:gradFill>
          <a:ln w="28575" cap="flat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273" name="Shape 273"/>
          <p:cNvSpPr txBox="1"/>
          <p:nvPr/>
        </p:nvSpPr>
        <p:spPr>
          <a:xfrm>
            <a:off x="0" y="1219200"/>
            <a:ext cx="32766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this structure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400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4541837" y="-182560"/>
            <a:ext cx="304798" cy="304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4694237" y="-30160"/>
            <a:ext cx="304798" cy="304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3" name="Shape 283"/>
          <p:cNvPicPr preferRelativeResize="0"/>
          <p:nvPr/>
        </p:nvPicPr>
        <p:blipFill/>
        <p:spPr>
          <a:xfrm>
            <a:off x="25400" y="838200"/>
            <a:ext cx="5665787" cy="595471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284" name="Shape 284"/>
          <p:cNvSpPr txBox="1"/>
          <p:nvPr/>
        </p:nvSpPr>
        <p:spPr>
          <a:xfrm>
            <a:off x="5713412" y="1371600"/>
            <a:ext cx="32766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structure is “W”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this structure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8205785" y="6397625"/>
            <a:ext cx="9382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500</a:t>
            </a:r>
          </a:p>
        </p:txBody>
      </p:sp>
      <p:pic>
        <p:nvPicPr>
          <p:cNvPr id="292" name="Shape 292"/>
          <p:cNvPicPr preferRelativeResize="0"/>
          <p:nvPr/>
        </p:nvPicPr>
        <p:blipFill rotWithShape="1">
          <a:blip r:embed="rId3">
            <a:alphaModFix/>
          </a:blip>
          <a:srcRect t="13400"/>
          <a:stretch/>
        </p:blipFill>
        <p:spPr>
          <a:xfrm>
            <a:off x="228600" y="1404937"/>
            <a:ext cx="7721599" cy="501491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1112" y="304800"/>
            <a:ext cx="6248399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each organ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828800" y="2133600"/>
            <a:ext cx="762000" cy="461961"/>
          </a:xfrm>
          <a:prstGeom prst="rect">
            <a:avLst/>
          </a:prstGeom>
          <a:solidFill>
            <a:srgbClr val="91431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2019300" y="3194050"/>
            <a:ext cx="381000" cy="461961"/>
          </a:xfrm>
          <a:prstGeom prst="rect">
            <a:avLst/>
          </a:prstGeom>
          <a:solidFill>
            <a:srgbClr val="91431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5481637" y="2781300"/>
            <a:ext cx="762000" cy="461961"/>
          </a:xfrm>
          <a:prstGeom prst="rect">
            <a:avLst/>
          </a:prstGeom>
          <a:solidFill>
            <a:srgbClr val="F1B99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3581400" y="5181600"/>
            <a:ext cx="508000" cy="461961"/>
          </a:xfrm>
          <a:prstGeom prst="rect">
            <a:avLst/>
          </a:prstGeom>
          <a:solidFill>
            <a:srgbClr val="F1B99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3576637" y="5791200"/>
            <a:ext cx="762000" cy="461961"/>
          </a:xfrm>
          <a:prstGeom prst="rect">
            <a:avLst/>
          </a:prstGeom>
          <a:solidFill>
            <a:srgbClr val="F1B997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3CC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1371600" y="2667000"/>
            <a:ext cx="6324600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building blocks for all nutrients called?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8213725" y="6397625"/>
            <a:ext cx="92074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 100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33CC"/>
      </a:dk2>
      <a:lt2>
        <a:srgbClr val="000000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000C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(4:3)</PresentationFormat>
  <Paragraphs>168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Times New Roman</vt:lpstr>
      <vt:lpstr>Blank Presentation</vt:lpstr>
      <vt:lpstr>Blank Presentation</vt:lpstr>
      <vt:lpstr>Blank Presentation</vt:lpstr>
      <vt:lpstr>THIS </vt:lpstr>
      <vt:lpstr> With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</dc:title>
  <dc:creator>Chadwick Leslie</dc:creator>
  <cp:lastModifiedBy>Chadwick Leslie</cp:lastModifiedBy>
  <cp:revision>1</cp:revision>
  <dcterms:modified xsi:type="dcterms:W3CDTF">2016-05-20T15:07:59Z</dcterms:modified>
</cp:coreProperties>
</file>