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256" r:id="rId2"/>
    <p:sldId id="257" r:id="rId3"/>
    <p:sldId id="258" r:id="rId4"/>
    <p:sldId id="259" r:id="rId5"/>
    <p:sldId id="260" r:id="rId6"/>
    <p:sldId id="261" r:id="rId7"/>
    <p:sldId id="262" r:id="rId8"/>
    <p:sldId id="263" r:id="rId9"/>
    <p:sldId id="264" r:id="rId10"/>
    <p:sldId id="265" r:id="rId11"/>
    <p:sldId id="342" r:id="rId12"/>
    <p:sldId id="343" r:id="rId13"/>
    <p:sldId id="357" r:id="rId14"/>
    <p:sldId id="359" r:id="rId15"/>
    <p:sldId id="360" r:id="rId16"/>
    <p:sldId id="361" r:id="rId17"/>
    <p:sldId id="362" r:id="rId18"/>
    <p:sldId id="363" r:id="rId19"/>
    <p:sldId id="364" r:id="rId20"/>
    <p:sldId id="365" r:id="rId21"/>
    <p:sldId id="366" r:id="rId22"/>
    <p:sldId id="367" r:id="rId23"/>
    <p:sldId id="369" r:id="rId24"/>
    <p:sldId id="370" r:id="rId25"/>
    <p:sldId id="371" r:id="rId26"/>
    <p:sldId id="375" r:id="rId27"/>
    <p:sldId id="344" r:id="rId28"/>
    <p:sldId id="345" r:id="rId29"/>
    <p:sldId id="355" r:id="rId30"/>
    <p:sldId id="358" r:id="rId31"/>
    <p:sldId id="356" r:id="rId32"/>
    <p:sldId id="405" r:id="rId33"/>
    <p:sldId id="406" r:id="rId34"/>
    <p:sldId id="407" r:id="rId35"/>
    <p:sldId id="408" r:id="rId36"/>
    <p:sldId id="409" r:id="rId37"/>
    <p:sldId id="410" r:id="rId38"/>
    <p:sldId id="411" r:id="rId39"/>
    <p:sldId id="412" r:id="rId40"/>
    <p:sldId id="413" r:id="rId41"/>
    <p:sldId id="414" r:id="rId42"/>
    <p:sldId id="415" r:id="rId43"/>
    <p:sldId id="341" r:id="rId44"/>
    <p:sldId id="376" r:id="rId45"/>
    <p:sldId id="377" r:id="rId46"/>
    <p:sldId id="378" r:id="rId47"/>
    <p:sldId id="379" r:id="rId48"/>
    <p:sldId id="380" r:id="rId49"/>
    <p:sldId id="381" r:id="rId50"/>
    <p:sldId id="382" r:id="rId51"/>
    <p:sldId id="383" r:id="rId52"/>
    <p:sldId id="403" r:id="rId53"/>
    <p:sldId id="435" r:id="rId54"/>
    <p:sldId id="436" r:id="rId55"/>
    <p:sldId id="439" r:id="rId56"/>
    <p:sldId id="440" r:id="rId57"/>
    <p:sldId id="441" r:id="rId58"/>
    <p:sldId id="442" r:id="rId59"/>
    <p:sldId id="443" r:id="rId60"/>
    <p:sldId id="444" r:id="rId61"/>
    <p:sldId id="445" r:id="rId62"/>
    <p:sldId id="447" r:id="rId63"/>
    <p:sldId id="449" r:id="rId64"/>
    <p:sldId id="451" r:id="rId65"/>
    <p:sldId id="416" r:id="rId66"/>
    <p:sldId id="417" r:id="rId67"/>
    <p:sldId id="418" r:id="rId68"/>
    <p:sldId id="419" r:id="rId69"/>
    <p:sldId id="420" r:id="rId70"/>
    <p:sldId id="421" r:id="rId71"/>
    <p:sldId id="422" r:id="rId72"/>
    <p:sldId id="423" r:id="rId73"/>
    <p:sldId id="424" r:id="rId74"/>
    <p:sldId id="425" r:id="rId75"/>
    <p:sldId id="426" r:id="rId76"/>
    <p:sldId id="427" r:id="rId77"/>
    <p:sldId id="428" r:id="rId78"/>
    <p:sldId id="429" r:id="rId79"/>
    <p:sldId id="430" r:id="rId80"/>
    <p:sldId id="431" r:id="rId81"/>
    <p:sldId id="432" r:id="rId82"/>
    <p:sldId id="433" r:id="rId83"/>
    <p:sldId id="434" r:id="rId84"/>
    <p:sldId id="346" r:id="rId85"/>
    <p:sldId id="347" r:id="rId86"/>
    <p:sldId id="348" r:id="rId87"/>
    <p:sldId id="349" r:id="rId88"/>
    <p:sldId id="350" r:id="rId89"/>
    <p:sldId id="351" r:id="rId90"/>
    <p:sldId id="352" r:id="rId91"/>
    <p:sldId id="353" r:id="rId92"/>
    <p:sldId id="354"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98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5AFE40-E71C-42D1-AA64-34AD9F64FE39}" type="datetimeFigureOut">
              <a:rPr lang="en-US" smtClean="0"/>
              <a:t>2/23/2015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29D3B4-7D7A-4BE5-ACA5-2358845C75C5}" type="slidenum">
              <a:rPr lang="en-US" smtClean="0"/>
              <a:t>‹#›</a:t>
            </a:fld>
            <a:endParaRPr lang="en-US"/>
          </a:p>
        </p:txBody>
      </p:sp>
    </p:spTree>
    <p:extLst>
      <p:ext uri="{BB962C8B-B14F-4D97-AF65-F5344CB8AC3E}">
        <p14:creationId xmlns:p14="http://schemas.microsoft.com/office/powerpoint/2010/main" val="1408568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a:p>
        </p:txBody>
      </p:sp>
      <p:sp>
        <p:nvSpPr>
          <p:cNvPr id="95" name="Shape 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TextEdit="1"/>
          </p:cNvSpPr>
          <p:nvPr>
            <p:ph type="sldImg"/>
          </p:nvPr>
        </p:nvSpPr>
        <p:spPr bwMode="auto">
          <a:noFill/>
          <a:ln>
            <a:solidFill>
              <a:srgbClr val="000000"/>
            </a:solidFill>
            <a:miter lim="800000"/>
            <a:headEnd/>
            <a:tailEnd/>
          </a:ln>
        </p:spPr>
      </p:sp>
      <p:sp>
        <p:nvSpPr>
          <p:cNvPr id="137219" name="Rectangle 3"/>
          <p:cNvSpPr>
            <a:spLocks noGrp="1"/>
          </p:cNvSpPr>
          <p:nvPr>
            <p:ph type="body" idx="1"/>
          </p:nvPr>
        </p:nvSpPr>
        <p:spPr bwMode="auto">
          <a:xfrm>
            <a:off x="685800" y="4344988"/>
            <a:ext cx="5486400" cy="4113212"/>
          </a:xfrm>
          <a:noFill/>
        </p:spPr>
        <p:txBody>
          <a:bodyPr wrap="square" numCol="1" anchor="t" anchorCtr="0" compatLnSpc="1">
            <a:prstTxWarp prst="textNoShape">
              <a:avLst/>
            </a:prstTxWarp>
          </a:bodyPr>
          <a:lstStyle/>
          <a:p>
            <a:pPr eaLnBrk="1" hangingPunct="1"/>
            <a:r>
              <a:rPr lang="en-US" sz="1000" smtClean="0"/>
              <a:t>These symbols also represent relationships between people. some may have to each other.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TextEdit="1"/>
          </p:cNvSpPr>
          <p:nvPr>
            <p:ph type="sldImg"/>
          </p:nvPr>
        </p:nvSpPr>
        <p:spPr bwMode="auto">
          <a:noFill/>
          <a:ln>
            <a:solidFill>
              <a:srgbClr val="000000"/>
            </a:solidFill>
            <a:miter lim="800000"/>
            <a:headEnd/>
            <a:tailEnd/>
          </a:ln>
        </p:spPr>
      </p:sp>
      <p:sp>
        <p:nvSpPr>
          <p:cNvPr id="139267" name="Rectangle 3"/>
          <p:cNvSpPr>
            <a:spLocks noGrp="1"/>
          </p:cNvSpPr>
          <p:nvPr>
            <p:ph type="body" idx="1"/>
          </p:nvPr>
        </p:nvSpPr>
        <p:spPr bwMode="auto">
          <a:xfrm>
            <a:off x="685800" y="4344988"/>
            <a:ext cx="5486400" cy="4113212"/>
          </a:xfrm>
          <a:noFill/>
        </p:spPr>
        <p:txBody>
          <a:bodyPr wrap="square" numCol="1" anchor="t" anchorCtr="0" compatLnSpc="1">
            <a:prstTxWarp prst="textNoShape">
              <a:avLst/>
            </a:prstTxWarp>
          </a:bodyPr>
          <a:lstStyle/>
          <a:p>
            <a:pPr eaLnBrk="1" hangingPunct="1"/>
            <a:r>
              <a:rPr lang="en-US" sz="1000" dirty="0" smtClean="0"/>
              <a:t>These are examples of different types of symbols.  These symbols would be the same for males or for females, except for X-linked carrier which is only used for females.  So an affected male would be a square that is filled in completely.  A deceased female would be a circle with a diagonal slash.</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bwMode="auto">
          <a:noFill/>
          <a:ln>
            <a:solidFill>
              <a:srgbClr val="000000"/>
            </a:solidFill>
            <a:miter lim="800000"/>
            <a:headEnd/>
            <a:tailEnd/>
          </a:ln>
        </p:spPr>
      </p:sp>
      <p:sp>
        <p:nvSpPr>
          <p:cNvPr id="14541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bwMode="auto">
          <a:noFill/>
          <a:ln>
            <a:solidFill>
              <a:srgbClr val="000000"/>
            </a:solidFill>
            <a:miter lim="800000"/>
            <a:headEnd/>
            <a:tailEnd/>
          </a:ln>
        </p:spPr>
      </p:sp>
      <p:sp>
        <p:nvSpPr>
          <p:cNvPr id="14643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p:txBody>
          <a:bodyPr/>
          <a:lstStyle/>
          <a:p>
            <a:pPr>
              <a:defRPr/>
            </a:pPr>
            <a:fld id="{FA006BDA-1107-41C9-88C4-F3BC8F1815A9}" type="slidenum">
              <a:rPr lang="en-US"/>
              <a:pPr>
                <a:defRPr/>
              </a:pPr>
              <a:t>59</a:t>
            </a:fld>
            <a:endParaRPr lang="en-US"/>
          </a:p>
        </p:txBody>
      </p:sp>
      <p:sp>
        <p:nvSpPr>
          <p:cNvPr id="147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solidFill>
                <a:srgbClr val="000018"/>
              </a:solidFill>
              <a:latin typeface="Verdana" pitchFamily="34" charset="0"/>
            </a:endParaRPr>
          </a:p>
          <a:p>
            <a:pPr eaLnBrk="1" hangingPunct="1"/>
            <a:endParaRPr lang="en-US" smtClean="0">
              <a:solidFill>
                <a:srgbClr val="000018"/>
              </a:solidFill>
              <a:latin typeface="Verdana" pitchFamily="34" charset="0"/>
            </a:endParaRPr>
          </a:p>
          <a:p>
            <a:pPr eaLnBrk="1" hangingPunct="1"/>
            <a:r>
              <a:rPr lang="en-US" smtClean="0">
                <a:solidFill>
                  <a:srgbClr val="000018"/>
                </a:solidFill>
                <a:latin typeface="Verdana" pitchFamily="34" charset="0"/>
              </a:rPr>
              <a:t>It turns out that Mendel’s laws apply to all of the genes encoded by chromosomes in the nucleus</a:t>
            </a:r>
          </a:p>
          <a:p>
            <a:pPr eaLnBrk="1" hangingPunct="1"/>
            <a:r>
              <a:rPr lang="en-US" smtClean="0">
                <a:solidFill>
                  <a:srgbClr val="000018"/>
                </a:solidFill>
                <a:latin typeface="Verdana" pitchFamily="34" charset="0"/>
              </a:rPr>
              <a:t>But it turns out that a few additional traits are due to DNA sequences found in other organelles, namely the mitochondria and the chloroplasts</a:t>
            </a:r>
          </a:p>
          <a:p>
            <a:pPr eaLnBrk="1" hangingPunct="1"/>
            <a:r>
              <a:rPr lang="en-US" smtClean="0">
                <a:solidFill>
                  <a:srgbClr val="000018"/>
                </a:solidFill>
                <a:latin typeface="Verdana" pitchFamily="34" charset="0"/>
              </a:rPr>
              <a:t>Mitochondria and chloroplasts are thought to have arisen from a bacterial precursor that was internalized by a cell and whose presence was maintained by a sybiotic relationship - bact cell made energy but got what it needed from the rest of the cell</a:t>
            </a:r>
          </a:p>
          <a:p>
            <a:pPr eaLnBrk="1" hangingPunct="1"/>
            <a:r>
              <a:rPr lang="en-US" smtClean="0">
                <a:solidFill>
                  <a:srgbClr val="000018"/>
                </a:solidFill>
                <a:latin typeface="Verdana" pitchFamily="34" charset="0"/>
              </a:rPr>
              <a:t>Both of these plastids have their own chromosomes (circular) that encode cellular genes, many of which are utilized by the organelle.</a:t>
            </a:r>
          </a:p>
          <a:p>
            <a:pPr eaLnBrk="1" hangingPunct="1"/>
            <a:r>
              <a:rPr lang="en-US" smtClean="0">
                <a:solidFill>
                  <a:srgbClr val="000018"/>
                </a:solidFill>
                <a:latin typeface="Verdana" pitchFamily="34" charset="0"/>
              </a:rPr>
              <a:t>It turns out that the pattern of inheritance from these genes does not follow a Mendelian pattern</a:t>
            </a:r>
          </a:p>
          <a:p>
            <a:pPr eaLnBrk="1" hangingPunct="1"/>
            <a:r>
              <a:rPr lang="en-US" smtClean="0">
                <a:solidFill>
                  <a:srgbClr val="000018"/>
                </a:solidFill>
                <a:latin typeface="Verdana" pitchFamily="34" charset="0"/>
              </a:rPr>
              <a:t>In fact in most cells all mitochondria are inherited from their mother (think about the big egg and the little sperm)</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F624F96D-EB19-427E-82B1-9D1432E4625B}" type="slidenum">
              <a:rPr lang="en-US" smtClean="0"/>
              <a:pPr/>
              <a:t>66</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535EEA6-EF93-4FA1-8DE5-35872A58263C}" type="slidenum">
              <a:rPr lang="en-US" smtClean="0"/>
              <a:pPr/>
              <a:t>67</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635D52C6-E0A2-4C23-B4E0-4302E204FC53}" type="slidenum">
              <a:rPr lang="en-US" smtClean="0"/>
              <a:pPr/>
              <a:t>68</a:t>
            </a:fld>
            <a:endParaRPr lang="en-US"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3610FF6D-C4DC-497D-BEF6-C1AF7D470AE8}" type="slidenum">
              <a:rPr lang="en-US" smtClean="0"/>
              <a:pPr/>
              <a:t>69</a:t>
            </a:fld>
            <a:endParaRPr lang="en-US"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65EC4C8A-A6E7-4D31-9250-5FB14EF2BF12}" type="slidenum">
              <a:rPr lang="en-US" smtClean="0"/>
              <a:pPr/>
              <a:t>70</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70CC7337-A082-4E2F-94AA-657D8FFFD032}" type="slidenum">
              <a:rPr lang="en-US" smtClean="0"/>
              <a:pPr/>
              <a:t>71</a:t>
            </a:fld>
            <a:endParaRPr lang="en-US"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0FA28E99-878F-4C2C-B0B8-18BF1FFA2431}" type="slidenum">
              <a:rPr lang="en-US" smtClean="0"/>
              <a:pPr/>
              <a:t>72</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D83124A7-3E39-4277-B45A-017B8102749A}" type="slidenum">
              <a:rPr lang="en-US" smtClean="0"/>
              <a:pPr/>
              <a:t>73</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CB857391-E969-4EC9-A05F-C823AA772424}" type="slidenum">
              <a:rPr lang="en-US" smtClean="0"/>
              <a:pPr/>
              <a:t>74</a:t>
            </a:fld>
            <a:endParaRPr lang="en-US"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6C3F0D0E-633D-453E-9197-059DE2DF3069}" type="slidenum">
              <a:rPr lang="en-US" smtClean="0"/>
              <a:pPr/>
              <a:t>75</a:t>
            </a:fld>
            <a:endParaRPr lang="en-US"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FFE92E07-DF50-480A-A1F5-B732D27E22E1}" type="slidenum">
              <a:rPr lang="en-US" smtClean="0"/>
              <a:pPr/>
              <a:t>76</a:t>
            </a:fld>
            <a:endParaRPr lang="en-US"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D1C4A598-83EB-4566-B2E2-491E4ABE3D7B}" type="slidenum">
              <a:rPr lang="en-US" smtClean="0"/>
              <a:pPr/>
              <a:t>77</a:t>
            </a:fld>
            <a:endParaRPr lang="en-US"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AF113304-9222-4634-9BDC-D6022408CFF6}" type="slidenum">
              <a:rPr lang="en-US" smtClean="0"/>
              <a:pPr/>
              <a:t>78</a:t>
            </a:fld>
            <a:endParaRPr lang="en-US"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C1E5ABBC-E54A-4B90-B657-D817BF60E3AC}" type="slidenum">
              <a:rPr lang="en-US" smtClean="0"/>
              <a:pPr/>
              <a:t>79</a:t>
            </a:fld>
            <a:endParaRPr lang="en-US"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3E9C646E-7E57-43DA-8300-69009349004B}" type="slidenum">
              <a:rPr lang="en-US" smtClean="0"/>
              <a:pPr/>
              <a:t>80</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E5421D2A-1852-42BB-A055-086F18795834}" type="slidenum">
              <a:rPr lang="en-US" smtClean="0"/>
              <a:pPr/>
              <a:t>81</a:t>
            </a:fld>
            <a:endParaRPr lang="en-US"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9807DF3C-5511-4EF6-8535-3AD084DCC80D}" type="slidenum">
              <a:rPr lang="en-US" smtClean="0"/>
              <a:pPr/>
              <a:t>82</a:t>
            </a:fld>
            <a:endParaRPr lang="en-US"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290FD379-35EC-4804-8523-63D78E5753DB}" type="slidenum">
              <a:rPr lang="en-US" smtClean="0"/>
              <a:pPr/>
              <a:t>83</a:t>
            </a:fld>
            <a:endParaRPr lang="en-US"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668A5-3BEB-4765-86E8-4EF13B822BE4}" type="slidenum">
              <a:rPr lang="en-US"/>
              <a:pPr/>
              <a:t>84</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F92B7C-D8B1-498C-9FF0-0382473BA7E8}" type="slidenum">
              <a:rPr lang="en-US"/>
              <a:pPr/>
              <a:t>85</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ABD32E-E7AD-42C4-8D38-85BED4C846F9}" type="slidenum">
              <a:rPr lang="en-US"/>
              <a:pPr/>
              <a:t>86</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CF0CF4-6F42-4D5D-9B6A-42E3A4B58688}" type="slidenum">
              <a:rPr lang="en-US"/>
              <a:pPr/>
              <a:t>87</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1E52C2-F91B-4A3B-91B5-4A42A69DBE7E}" type="slidenum">
              <a:rPr lang="en-US"/>
              <a:pPr/>
              <a:t>88</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032FB3-FCD6-4BB2-9F6F-E97F9853E09E}" type="slidenum">
              <a:rPr lang="en-US"/>
              <a:pPr/>
              <a:t>89</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912F21-6E8F-4D9A-AC5F-C8573451D5A6}" type="slidenum">
              <a:rPr lang="en-US"/>
              <a:pPr/>
              <a:t>90</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0FB288-039C-4690-B79D-42598864C8ED}" type="slidenum">
              <a:rPr lang="en-US"/>
              <a:pPr/>
              <a:t>91</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30756C-9FA9-4683-AE99-6D768FA039F1}" type="slidenum">
              <a:rPr lang="en-US"/>
              <a:pPr/>
              <a:t>92</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25A2CE-7C2E-4206-AD46-D950D3F3D416}" type="datetimeFigureOut">
              <a:rPr lang="en-US" smtClean="0"/>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40F33-3A76-490C-9801-F50E8C9F76D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25A2CE-7C2E-4206-AD46-D950D3F3D416}" type="datetimeFigureOut">
              <a:rPr lang="en-US" smtClean="0"/>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40F33-3A76-490C-9801-F50E8C9F76D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25A2CE-7C2E-4206-AD46-D950D3F3D416}" type="datetimeFigureOut">
              <a:rPr lang="en-US" smtClean="0"/>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40F33-3A76-490C-9801-F50E8C9F76D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07505"/>
            <a:ext cx="8229600" cy="1392799"/>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1" name="Shape 61"/>
          <p:cNvSpPr txBox="1">
            <a:spLocks noGrp="1"/>
          </p:cNvSpPr>
          <p:nvPr>
            <p:ph type="body" idx="1"/>
          </p:nvPr>
        </p:nvSpPr>
        <p:spPr>
          <a:xfrm>
            <a:off x="457200" y="1730373"/>
            <a:ext cx="8229600" cy="48372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07505"/>
            <a:ext cx="8229600" cy="1392799"/>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4" name="Shape 64"/>
          <p:cNvSpPr txBox="1">
            <a:spLocks noGrp="1"/>
          </p:cNvSpPr>
          <p:nvPr>
            <p:ph type="body" idx="1"/>
          </p:nvPr>
        </p:nvSpPr>
        <p:spPr>
          <a:xfrm>
            <a:off x="457200" y="1730373"/>
            <a:ext cx="4041600" cy="48372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5" name="Shape 65"/>
          <p:cNvSpPr txBox="1">
            <a:spLocks noGrp="1"/>
          </p:cNvSpPr>
          <p:nvPr>
            <p:ph type="body" idx="2"/>
          </p:nvPr>
        </p:nvSpPr>
        <p:spPr>
          <a:xfrm>
            <a:off x="4645148" y="1730373"/>
            <a:ext cx="4041600" cy="48372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0"/>
            <a:ext cx="8229600" cy="6126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DD7191A2-D90A-4C08-BF9D-B75EB770AD9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25A2CE-7C2E-4206-AD46-D950D3F3D416}" type="datetimeFigureOut">
              <a:rPr lang="en-US" smtClean="0"/>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40F33-3A76-490C-9801-F50E8C9F76D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25A2CE-7C2E-4206-AD46-D950D3F3D416}" type="datetimeFigureOut">
              <a:rPr lang="en-US" smtClean="0"/>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40F33-3A76-490C-9801-F50E8C9F76D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25A2CE-7C2E-4206-AD46-D950D3F3D416}" type="datetimeFigureOut">
              <a:rPr lang="en-US" smtClean="0"/>
              <a:t>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940F33-3A76-490C-9801-F50E8C9F76D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25A2CE-7C2E-4206-AD46-D950D3F3D416}" type="datetimeFigureOut">
              <a:rPr lang="en-US" smtClean="0"/>
              <a:t>2/23/2015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940F33-3A76-490C-9801-F50E8C9F76D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25A2CE-7C2E-4206-AD46-D950D3F3D416}" type="datetimeFigureOut">
              <a:rPr lang="en-US" smtClean="0"/>
              <a:t>2/23/2015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940F33-3A76-490C-9801-F50E8C9F76D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25A2CE-7C2E-4206-AD46-D950D3F3D416}" type="datetimeFigureOut">
              <a:rPr lang="en-US" smtClean="0"/>
              <a:t>2/23/2015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940F33-3A76-490C-9801-F50E8C9F76D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25A2CE-7C2E-4206-AD46-D950D3F3D416}" type="datetimeFigureOut">
              <a:rPr lang="en-US" smtClean="0"/>
              <a:t>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940F33-3A76-490C-9801-F50E8C9F76D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25A2CE-7C2E-4206-AD46-D950D3F3D416}" type="datetimeFigureOut">
              <a:rPr lang="en-US" smtClean="0"/>
              <a:t>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940F33-3A76-490C-9801-F50E8C9F76D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5A2CE-7C2E-4206-AD46-D950D3F3D416}" type="datetimeFigureOut">
              <a:rPr lang="en-US" smtClean="0"/>
              <a:t>2/23/2015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940F33-3A76-490C-9801-F50E8C9F76D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gif"/></Relationships>
</file>

<file path=ppt/slides/_rels/slide2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rcsb.org/pdb/cgi/resultBrowser.cgi?CoreDB__Authors=B.K.Biswal&amp;CoreDB__Jrnl_Serial_No=1" TargetMode="External"/><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hyperlink" Target="http://www.rcsb.org/pdb/cgi/resultBrowser.cgi?CoreDB__Authors=M.Vijayan&amp;CoreDB__Jrnl_Serial_No=1"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rcsb.org/pdb/cgi/resultBrowser.cgi?CoreDB__Authors=E.A.Padlan&amp;CoreDB__Jrnl_Serial_No=1" TargetMode="External"/><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hyperlink" Target="http://www.rcsb.org/pdb/cgi/resultBrowser.cgi?CoreDB__Authors=W.E.Love&amp;CoreDB__Jrnl_Serial_No=1"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www.saburchill.com/IBbiology/bio_hp.html"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www.saburchill.com/IBbiology/bio_hp.html"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hyperlink" Target="http://www.dnaftb.org/2/index.html" TargetMode="External"/></Relationships>
</file>

<file path=ppt/slides/_rels/slide6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audio" Target="../media/audio3.wav"/></Relationships>
</file>

<file path=ppt/slides/_rels/slide8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4953000"/>
            <a:ext cx="6400800" cy="1752600"/>
          </a:xfrm>
        </p:spPr>
        <p:txBody>
          <a:bodyPr/>
          <a:lstStyle/>
          <a:p>
            <a:r>
              <a:rPr lang="en-US" dirty="0" smtClean="0"/>
              <a:t>What you should have gotten and what you should focus on. </a:t>
            </a:r>
            <a:endParaRPr lang="en-US" dirty="0"/>
          </a:p>
        </p:txBody>
      </p:sp>
      <p:sp>
        <p:nvSpPr>
          <p:cNvPr id="4" name="Rectangle 3"/>
          <p:cNvSpPr/>
          <p:nvPr/>
        </p:nvSpPr>
        <p:spPr>
          <a:xfrm>
            <a:off x="609600" y="457200"/>
            <a:ext cx="8001000" cy="2209800"/>
          </a:xfrm>
          <a:prstGeom prst="rect">
            <a:avLst/>
          </a:prstGeom>
          <a:noFill/>
        </p:spPr>
        <p:txBody>
          <a:bodyPr wrap="square" lIns="91440" tIns="45720" rIns="91440" bIns="45720">
            <a:prstTxWarp prst="textPlain">
              <a:avLst/>
            </a:prstTxWarp>
            <a:spAutoFit/>
          </a:bodyPr>
          <a:lstStyle/>
          <a:p>
            <a:pPr algn="ctr"/>
            <a:r>
              <a:rPr lang="en-US" sz="9600" b="1"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Unit 3</a:t>
            </a:r>
            <a:endParaRPr lang="en-US" sz="9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07505"/>
            <a:ext cx="8229600" cy="1392799"/>
          </a:xfrm>
          <a:prstGeom prst="rect">
            <a:avLst/>
          </a:prstGeom>
        </p:spPr>
        <p:txBody>
          <a:bodyPr lIns="91425" tIns="91425" rIns="91425" bIns="91425" anchor="b" anchorCtr="0">
            <a:noAutofit/>
          </a:bodyPr>
          <a:lstStyle/>
          <a:p>
            <a:pPr>
              <a:buNone/>
            </a:pPr>
            <a:r>
              <a:rPr lang="en"/>
              <a:t>Sickled Red Blood Cell</a:t>
            </a:r>
          </a:p>
        </p:txBody>
      </p:sp>
      <p:sp>
        <p:nvSpPr>
          <p:cNvPr id="160" name="Shape 160"/>
          <p:cNvSpPr txBox="1">
            <a:spLocks noGrp="1"/>
          </p:cNvSpPr>
          <p:nvPr>
            <p:ph type="body" idx="1"/>
          </p:nvPr>
        </p:nvSpPr>
        <p:spPr>
          <a:xfrm>
            <a:off x="152400" y="1600201"/>
            <a:ext cx="5334000" cy="5105999"/>
          </a:xfrm>
          <a:prstGeom prst="rect">
            <a:avLst/>
          </a:prstGeom>
        </p:spPr>
        <p:txBody>
          <a:bodyPr lIns="91425" tIns="91425" rIns="91425" bIns="91425" anchor="t" anchorCtr="0">
            <a:noAutofit/>
          </a:bodyPr>
          <a:lstStyle/>
          <a:p>
            <a:pPr marL="457200" lvl="0" indent="-381000" rtl="0">
              <a:buClr>
                <a:schemeClr val="dk2"/>
              </a:buClr>
              <a:buSzPct val="166666"/>
              <a:buFont typeface="Arial"/>
              <a:buChar char="•"/>
            </a:pPr>
            <a:r>
              <a:rPr lang="en" sz="2400" dirty="0"/>
              <a:t>"sickle shaped"</a:t>
            </a:r>
          </a:p>
          <a:p>
            <a:endParaRPr dirty="0"/>
          </a:p>
          <a:p>
            <a:pPr marL="457200" lvl="0" indent="-381000" rtl="0">
              <a:buClr>
                <a:schemeClr val="dk2"/>
              </a:buClr>
              <a:buSzPct val="166666"/>
              <a:buFont typeface="Arial"/>
              <a:buChar char="•"/>
            </a:pPr>
            <a:r>
              <a:rPr lang="en" sz="2400" dirty="0"/>
              <a:t>Larger than healthy cells. </a:t>
            </a:r>
          </a:p>
          <a:p>
            <a:endParaRPr dirty="0"/>
          </a:p>
          <a:p>
            <a:pPr marL="457200" lvl="0" indent="-381000" rtl="0">
              <a:buClr>
                <a:schemeClr val="dk2"/>
              </a:buClr>
              <a:buSzPct val="166666"/>
              <a:buFont typeface="Arial"/>
              <a:buChar char="•"/>
            </a:pPr>
            <a:r>
              <a:rPr lang="en" sz="2400" dirty="0"/>
              <a:t>Less surface area to carry oxygen.</a:t>
            </a:r>
          </a:p>
          <a:p>
            <a:endParaRPr dirty="0"/>
          </a:p>
          <a:p>
            <a:pPr marL="457200" lvl="0" indent="-381000">
              <a:buClr>
                <a:schemeClr val="dk2"/>
              </a:buClr>
              <a:buSzPct val="166666"/>
              <a:buFont typeface="Arial"/>
              <a:buChar char="•"/>
            </a:pPr>
            <a:r>
              <a:rPr lang="en" sz="2400" dirty="0"/>
              <a:t>Can become stuck in smaller blood vessels.</a:t>
            </a:r>
          </a:p>
        </p:txBody>
      </p:sp>
      <p:pic>
        <p:nvPicPr>
          <p:cNvPr id="162" name="Shape 162"/>
          <p:cNvPicPr preferRelativeResize="0"/>
          <p:nvPr/>
        </p:nvPicPr>
        <p:blipFill>
          <a:blip r:embed="rId3" cstate="print"/>
          <a:stretch>
            <a:fillRect/>
          </a:stretch>
        </p:blipFill>
        <p:spPr>
          <a:xfrm>
            <a:off x="5562601" y="1905000"/>
            <a:ext cx="3262799" cy="4406432"/>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38200" y="304800"/>
            <a:ext cx="7772400" cy="990600"/>
          </a:xfrm>
        </p:spPr>
        <p:txBody>
          <a:bodyPr/>
          <a:lstStyle/>
          <a:p>
            <a:r>
              <a:rPr lang="en-US" sz="4000" b="1">
                <a:solidFill>
                  <a:schemeClr val="accent2"/>
                </a:solidFill>
              </a:rPr>
              <a:t>Sickle Cell Anemia</a:t>
            </a:r>
          </a:p>
        </p:txBody>
      </p:sp>
      <p:sp>
        <p:nvSpPr>
          <p:cNvPr id="2051" name="Rectangle 3"/>
          <p:cNvSpPr>
            <a:spLocks noGrp="1" noChangeArrowheads="1"/>
          </p:cNvSpPr>
          <p:nvPr>
            <p:ph type="subTitle" idx="1"/>
          </p:nvPr>
        </p:nvSpPr>
        <p:spPr>
          <a:xfrm>
            <a:off x="457200" y="1219200"/>
            <a:ext cx="8686800" cy="4724400"/>
          </a:xfrm>
        </p:spPr>
        <p:txBody>
          <a:bodyPr/>
          <a:lstStyle/>
          <a:p>
            <a:pPr algn="l">
              <a:lnSpc>
                <a:spcPct val="80000"/>
              </a:lnSpc>
            </a:pPr>
            <a:r>
              <a:rPr lang="en-US" sz="2400" dirty="0">
                <a:solidFill>
                  <a:schemeClr val="tx1">
                    <a:lumMod val="65000"/>
                    <a:lumOff val="35000"/>
                  </a:schemeClr>
                </a:solidFill>
              </a:rPr>
              <a:t>Sickle Cell anemia is an inherited red blood cell disorder.  Normal red blood cells are round like doughnuts, and they move through small blood tubes in the body to deliver oxygen. </a:t>
            </a:r>
          </a:p>
          <a:p>
            <a:pPr algn="l">
              <a:lnSpc>
                <a:spcPct val="80000"/>
              </a:lnSpc>
            </a:pPr>
            <a:endParaRPr lang="en-US" sz="2400" dirty="0">
              <a:solidFill>
                <a:schemeClr val="tx1">
                  <a:lumMod val="65000"/>
                  <a:lumOff val="35000"/>
                </a:schemeClr>
              </a:solidFill>
            </a:endParaRPr>
          </a:p>
          <a:p>
            <a:pPr algn="l">
              <a:lnSpc>
                <a:spcPct val="80000"/>
              </a:lnSpc>
            </a:pPr>
            <a:endParaRPr lang="en-US" sz="2400" dirty="0">
              <a:solidFill>
                <a:schemeClr val="tx1">
                  <a:lumMod val="65000"/>
                  <a:lumOff val="35000"/>
                </a:schemeClr>
              </a:solidFill>
            </a:endParaRPr>
          </a:p>
          <a:p>
            <a:pPr algn="l">
              <a:lnSpc>
                <a:spcPct val="80000"/>
              </a:lnSpc>
            </a:pPr>
            <a:endParaRPr lang="en-US" sz="2400" dirty="0">
              <a:solidFill>
                <a:schemeClr val="tx1">
                  <a:lumMod val="65000"/>
                  <a:lumOff val="35000"/>
                </a:schemeClr>
              </a:solidFill>
            </a:endParaRPr>
          </a:p>
          <a:p>
            <a:pPr algn="l">
              <a:lnSpc>
                <a:spcPct val="80000"/>
              </a:lnSpc>
            </a:pPr>
            <a:endParaRPr lang="en-US" sz="2400" dirty="0" smtClean="0">
              <a:solidFill>
                <a:schemeClr val="tx1">
                  <a:lumMod val="65000"/>
                  <a:lumOff val="35000"/>
                </a:schemeClr>
              </a:solidFill>
            </a:endParaRPr>
          </a:p>
          <a:p>
            <a:pPr algn="l">
              <a:lnSpc>
                <a:spcPct val="80000"/>
              </a:lnSpc>
            </a:pPr>
            <a:endParaRPr lang="en-US" sz="2400" dirty="0">
              <a:solidFill>
                <a:schemeClr val="tx1">
                  <a:lumMod val="65000"/>
                  <a:lumOff val="35000"/>
                </a:schemeClr>
              </a:solidFill>
            </a:endParaRPr>
          </a:p>
          <a:p>
            <a:pPr algn="l">
              <a:lnSpc>
                <a:spcPct val="80000"/>
              </a:lnSpc>
            </a:pPr>
            <a:r>
              <a:rPr lang="en-US" sz="2400" dirty="0" smtClean="0">
                <a:solidFill>
                  <a:schemeClr val="tx1">
                    <a:lumMod val="65000"/>
                    <a:lumOff val="35000"/>
                  </a:schemeClr>
                </a:solidFill>
              </a:rPr>
              <a:t>Sickle </a:t>
            </a:r>
            <a:r>
              <a:rPr lang="en-US" sz="2400" dirty="0">
                <a:solidFill>
                  <a:schemeClr val="tx1">
                    <a:lumMod val="65000"/>
                    <a:lumOff val="35000"/>
                  </a:schemeClr>
                </a:solidFill>
              </a:rPr>
              <a:t>red blood cells become hard, sticky and shaped like sickles used to cut wheat. When these hard and pointed red cells go through the small blood tube, they clog the flow and break apart. This can cause pain, damage and a low blood count, or anemia.</a:t>
            </a:r>
          </a:p>
        </p:txBody>
      </p:sp>
      <p:pic>
        <p:nvPicPr>
          <p:cNvPr id="2053" name="Picture 5" descr="rbc1"/>
          <p:cNvPicPr>
            <a:picLocks noChangeAspect="1" noChangeArrowheads="1"/>
          </p:cNvPicPr>
          <p:nvPr/>
        </p:nvPicPr>
        <p:blipFill>
          <a:blip r:embed="rId2" cstate="print"/>
          <a:srcRect/>
          <a:stretch>
            <a:fillRect/>
          </a:stretch>
        </p:blipFill>
        <p:spPr bwMode="auto">
          <a:xfrm>
            <a:off x="3581400" y="2057400"/>
            <a:ext cx="2590800" cy="1943100"/>
          </a:xfrm>
          <a:prstGeom prst="rect">
            <a:avLst/>
          </a:prstGeom>
          <a:noFill/>
        </p:spPr>
      </p:pic>
      <p:pic>
        <p:nvPicPr>
          <p:cNvPr id="2057" name="Picture 9" descr="sick3"/>
          <p:cNvPicPr>
            <a:picLocks noChangeAspect="1" noChangeArrowheads="1"/>
          </p:cNvPicPr>
          <p:nvPr/>
        </p:nvPicPr>
        <p:blipFill>
          <a:blip r:embed="rId3" cstate="print"/>
          <a:srcRect/>
          <a:stretch>
            <a:fillRect/>
          </a:stretch>
        </p:blipFill>
        <p:spPr bwMode="auto">
          <a:xfrm>
            <a:off x="3581400" y="4953000"/>
            <a:ext cx="1905000" cy="159543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838200" y="304800"/>
            <a:ext cx="7772400" cy="990600"/>
          </a:xfrm>
        </p:spPr>
        <p:txBody>
          <a:bodyPr>
            <a:normAutofit fontScale="90000"/>
          </a:bodyPr>
          <a:lstStyle/>
          <a:p>
            <a:r>
              <a:rPr lang="en-US" sz="3600">
                <a:solidFill>
                  <a:schemeClr val="accent2"/>
                </a:solidFill>
              </a:rPr>
              <a:t>The origin of the disease is a small change in the protein hemoglobin</a:t>
            </a:r>
            <a:endParaRPr lang="en-US" sz="4000" b="1">
              <a:solidFill>
                <a:schemeClr val="accent2"/>
              </a:solidFill>
            </a:endParaRPr>
          </a:p>
        </p:txBody>
      </p:sp>
      <p:sp>
        <p:nvSpPr>
          <p:cNvPr id="9219" name="Rectangle 3"/>
          <p:cNvSpPr>
            <a:spLocks noGrp="1" noChangeArrowheads="1"/>
          </p:cNvSpPr>
          <p:nvPr>
            <p:ph type="subTitle" idx="1"/>
          </p:nvPr>
        </p:nvSpPr>
        <p:spPr>
          <a:xfrm>
            <a:off x="914400" y="1524000"/>
            <a:ext cx="7543800" cy="3962400"/>
          </a:xfrm>
        </p:spPr>
        <p:txBody>
          <a:bodyPr/>
          <a:lstStyle/>
          <a:p>
            <a:pPr algn="l">
              <a:lnSpc>
                <a:spcPct val="80000"/>
              </a:lnSpc>
            </a:pPr>
            <a:r>
              <a:rPr lang="en-US" sz="2400" dirty="0">
                <a:solidFill>
                  <a:schemeClr val="tx1">
                    <a:lumMod val="75000"/>
                    <a:lumOff val="25000"/>
                  </a:schemeClr>
                </a:solidFill>
              </a:rPr>
              <a:t>The change in cell structure arises from a change in</a:t>
            </a:r>
          </a:p>
          <a:p>
            <a:pPr algn="l">
              <a:lnSpc>
                <a:spcPct val="80000"/>
              </a:lnSpc>
            </a:pPr>
            <a:r>
              <a:rPr lang="en-US" sz="2400" dirty="0">
                <a:solidFill>
                  <a:schemeClr val="tx1">
                    <a:lumMod val="75000"/>
                    <a:lumOff val="25000"/>
                  </a:schemeClr>
                </a:solidFill>
              </a:rPr>
              <a:t>the structure of hemoglobin. </a:t>
            </a:r>
          </a:p>
          <a:p>
            <a:pPr algn="l">
              <a:lnSpc>
                <a:spcPct val="80000"/>
              </a:lnSpc>
            </a:pPr>
            <a:endParaRPr lang="en-US" sz="2400" dirty="0">
              <a:solidFill>
                <a:schemeClr val="tx1">
                  <a:lumMod val="75000"/>
                  <a:lumOff val="25000"/>
                </a:schemeClr>
              </a:solidFill>
            </a:endParaRPr>
          </a:p>
          <a:p>
            <a:pPr algn="l">
              <a:lnSpc>
                <a:spcPct val="80000"/>
              </a:lnSpc>
            </a:pPr>
            <a:endParaRPr lang="en-US" sz="2400" dirty="0">
              <a:solidFill>
                <a:schemeClr val="tx1">
                  <a:lumMod val="75000"/>
                  <a:lumOff val="25000"/>
                </a:schemeClr>
              </a:solidFill>
            </a:endParaRPr>
          </a:p>
          <a:p>
            <a:pPr algn="l">
              <a:lnSpc>
                <a:spcPct val="80000"/>
              </a:lnSpc>
            </a:pPr>
            <a:endParaRPr lang="en-US" sz="2400" dirty="0">
              <a:solidFill>
                <a:schemeClr val="tx1">
                  <a:lumMod val="75000"/>
                  <a:lumOff val="25000"/>
                </a:schemeClr>
              </a:solidFill>
            </a:endParaRPr>
          </a:p>
          <a:p>
            <a:pPr algn="l">
              <a:lnSpc>
                <a:spcPct val="80000"/>
              </a:lnSpc>
            </a:pPr>
            <a:endParaRPr lang="en-US" sz="2400" dirty="0">
              <a:solidFill>
                <a:schemeClr val="tx1">
                  <a:lumMod val="75000"/>
                  <a:lumOff val="25000"/>
                </a:schemeClr>
              </a:solidFill>
            </a:endParaRPr>
          </a:p>
          <a:p>
            <a:pPr algn="l">
              <a:lnSpc>
                <a:spcPct val="80000"/>
              </a:lnSpc>
            </a:pPr>
            <a:r>
              <a:rPr lang="en-US" sz="2400" dirty="0">
                <a:solidFill>
                  <a:schemeClr val="tx1">
                    <a:lumMod val="75000"/>
                    <a:lumOff val="25000"/>
                  </a:schemeClr>
                </a:solidFill>
              </a:rPr>
              <a:t>A single change in an amino acid causes hemoglobin</a:t>
            </a:r>
          </a:p>
          <a:p>
            <a:pPr algn="l">
              <a:lnSpc>
                <a:spcPct val="80000"/>
              </a:lnSpc>
            </a:pPr>
            <a:r>
              <a:rPr lang="en-US" sz="2400" dirty="0">
                <a:solidFill>
                  <a:schemeClr val="tx1">
                    <a:lumMod val="75000"/>
                    <a:lumOff val="25000"/>
                  </a:schemeClr>
                </a:solidFill>
              </a:rPr>
              <a:t>to aggregate</a:t>
            </a:r>
            <a:r>
              <a:rPr lang="en-US" sz="2400" dirty="0" smtClean="0">
                <a:solidFill>
                  <a:schemeClr val="tx1">
                    <a:lumMod val="75000"/>
                    <a:lumOff val="25000"/>
                  </a:schemeClr>
                </a:solidFill>
              </a:rPr>
              <a:t>. </a:t>
            </a:r>
            <a:r>
              <a:rPr lang="en-US" sz="2400" dirty="0">
                <a:solidFill>
                  <a:schemeClr val="tx1">
                    <a:lumMod val="75000"/>
                    <a:lumOff val="25000"/>
                  </a:schemeClr>
                </a:solidFill>
              </a:rPr>
              <a:t>(</a:t>
            </a:r>
            <a:r>
              <a:rPr lang="en-US" sz="2400" dirty="0" smtClean="0">
                <a:solidFill>
                  <a:schemeClr val="tx1">
                    <a:lumMod val="75000"/>
                    <a:lumOff val="25000"/>
                  </a:schemeClr>
                </a:solidFill>
              </a:rPr>
              <a:t>More in 3.2.)</a:t>
            </a:r>
            <a:endParaRPr lang="en-US" sz="2400" dirty="0">
              <a:solidFill>
                <a:schemeClr val="tx1">
                  <a:lumMod val="75000"/>
                  <a:lumOff val="25000"/>
                </a:schemeClr>
              </a:solidFill>
            </a:endParaRPr>
          </a:p>
        </p:txBody>
      </p:sp>
      <p:pic>
        <p:nvPicPr>
          <p:cNvPr id="9220" name="Picture 4" descr="rbc1"/>
          <p:cNvPicPr>
            <a:picLocks noChangeAspect="1" noChangeArrowheads="1"/>
          </p:cNvPicPr>
          <p:nvPr/>
        </p:nvPicPr>
        <p:blipFill>
          <a:blip r:embed="rId2" cstate="print"/>
          <a:srcRect/>
          <a:stretch>
            <a:fillRect/>
          </a:stretch>
        </p:blipFill>
        <p:spPr bwMode="auto">
          <a:xfrm>
            <a:off x="1143000" y="1447800"/>
            <a:ext cx="3810000" cy="2857500"/>
          </a:xfrm>
          <a:prstGeom prst="rect">
            <a:avLst/>
          </a:prstGeom>
          <a:noFill/>
        </p:spPr>
      </p:pic>
      <p:pic>
        <p:nvPicPr>
          <p:cNvPr id="9221" name="Picture 5" descr="sick3"/>
          <p:cNvPicPr>
            <a:picLocks noChangeAspect="1" noChangeArrowheads="1"/>
          </p:cNvPicPr>
          <p:nvPr/>
        </p:nvPicPr>
        <p:blipFill>
          <a:blip r:embed="rId3" cstate="print"/>
          <a:srcRect/>
          <a:stretch>
            <a:fillRect/>
          </a:stretch>
        </p:blipFill>
        <p:spPr bwMode="auto">
          <a:xfrm>
            <a:off x="5562600" y="1371600"/>
            <a:ext cx="3200400" cy="2679700"/>
          </a:xfrm>
          <a:prstGeom prst="rect">
            <a:avLst/>
          </a:prstGeom>
          <a:noFill/>
        </p:spPr>
      </p:pic>
      <p:sp>
        <p:nvSpPr>
          <p:cNvPr id="9222" name="Line 6"/>
          <p:cNvSpPr>
            <a:spLocks noChangeShapeType="1"/>
          </p:cNvSpPr>
          <p:nvPr/>
        </p:nvSpPr>
        <p:spPr bwMode="auto">
          <a:xfrm>
            <a:off x="3733800" y="2971800"/>
            <a:ext cx="1600200" cy="0"/>
          </a:xfrm>
          <a:prstGeom prst="line">
            <a:avLst/>
          </a:prstGeom>
          <a:noFill/>
          <a:ln w="88900">
            <a:solidFill>
              <a:schemeClr val="tx1"/>
            </a:solidFill>
            <a:round/>
            <a:headEnd/>
            <a:tailEnd type="stealth" w="med" len="med"/>
          </a:ln>
          <a:effectLst/>
        </p:spPr>
        <p:txBody>
          <a:bodyPr wrap="none" anchor="ctr"/>
          <a:lstStyle/>
          <a:p>
            <a:endParaRPr lang="en-US"/>
          </a:p>
        </p:txBody>
      </p:sp>
      <p:grpSp>
        <p:nvGrpSpPr>
          <p:cNvPr id="2" name="Group 7"/>
          <p:cNvGrpSpPr>
            <a:grpSpLocks/>
          </p:cNvGrpSpPr>
          <p:nvPr/>
        </p:nvGrpSpPr>
        <p:grpSpPr bwMode="auto">
          <a:xfrm>
            <a:off x="1970088" y="4953000"/>
            <a:ext cx="263525" cy="406400"/>
            <a:chOff x="2064" y="2112"/>
            <a:chExt cx="624" cy="768"/>
          </a:xfrm>
        </p:grpSpPr>
        <p:sp>
          <p:nvSpPr>
            <p:cNvPr id="9224" name="Oval 8"/>
            <p:cNvSpPr>
              <a:spLocks noChangeArrowheads="1"/>
            </p:cNvSpPr>
            <p:nvPr/>
          </p:nvSpPr>
          <p:spPr bwMode="auto">
            <a:xfrm>
              <a:off x="2064" y="2112"/>
              <a:ext cx="288" cy="384"/>
            </a:xfrm>
            <a:prstGeom prst="ellipse">
              <a:avLst/>
            </a:prstGeom>
            <a:solidFill>
              <a:srgbClr val="0000FF"/>
            </a:solidFill>
            <a:ln w="9525">
              <a:noFill/>
              <a:round/>
              <a:headEnd/>
              <a:tailEnd/>
            </a:ln>
            <a:effectLst/>
          </p:spPr>
          <p:txBody>
            <a:bodyPr wrap="none" anchor="ctr"/>
            <a:lstStyle/>
            <a:p>
              <a:endParaRPr lang="en-US"/>
            </a:p>
          </p:txBody>
        </p:sp>
        <p:sp>
          <p:nvSpPr>
            <p:cNvPr id="9225" name="Oval 9"/>
            <p:cNvSpPr>
              <a:spLocks noChangeArrowheads="1"/>
            </p:cNvSpPr>
            <p:nvPr/>
          </p:nvSpPr>
          <p:spPr bwMode="auto">
            <a:xfrm>
              <a:off x="2112" y="2496"/>
              <a:ext cx="288" cy="384"/>
            </a:xfrm>
            <a:prstGeom prst="ellipse">
              <a:avLst/>
            </a:prstGeom>
            <a:solidFill>
              <a:srgbClr val="FF0000"/>
            </a:solidFill>
            <a:ln w="9525">
              <a:noFill/>
              <a:round/>
              <a:headEnd/>
              <a:tailEnd/>
            </a:ln>
            <a:effectLst/>
          </p:spPr>
          <p:txBody>
            <a:bodyPr wrap="none" anchor="ctr"/>
            <a:lstStyle/>
            <a:p>
              <a:endParaRPr lang="en-US"/>
            </a:p>
          </p:txBody>
        </p:sp>
        <p:sp>
          <p:nvSpPr>
            <p:cNvPr id="9226" name="Oval 10"/>
            <p:cNvSpPr>
              <a:spLocks noChangeArrowheads="1"/>
            </p:cNvSpPr>
            <p:nvPr/>
          </p:nvSpPr>
          <p:spPr bwMode="auto">
            <a:xfrm>
              <a:off x="2352" y="2496"/>
              <a:ext cx="288" cy="384"/>
            </a:xfrm>
            <a:prstGeom prst="ellipse">
              <a:avLst/>
            </a:prstGeom>
            <a:solidFill>
              <a:srgbClr val="FF0000"/>
            </a:solidFill>
            <a:ln w="9525">
              <a:noFill/>
              <a:round/>
              <a:headEnd/>
              <a:tailEnd/>
            </a:ln>
            <a:effectLst/>
          </p:spPr>
          <p:txBody>
            <a:bodyPr wrap="none" anchor="ctr"/>
            <a:lstStyle/>
            <a:p>
              <a:endParaRPr lang="en-US"/>
            </a:p>
          </p:txBody>
        </p:sp>
        <p:sp>
          <p:nvSpPr>
            <p:cNvPr id="9227" name="Oval 11"/>
            <p:cNvSpPr>
              <a:spLocks noChangeArrowheads="1"/>
            </p:cNvSpPr>
            <p:nvPr/>
          </p:nvSpPr>
          <p:spPr bwMode="auto">
            <a:xfrm>
              <a:off x="2400" y="2112"/>
              <a:ext cx="288" cy="384"/>
            </a:xfrm>
            <a:prstGeom prst="ellipse">
              <a:avLst/>
            </a:prstGeom>
            <a:solidFill>
              <a:srgbClr val="0000FF"/>
            </a:solidFill>
            <a:ln w="9525">
              <a:noFill/>
              <a:round/>
              <a:headEnd/>
              <a:tailEnd/>
            </a:ln>
            <a:effectLst/>
          </p:spPr>
          <p:txBody>
            <a:bodyPr wrap="none" anchor="ctr"/>
            <a:lstStyle/>
            <a:p>
              <a:endParaRPr lang="en-US"/>
            </a:p>
          </p:txBody>
        </p:sp>
      </p:grpSp>
      <p:grpSp>
        <p:nvGrpSpPr>
          <p:cNvPr id="3" name="Group 12"/>
          <p:cNvGrpSpPr>
            <a:grpSpLocks/>
          </p:cNvGrpSpPr>
          <p:nvPr/>
        </p:nvGrpSpPr>
        <p:grpSpPr bwMode="auto">
          <a:xfrm>
            <a:off x="2152650" y="5537200"/>
            <a:ext cx="261938" cy="406400"/>
            <a:chOff x="2064" y="2112"/>
            <a:chExt cx="624" cy="768"/>
          </a:xfrm>
        </p:grpSpPr>
        <p:sp>
          <p:nvSpPr>
            <p:cNvPr id="9229" name="Oval 13"/>
            <p:cNvSpPr>
              <a:spLocks noChangeArrowheads="1"/>
            </p:cNvSpPr>
            <p:nvPr/>
          </p:nvSpPr>
          <p:spPr bwMode="auto">
            <a:xfrm>
              <a:off x="2064" y="2112"/>
              <a:ext cx="288" cy="384"/>
            </a:xfrm>
            <a:prstGeom prst="ellipse">
              <a:avLst/>
            </a:prstGeom>
            <a:solidFill>
              <a:srgbClr val="0000FF"/>
            </a:solidFill>
            <a:ln w="9525">
              <a:noFill/>
              <a:round/>
              <a:headEnd/>
              <a:tailEnd/>
            </a:ln>
            <a:effectLst/>
          </p:spPr>
          <p:txBody>
            <a:bodyPr wrap="none" anchor="ctr"/>
            <a:lstStyle/>
            <a:p>
              <a:endParaRPr lang="en-US"/>
            </a:p>
          </p:txBody>
        </p:sp>
        <p:sp>
          <p:nvSpPr>
            <p:cNvPr id="9230" name="Oval 14"/>
            <p:cNvSpPr>
              <a:spLocks noChangeArrowheads="1"/>
            </p:cNvSpPr>
            <p:nvPr/>
          </p:nvSpPr>
          <p:spPr bwMode="auto">
            <a:xfrm>
              <a:off x="2112" y="2496"/>
              <a:ext cx="288" cy="384"/>
            </a:xfrm>
            <a:prstGeom prst="ellipse">
              <a:avLst/>
            </a:prstGeom>
            <a:solidFill>
              <a:srgbClr val="FF0000"/>
            </a:solidFill>
            <a:ln w="9525">
              <a:noFill/>
              <a:round/>
              <a:headEnd/>
              <a:tailEnd/>
            </a:ln>
            <a:effectLst/>
          </p:spPr>
          <p:txBody>
            <a:bodyPr wrap="none" anchor="ctr"/>
            <a:lstStyle/>
            <a:p>
              <a:endParaRPr lang="en-US"/>
            </a:p>
          </p:txBody>
        </p:sp>
        <p:sp>
          <p:nvSpPr>
            <p:cNvPr id="9231" name="Oval 15"/>
            <p:cNvSpPr>
              <a:spLocks noChangeArrowheads="1"/>
            </p:cNvSpPr>
            <p:nvPr/>
          </p:nvSpPr>
          <p:spPr bwMode="auto">
            <a:xfrm>
              <a:off x="2352" y="2496"/>
              <a:ext cx="288" cy="384"/>
            </a:xfrm>
            <a:prstGeom prst="ellipse">
              <a:avLst/>
            </a:prstGeom>
            <a:solidFill>
              <a:srgbClr val="FF0000"/>
            </a:solidFill>
            <a:ln w="9525">
              <a:noFill/>
              <a:round/>
              <a:headEnd/>
              <a:tailEnd/>
            </a:ln>
            <a:effectLst/>
          </p:spPr>
          <p:txBody>
            <a:bodyPr wrap="none" anchor="ctr"/>
            <a:lstStyle/>
            <a:p>
              <a:endParaRPr lang="en-US"/>
            </a:p>
          </p:txBody>
        </p:sp>
        <p:sp>
          <p:nvSpPr>
            <p:cNvPr id="9232" name="Oval 16"/>
            <p:cNvSpPr>
              <a:spLocks noChangeArrowheads="1"/>
            </p:cNvSpPr>
            <p:nvPr/>
          </p:nvSpPr>
          <p:spPr bwMode="auto">
            <a:xfrm>
              <a:off x="2400" y="2112"/>
              <a:ext cx="288" cy="384"/>
            </a:xfrm>
            <a:prstGeom prst="ellipse">
              <a:avLst/>
            </a:prstGeom>
            <a:solidFill>
              <a:srgbClr val="0000FF"/>
            </a:solidFill>
            <a:ln w="9525">
              <a:noFill/>
              <a:round/>
              <a:headEnd/>
              <a:tailEnd/>
            </a:ln>
            <a:effectLst/>
          </p:spPr>
          <p:txBody>
            <a:bodyPr wrap="none" anchor="ctr"/>
            <a:lstStyle/>
            <a:p>
              <a:endParaRPr lang="en-US"/>
            </a:p>
          </p:txBody>
        </p:sp>
      </p:grpSp>
      <p:grpSp>
        <p:nvGrpSpPr>
          <p:cNvPr id="4" name="Group 17"/>
          <p:cNvGrpSpPr>
            <a:grpSpLocks/>
          </p:cNvGrpSpPr>
          <p:nvPr/>
        </p:nvGrpSpPr>
        <p:grpSpPr bwMode="auto">
          <a:xfrm>
            <a:off x="1828800" y="5765800"/>
            <a:ext cx="263525" cy="406400"/>
            <a:chOff x="2064" y="2112"/>
            <a:chExt cx="624" cy="768"/>
          </a:xfrm>
        </p:grpSpPr>
        <p:sp>
          <p:nvSpPr>
            <p:cNvPr id="9234" name="Oval 18"/>
            <p:cNvSpPr>
              <a:spLocks noChangeArrowheads="1"/>
            </p:cNvSpPr>
            <p:nvPr/>
          </p:nvSpPr>
          <p:spPr bwMode="auto">
            <a:xfrm>
              <a:off x="2064" y="2112"/>
              <a:ext cx="288" cy="384"/>
            </a:xfrm>
            <a:prstGeom prst="ellipse">
              <a:avLst/>
            </a:prstGeom>
            <a:solidFill>
              <a:srgbClr val="0000FF"/>
            </a:solidFill>
            <a:ln w="9525">
              <a:noFill/>
              <a:round/>
              <a:headEnd/>
              <a:tailEnd/>
            </a:ln>
            <a:effectLst/>
          </p:spPr>
          <p:txBody>
            <a:bodyPr wrap="none" anchor="ctr"/>
            <a:lstStyle/>
            <a:p>
              <a:endParaRPr lang="en-US"/>
            </a:p>
          </p:txBody>
        </p:sp>
        <p:sp>
          <p:nvSpPr>
            <p:cNvPr id="9235" name="Oval 19"/>
            <p:cNvSpPr>
              <a:spLocks noChangeArrowheads="1"/>
            </p:cNvSpPr>
            <p:nvPr/>
          </p:nvSpPr>
          <p:spPr bwMode="auto">
            <a:xfrm>
              <a:off x="2112" y="2496"/>
              <a:ext cx="288" cy="384"/>
            </a:xfrm>
            <a:prstGeom prst="ellipse">
              <a:avLst/>
            </a:prstGeom>
            <a:solidFill>
              <a:srgbClr val="FF0000"/>
            </a:solidFill>
            <a:ln w="9525">
              <a:noFill/>
              <a:round/>
              <a:headEnd/>
              <a:tailEnd/>
            </a:ln>
            <a:effectLst/>
          </p:spPr>
          <p:txBody>
            <a:bodyPr wrap="none" anchor="ctr"/>
            <a:lstStyle/>
            <a:p>
              <a:endParaRPr lang="en-US"/>
            </a:p>
          </p:txBody>
        </p:sp>
        <p:sp>
          <p:nvSpPr>
            <p:cNvPr id="9236" name="Oval 20"/>
            <p:cNvSpPr>
              <a:spLocks noChangeArrowheads="1"/>
            </p:cNvSpPr>
            <p:nvPr/>
          </p:nvSpPr>
          <p:spPr bwMode="auto">
            <a:xfrm>
              <a:off x="2352" y="2496"/>
              <a:ext cx="288" cy="384"/>
            </a:xfrm>
            <a:prstGeom prst="ellipse">
              <a:avLst/>
            </a:prstGeom>
            <a:solidFill>
              <a:srgbClr val="FF0000"/>
            </a:solidFill>
            <a:ln w="9525">
              <a:noFill/>
              <a:round/>
              <a:headEnd/>
              <a:tailEnd/>
            </a:ln>
            <a:effectLst/>
          </p:spPr>
          <p:txBody>
            <a:bodyPr wrap="none" anchor="ctr"/>
            <a:lstStyle/>
            <a:p>
              <a:endParaRPr lang="en-US"/>
            </a:p>
          </p:txBody>
        </p:sp>
        <p:sp>
          <p:nvSpPr>
            <p:cNvPr id="9237" name="Oval 21"/>
            <p:cNvSpPr>
              <a:spLocks noChangeArrowheads="1"/>
            </p:cNvSpPr>
            <p:nvPr/>
          </p:nvSpPr>
          <p:spPr bwMode="auto">
            <a:xfrm>
              <a:off x="2400" y="2112"/>
              <a:ext cx="288" cy="384"/>
            </a:xfrm>
            <a:prstGeom prst="ellipse">
              <a:avLst/>
            </a:prstGeom>
            <a:solidFill>
              <a:srgbClr val="0000FF"/>
            </a:solidFill>
            <a:ln w="9525">
              <a:noFill/>
              <a:round/>
              <a:headEnd/>
              <a:tailEnd/>
            </a:ln>
            <a:effectLst/>
          </p:spPr>
          <p:txBody>
            <a:bodyPr wrap="none" anchor="ctr"/>
            <a:lstStyle/>
            <a:p>
              <a:endParaRPr lang="en-US"/>
            </a:p>
          </p:txBody>
        </p:sp>
      </p:grpSp>
      <p:grpSp>
        <p:nvGrpSpPr>
          <p:cNvPr id="5" name="Group 22"/>
          <p:cNvGrpSpPr>
            <a:grpSpLocks/>
          </p:cNvGrpSpPr>
          <p:nvPr/>
        </p:nvGrpSpPr>
        <p:grpSpPr bwMode="auto">
          <a:xfrm>
            <a:off x="2333625" y="5029200"/>
            <a:ext cx="263525" cy="406400"/>
            <a:chOff x="2064" y="2112"/>
            <a:chExt cx="624" cy="768"/>
          </a:xfrm>
        </p:grpSpPr>
        <p:sp>
          <p:nvSpPr>
            <p:cNvPr id="9239" name="Oval 23"/>
            <p:cNvSpPr>
              <a:spLocks noChangeArrowheads="1"/>
            </p:cNvSpPr>
            <p:nvPr/>
          </p:nvSpPr>
          <p:spPr bwMode="auto">
            <a:xfrm>
              <a:off x="2064" y="2112"/>
              <a:ext cx="288" cy="384"/>
            </a:xfrm>
            <a:prstGeom prst="ellipse">
              <a:avLst/>
            </a:prstGeom>
            <a:solidFill>
              <a:srgbClr val="0000FF"/>
            </a:solidFill>
            <a:ln w="9525">
              <a:noFill/>
              <a:round/>
              <a:headEnd/>
              <a:tailEnd/>
            </a:ln>
            <a:effectLst/>
          </p:spPr>
          <p:txBody>
            <a:bodyPr wrap="none" anchor="ctr"/>
            <a:lstStyle/>
            <a:p>
              <a:endParaRPr lang="en-US"/>
            </a:p>
          </p:txBody>
        </p:sp>
        <p:sp>
          <p:nvSpPr>
            <p:cNvPr id="9240" name="Oval 24"/>
            <p:cNvSpPr>
              <a:spLocks noChangeArrowheads="1"/>
            </p:cNvSpPr>
            <p:nvPr/>
          </p:nvSpPr>
          <p:spPr bwMode="auto">
            <a:xfrm>
              <a:off x="2112" y="2496"/>
              <a:ext cx="288" cy="384"/>
            </a:xfrm>
            <a:prstGeom prst="ellipse">
              <a:avLst/>
            </a:prstGeom>
            <a:solidFill>
              <a:srgbClr val="FF0000"/>
            </a:solidFill>
            <a:ln w="9525">
              <a:noFill/>
              <a:round/>
              <a:headEnd/>
              <a:tailEnd/>
            </a:ln>
            <a:effectLst/>
          </p:spPr>
          <p:txBody>
            <a:bodyPr wrap="none" anchor="ctr"/>
            <a:lstStyle/>
            <a:p>
              <a:endParaRPr lang="en-US"/>
            </a:p>
          </p:txBody>
        </p:sp>
        <p:sp>
          <p:nvSpPr>
            <p:cNvPr id="9241" name="Oval 25"/>
            <p:cNvSpPr>
              <a:spLocks noChangeArrowheads="1"/>
            </p:cNvSpPr>
            <p:nvPr/>
          </p:nvSpPr>
          <p:spPr bwMode="auto">
            <a:xfrm>
              <a:off x="2352" y="2496"/>
              <a:ext cx="288" cy="384"/>
            </a:xfrm>
            <a:prstGeom prst="ellipse">
              <a:avLst/>
            </a:prstGeom>
            <a:solidFill>
              <a:srgbClr val="FF0000"/>
            </a:solidFill>
            <a:ln w="9525">
              <a:noFill/>
              <a:round/>
              <a:headEnd/>
              <a:tailEnd/>
            </a:ln>
            <a:effectLst/>
          </p:spPr>
          <p:txBody>
            <a:bodyPr wrap="none" anchor="ctr"/>
            <a:lstStyle/>
            <a:p>
              <a:endParaRPr lang="en-US"/>
            </a:p>
          </p:txBody>
        </p:sp>
        <p:sp>
          <p:nvSpPr>
            <p:cNvPr id="9242" name="Oval 26"/>
            <p:cNvSpPr>
              <a:spLocks noChangeArrowheads="1"/>
            </p:cNvSpPr>
            <p:nvPr/>
          </p:nvSpPr>
          <p:spPr bwMode="auto">
            <a:xfrm>
              <a:off x="2400" y="2112"/>
              <a:ext cx="288" cy="384"/>
            </a:xfrm>
            <a:prstGeom prst="ellipse">
              <a:avLst/>
            </a:prstGeom>
            <a:solidFill>
              <a:srgbClr val="0000FF"/>
            </a:solidFill>
            <a:ln w="9525">
              <a:noFill/>
              <a:round/>
              <a:headEnd/>
              <a:tailEnd/>
            </a:ln>
            <a:effectLst/>
          </p:spPr>
          <p:txBody>
            <a:bodyPr wrap="none" anchor="ctr"/>
            <a:lstStyle/>
            <a:p>
              <a:endParaRPr lang="en-US"/>
            </a:p>
          </p:txBody>
        </p:sp>
      </p:grpSp>
      <p:grpSp>
        <p:nvGrpSpPr>
          <p:cNvPr id="6" name="Group 27"/>
          <p:cNvGrpSpPr>
            <a:grpSpLocks/>
          </p:cNvGrpSpPr>
          <p:nvPr/>
        </p:nvGrpSpPr>
        <p:grpSpPr bwMode="auto">
          <a:xfrm>
            <a:off x="2555875" y="5842000"/>
            <a:ext cx="263525" cy="406400"/>
            <a:chOff x="2064" y="2112"/>
            <a:chExt cx="624" cy="768"/>
          </a:xfrm>
        </p:grpSpPr>
        <p:sp>
          <p:nvSpPr>
            <p:cNvPr id="9244" name="Oval 28"/>
            <p:cNvSpPr>
              <a:spLocks noChangeArrowheads="1"/>
            </p:cNvSpPr>
            <p:nvPr/>
          </p:nvSpPr>
          <p:spPr bwMode="auto">
            <a:xfrm>
              <a:off x="2064" y="2112"/>
              <a:ext cx="288" cy="384"/>
            </a:xfrm>
            <a:prstGeom prst="ellipse">
              <a:avLst/>
            </a:prstGeom>
            <a:solidFill>
              <a:srgbClr val="0000FF"/>
            </a:solidFill>
            <a:ln w="9525">
              <a:noFill/>
              <a:round/>
              <a:headEnd/>
              <a:tailEnd/>
            </a:ln>
            <a:effectLst/>
          </p:spPr>
          <p:txBody>
            <a:bodyPr wrap="none" anchor="ctr"/>
            <a:lstStyle/>
            <a:p>
              <a:endParaRPr lang="en-US"/>
            </a:p>
          </p:txBody>
        </p:sp>
        <p:sp>
          <p:nvSpPr>
            <p:cNvPr id="9245" name="Oval 29"/>
            <p:cNvSpPr>
              <a:spLocks noChangeArrowheads="1"/>
            </p:cNvSpPr>
            <p:nvPr/>
          </p:nvSpPr>
          <p:spPr bwMode="auto">
            <a:xfrm>
              <a:off x="2112" y="2496"/>
              <a:ext cx="288" cy="384"/>
            </a:xfrm>
            <a:prstGeom prst="ellipse">
              <a:avLst/>
            </a:prstGeom>
            <a:solidFill>
              <a:srgbClr val="FF0000"/>
            </a:solidFill>
            <a:ln w="9525">
              <a:noFill/>
              <a:round/>
              <a:headEnd/>
              <a:tailEnd/>
            </a:ln>
            <a:effectLst/>
          </p:spPr>
          <p:txBody>
            <a:bodyPr wrap="none" anchor="ctr"/>
            <a:lstStyle/>
            <a:p>
              <a:endParaRPr lang="en-US"/>
            </a:p>
          </p:txBody>
        </p:sp>
        <p:sp>
          <p:nvSpPr>
            <p:cNvPr id="9246" name="Oval 30"/>
            <p:cNvSpPr>
              <a:spLocks noChangeArrowheads="1"/>
            </p:cNvSpPr>
            <p:nvPr/>
          </p:nvSpPr>
          <p:spPr bwMode="auto">
            <a:xfrm>
              <a:off x="2352" y="2496"/>
              <a:ext cx="288" cy="384"/>
            </a:xfrm>
            <a:prstGeom prst="ellipse">
              <a:avLst/>
            </a:prstGeom>
            <a:solidFill>
              <a:srgbClr val="FF0000"/>
            </a:solidFill>
            <a:ln w="9525">
              <a:noFill/>
              <a:round/>
              <a:headEnd/>
              <a:tailEnd/>
            </a:ln>
            <a:effectLst/>
          </p:spPr>
          <p:txBody>
            <a:bodyPr wrap="none" anchor="ctr"/>
            <a:lstStyle/>
            <a:p>
              <a:endParaRPr lang="en-US"/>
            </a:p>
          </p:txBody>
        </p:sp>
        <p:sp>
          <p:nvSpPr>
            <p:cNvPr id="9247" name="Oval 31"/>
            <p:cNvSpPr>
              <a:spLocks noChangeArrowheads="1"/>
            </p:cNvSpPr>
            <p:nvPr/>
          </p:nvSpPr>
          <p:spPr bwMode="auto">
            <a:xfrm>
              <a:off x="2400" y="2112"/>
              <a:ext cx="288" cy="384"/>
            </a:xfrm>
            <a:prstGeom prst="ellipse">
              <a:avLst/>
            </a:prstGeom>
            <a:solidFill>
              <a:srgbClr val="0000FF"/>
            </a:solidFill>
            <a:ln w="9525">
              <a:noFill/>
              <a:round/>
              <a:headEnd/>
              <a:tailEnd/>
            </a:ln>
            <a:effectLst/>
          </p:spPr>
          <p:txBody>
            <a:bodyPr wrap="none" anchor="ctr"/>
            <a:lstStyle/>
            <a:p>
              <a:endParaRPr lang="en-US"/>
            </a:p>
          </p:txBody>
        </p:sp>
      </p:grpSp>
      <p:grpSp>
        <p:nvGrpSpPr>
          <p:cNvPr id="7" name="Group 33"/>
          <p:cNvGrpSpPr>
            <a:grpSpLocks/>
          </p:cNvGrpSpPr>
          <p:nvPr/>
        </p:nvGrpSpPr>
        <p:grpSpPr bwMode="auto">
          <a:xfrm>
            <a:off x="6096000" y="4876800"/>
            <a:ext cx="317500" cy="420688"/>
            <a:chOff x="3456" y="1392"/>
            <a:chExt cx="672" cy="768"/>
          </a:xfrm>
        </p:grpSpPr>
        <p:grpSp>
          <p:nvGrpSpPr>
            <p:cNvPr id="8" name="Group 34"/>
            <p:cNvGrpSpPr>
              <a:grpSpLocks/>
            </p:cNvGrpSpPr>
            <p:nvPr/>
          </p:nvGrpSpPr>
          <p:grpSpPr bwMode="auto">
            <a:xfrm>
              <a:off x="3504" y="1392"/>
              <a:ext cx="624" cy="768"/>
              <a:chOff x="2064" y="2112"/>
              <a:chExt cx="624" cy="768"/>
            </a:xfrm>
          </p:grpSpPr>
          <p:sp>
            <p:nvSpPr>
              <p:cNvPr id="9251" name="Oval 35"/>
              <p:cNvSpPr>
                <a:spLocks noChangeArrowheads="1"/>
              </p:cNvSpPr>
              <p:nvPr/>
            </p:nvSpPr>
            <p:spPr bwMode="auto">
              <a:xfrm>
                <a:off x="2064" y="2112"/>
                <a:ext cx="288" cy="384"/>
              </a:xfrm>
              <a:prstGeom prst="ellipse">
                <a:avLst/>
              </a:prstGeom>
              <a:solidFill>
                <a:srgbClr val="0000FF"/>
              </a:solidFill>
              <a:ln w="9525">
                <a:noFill/>
                <a:round/>
                <a:headEnd/>
                <a:tailEnd/>
              </a:ln>
              <a:effectLst/>
            </p:spPr>
            <p:txBody>
              <a:bodyPr wrap="none" anchor="ctr"/>
              <a:lstStyle/>
              <a:p>
                <a:endParaRPr lang="en-US"/>
              </a:p>
            </p:txBody>
          </p:sp>
          <p:sp>
            <p:nvSpPr>
              <p:cNvPr id="9252" name="Oval 36"/>
              <p:cNvSpPr>
                <a:spLocks noChangeArrowheads="1"/>
              </p:cNvSpPr>
              <p:nvPr/>
            </p:nvSpPr>
            <p:spPr bwMode="auto">
              <a:xfrm>
                <a:off x="2112" y="2496"/>
                <a:ext cx="288" cy="384"/>
              </a:xfrm>
              <a:prstGeom prst="ellipse">
                <a:avLst/>
              </a:prstGeom>
              <a:solidFill>
                <a:srgbClr val="FF0000"/>
              </a:solidFill>
              <a:ln w="9525">
                <a:noFill/>
                <a:round/>
                <a:headEnd/>
                <a:tailEnd/>
              </a:ln>
              <a:effectLst/>
            </p:spPr>
            <p:txBody>
              <a:bodyPr wrap="none" anchor="ctr"/>
              <a:lstStyle/>
              <a:p>
                <a:endParaRPr lang="en-US"/>
              </a:p>
            </p:txBody>
          </p:sp>
          <p:sp>
            <p:nvSpPr>
              <p:cNvPr id="9253" name="Oval 37"/>
              <p:cNvSpPr>
                <a:spLocks noChangeArrowheads="1"/>
              </p:cNvSpPr>
              <p:nvPr/>
            </p:nvSpPr>
            <p:spPr bwMode="auto">
              <a:xfrm>
                <a:off x="2352" y="2496"/>
                <a:ext cx="288" cy="384"/>
              </a:xfrm>
              <a:prstGeom prst="ellipse">
                <a:avLst/>
              </a:prstGeom>
              <a:solidFill>
                <a:srgbClr val="FF0000"/>
              </a:solidFill>
              <a:ln w="9525">
                <a:noFill/>
                <a:round/>
                <a:headEnd/>
                <a:tailEnd/>
              </a:ln>
              <a:effectLst/>
            </p:spPr>
            <p:txBody>
              <a:bodyPr wrap="none" anchor="ctr"/>
              <a:lstStyle/>
              <a:p>
                <a:endParaRPr lang="en-US"/>
              </a:p>
            </p:txBody>
          </p:sp>
          <p:sp>
            <p:nvSpPr>
              <p:cNvPr id="9254" name="Oval 38"/>
              <p:cNvSpPr>
                <a:spLocks noChangeArrowheads="1"/>
              </p:cNvSpPr>
              <p:nvPr/>
            </p:nvSpPr>
            <p:spPr bwMode="auto">
              <a:xfrm>
                <a:off x="2400" y="2112"/>
                <a:ext cx="288" cy="384"/>
              </a:xfrm>
              <a:prstGeom prst="ellipse">
                <a:avLst/>
              </a:prstGeom>
              <a:solidFill>
                <a:srgbClr val="0000FF"/>
              </a:solidFill>
              <a:ln w="9525">
                <a:noFill/>
                <a:round/>
                <a:headEnd/>
                <a:tailEnd/>
              </a:ln>
              <a:effectLst/>
            </p:spPr>
            <p:txBody>
              <a:bodyPr wrap="none" anchor="ctr"/>
              <a:lstStyle/>
              <a:p>
                <a:endParaRPr lang="en-US"/>
              </a:p>
            </p:txBody>
          </p:sp>
        </p:grpSp>
        <p:sp>
          <p:nvSpPr>
            <p:cNvPr id="9255" name="Oval 39"/>
            <p:cNvSpPr>
              <a:spLocks noChangeArrowheads="1"/>
            </p:cNvSpPr>
            <p:nvPr/>
          </p:nvSpPr>
          <p:spPr bwMode="auto">
            <a:xfrm>
              <a:off x="3456" y="1392"/>
              <a:ext cx="96" cy="96"/>
            </a:xfrm>
            <a:prstGeom prst="ellipse">
              <a:avLst/>
            </a:prstGeom>
            <a:solidFill>
              <a:srgbClr val="0000FF"/>
            </a:solidFill>
            <a:ln w="9525">
              <a:noFill/>
              <a:round/>
              <a:headEnd/>
              <a:tailEnd/>
            </a:ln>
            <a:effectLst/>
          </p:spPr>
          <p:txBody>
            <a:bodyPr wrap="none" anchor="ctr"/>
            <a:lstStyle/>
            <a:p>
              <a:endParaRPr lang="en-US"/>
            </a:p>
          </p:txBody>
        </p:sp>
        <p:sp>
          <p:nvSpPr>
            <p:cNvPr id="9256" name="Oval 40"/>
            <p:cNvSpPr>
              <a:spLocks noChangeArrowheads="1"/>
            </p:cNvSpPr>
            <p:nvPr/>
          </p:nvSpPr>
          <p:spPr bwMode="auto">
            <a:xfrm>
              <a:off x="3984" y="2016"/>
              <a:ext cx="96" cy="96"/>
            </a:xfrm>
            <a:prstGeom prst="ellipse">
              <a:avLst/>
            </a:prstGeom>
            <a:solidFill>
              <a:schemeClr val="bg1"/>
            </a:solidFill>
            <a:ln w="9525">
              <a:noFill/>
              <a:round/>
              <a:headEnd/>
              <a:tailEnd/>
            </a:ln>
            <a:effectLst/>
          </p:spPr>
          <p:txBody>
            <a:bodyPr wrap="none" anchor="ctr"/>
            <a:lstStyle/>
            <a:p>
              <a:endParaRPr lang="en-US"/>
            </a:p>
          </p:txBody>
        </p:sp>
      </p:grpSp>
      <p:grpSp>
        <p:nvGrpSpPr>
          <p:cNvPr id="9" name="Group 41"/>
          <p:cNvGrpSpPr>
            <a:grpSpLocks/>
          </p:cNvGrpSpPr>
          <p:nvPr/>
        </p:nvGrpSpPr>
        <p:grpSpPr bwMode="auto">
          <a:xfrm>
            <a:off x="6345238" y="5219700"/>
            <a:ext cx="317500" cy="420688"/>
            <a:chOff x="3456" y="1392"/>
            <a:chExt cx="672" cy="768"/>
          </a:xfrm>
        </p:grpSpPr>
        <p:grpSp>
          <p:nvGrpSpPr>
            <p:cNvPr id="10" name="Group 42"/>
            <p:cNvGrpSpPr>
              <a:grpSpLocks/>
            </p:cNvGrpSpPr>
            <p:nvPr/>
          </p:nvGrpSpPr>
          <p:grpSpPr bwMode="auto">
            <a:xfrm>
              <a:off x="3504" y="1392"/>
              <a:ext cx="624" cy="768"/>
              <a:chOff x="2064" y="2112"/>
              <a:chExt cx="624" cy="768"/>
            </a:xfrm>
          </p:grpSpPr>
          <p:sp>
            <p:nvSpPr>
              <p:cNvPr id="9259" name="Oval 43"/>
              <p:cNvSpPr>
                <a:spLocks noChangeArrowheads="1"/>
              </p:cNvSpPr>
              <p:nvPr/>
            </p:nvSpPr>
            <p:spPr bwMode="auto">
              <a:xfrm>
                <a:off x="2064" y="2112"/>
                <a:ext cx="288" cy="384"/>
              </a:xfrm>
              <a:prstGeom prst="ellipse">
                <a:avLst/>
              </a:prstGeom>
              <a:solidFill>
                <a:srgbClr val="0000FF"/>
              </a:solidFill>
              <a:ln w="9525">
                <a:noFill/>
                <a:round/>
                <a:headEnd/>
                <a:tailEnd/>
              </a:ln>
              <a:effectLst/>
            </p:spPr>
            <p:txBody>
              <a:bodyPr wrap="none" anchor="ctr"/>
              <a:lstStyle/>
              <a:p>
                <a:endParaRPr lang="en-US"/>
              </a:p>
            </p:txBody>
          </p:sp>
          <p:sp>
            <p:nvSpPr>
              <p:cNvPr id="9260" name="Oval 44"/>
              <p:cNvSpPr>
                <a:spLocks noChangeArrowheads="1"/>
              </p:cNvSpPr>
              <p:nvPr/>
            </p:nvSpPr>
            <p:spPr bwMode="auto">
              <a:xfrm>
                <a:off x="2112" y="2496"/>
                <a:ext cx="288" cy="384"/>
              </a:xfrm>
              <a:prstGeom prst="ellipse">
                <a:avLst/>
              </a:prstGeom>
              <a:solidFill>
                <a:srgbClr val="FF0000"/>
              </a:solidFill>
              <a:ln w="9525">
                <a:noFill/>
                <a:round/>
                <a:headEnd/>
                <a:tailEnd/>
              </a:ln>
              <a:effectLst/>
            </p:spPr>
            <p:txBody>
              <a:bodyPr wrap="none" anchor="ctr"/>
              <a:lstStyle/>
              <a:p>
                <a:endParaRPr lang="en-US"/>
              </a:p>
            </p:txBody>
          </p:sp>
          <p:sp>
            <p:nvSpPr>
              <p:cNvPr id="9261" name="Oval 45"/>
              <p:cNvSpPr>
                <a:spLocks noChangeArrowheads="1"/>
              </p:cNvSpPr>
              <p:nvPr/>
            </p:nvSpPr>
            <p:spPr bwMode="auto">
              <a:xfrm>
                <a:off x="2352" y="2496"/>
                <a:ext cx="288" cy="384"/>
              </a:xfrm>
              <a:prstGeom prst="ellipse">
                <a:avLst/>
              </a:prstGeom>
              <a:solidFill>
                <a:srgbClr val="FF0000"/>
              </a:solidFill>
              <a:ln w="9525">
                <a:noFill/>
                <a:round/>
                <a:headEnd/>
                <a:tailEnd/>
              </a:ln>
              <a:effectLst/>
            </p:spPr>
            <p:txBody>
              <a:bodyPr wrap="none" anchor="ctr"/>
              <a:lstStyle/>
              <a:p>
                <a:endParaRPr lang="en-US"/>
              </a:p>
            </p:txBody>
          </p:sp>
          <p:sp>
            <p:nvSpPr>
              <p:cNvPr id="9262" name="Oval 46"/>
              <p:cNvSpPr>
                <a:spLocks noChangeArrowheads="1"/>
              </p:cNvSpPr>
              <p:nvPr/>
            </p:nvSpPr>
            <p:spPr bwMode="auto">
              <a:xfrm>
                <a:off x="2400" y="2112"/>
                <a:ext cx="288" cy="384"/>
              </a:xfrm>
              <a:prstGeom prst="ellipse">
                <a:avLst/>
              </a:prstGeom>
              <a:solidFill>
                <a:srgbClr val="0000FF"/>
              </a:solidFill>
              <a:ln w="9525">
                <a:noFill/>
                <a:round/>
                <a:headEnd/>
                <a:tailEnd/>
              </a:ln>
              <a:effectLst/>
            </p:spPr>
            <p:txBody>
              <a:bodyPr wrap="none" anchor="ctr"/>
              <a:lstStyle/>
              <a:p>
                <a:endParaRPr lang="en-US"/>
              </a:p>
            </p:txBody>
          </p:sp>
        </p:grpSp>
        <p:sp>
          <p:nvSpPr>
            <p:cNvPr id="9263" name="Oval 47"/>
            <p:cNvSpPr>
              <a:spLocks noChangeArrowheads="1"/>
            </p:cNvSpPr>
            <p:nvPr/>
          </p:nvSpPr>
          <p:spPr bwMode="auto">
            <a:xfrm>
              <a:off x="3456" y="1392"/>
              <a:ext cx="96" cy="96"/>
            </a:xfrm>
            <a:prstGeom prst="ellipse">
              <a:avLst/>
            </a:prstGeom>
            <a:solidFill>
              <a:srgbClr val="0000FF"/>
            </a:solidFill>
            <a:ln w="9525">
              <a:noFill/>
              <a:round/>
              <a:headEnd/>
              <a:tailEnd/>
            </a:ln>
            <a:effectLst/>
          </p:spPr>
          <p:txBody>
            <a:bodyPr wrap="none" anchor="ctr"/>
            <a:lstStyle/>
            <a:p>
              <a:endParaRPr lang="en-US"/>
            </a:p>
          </p:txBody>
        </p:sp>
        <p:sp>
          <p:nvSpPr>
            <p:cNvPr id="9264" name="Oval 48"/>
            <p:cNvSpPr>
              <a:spLocks noChangeArrowheads="1"/>
            </p:cNvSpPr>
            <p:nvPr/>
          </p:nvSpPr>
          <p:spPr bwMode="auto">
            <a:xfrm>
              <a:off x="3984" y="2016"/>
              <a:ext cx="96" cy="96"/>
            </a:xfrm>
            <a:prstGeom prst="ellipse">
              <a:avLst/>
            </a:prstGeom>
            <a:solidFill>
              <a:schemeClr val="bg1"/>
            </a:solidFill>
            <a:ln w="9525">
              <a:noFill/>
              <a:round/>
              <a:headEnd/>
              <a:tailEnd/>
            </a:ln>
            <a:effectLst/>
          </p:spPr>
          <p:txBody>
            <a:bodyPr wrap="none" anchor="ctr"/>
            <a:lstStyle/>
            <a:p>
              <a:endParaRPr lang="en-US"/>
            </a:p>
          </p:txBody>
        </p:sp>
      </p:grpSp>
      <p:grpSp>
        <p:nvGrpSpPr>
          <p:cNvPr id="11" name="Group 49"/>
          <p:cNvGrpSpPr>
            <a:grpSpLocks/>
          </p:cNvGrpSpPr>
          <p:nvPr/>
        </p:nvGrpSpPr>
        <p:grpSpPr bwMode="auto">
          <a:xfrm>
            <a:off x="6596063" y="5561013"/>
            <a:ext cx="317500" cy="420687"/>
            <a:chOff x="3456" y="1392"/>
            <a:chExt cx="672" cy="768"/>
          </a:xfrm>
        </p:grpSpPr>
        <p:grpSp>
          <p:nvGrpSpPr>
            <p:cNvPr id="12" name="Group 50"/>
            <p:cNvGrpSpPr>
              <a:grpSpLocks/>
            </p:cNvGrpSpPr>
            <p:nvPr/>
          </p:nvGrpSpPr>
          <p:grpSpPr bwMode="auto">
            <a:xfrm>
              <a:off x="3504" y="1392"/>
              <a:ext cx="624" cy="768"/>
              <a:chOff x="2064" y="2112"/>
              <a:chExt cx="624" cy="768"/>
            </a:xfrm>
          </p:grpSpPr>
          <p:sp>
            <p:nvSpPr>
              <p:cNvPr id="9267" name="Oval 51"/>
              <p:cNvSpPr>
                <a:spLocks noChangeArrowheads="1"/>
              </p:cNvSpPr>
              <p:nvPr/>
            </p:nvSpPr>
            <p:spPr bwMode="auto">
              <a:xfrm>
                <a:off x="2064" y="2112"/>
                <a:ext cx="288" cy="384"/>
              </a:xfrm>
              <a:prstGeom prst="ellipse">
                <a:avLst/>
              </a:prstGeom>
              <a:solidFill>
                <a:srgbClr val="0000FF"/>
              </a:solidFill>
              <a:ln w="9525">
                <a:noFill/>
                <a:round/>
                <a:headEnd/>
                <a:tailEnd/>
              </a:ln>
              <a:effectLst/>
            </p:spPr>
            <p:txBody>
              <a:bodyPr wrap="none" anchor="ctr"/>
              <a:lstStyle/>
              <a:p>
                <a:endParaRPr lang="en-US"/>
              </a:p>
            </p:txBody>
          </p:sp>
          <p:sp>
            <p:nvSpPr>
              <p:cNvPr id="9268" name="Oval 52"/>
              <p:cNvSpPr>
                <a:spLocks noChangeArrowheads="1"/>
              </p:cNvSpPr>
              <p:nvPr/>
            </p:nvSpPr>
            <p:spPr bwMode="auto">
              <a:xfrm>
                <a:off x="2112" y="2496"/>
                <a:ext cx="288" cy="384"/>
              </a:xfrm>
              <a:prstGeom prst="ellipse">
                <a:avLst/>
              </a:prstGeom>
              <a:solidFill>
                <a:srgbClr val="FF0000"/>
              </a:solidFill>
              <a:ln w="9525">
                <a:noFill/>
                <a:round/>
                <a:headEnd/>
                <a:tailEnd/>
              </a:ln>
              <a:effectLst/>
            </p:spPr>
            <p:txBody>
              <a:bodyPr wrap="none" anchor="ctr"/>
              <a:lstStyle/>
              <a:p>
                <a:endParaRPr lang="en-US"/>
              </a:p>
            </p:txBody>
          </p:sp>
          <p:sp>
            <p:nvSpPr>
              <p:cNvPr id="9269" name="Oval 53"/>
              <p:cNvSpPr>
                <a:spLocks noChangeArrowheads="1"/>
              </p:cNvSpPr>
              <p:nvPr/>
            </p:nvSpPr>
            <p:spPr bwMode="auto">
              <a:xfrm>
                <a:off x="2352" y="2496"/>
                <a:ext cx="288" cy="384"/>
              </a:xfrm>
              <a:prstGeom prst="ellipse">
                <a:avLst/>
              </a:prstGeom>
              <a:solidFill>
                <a:srgbClr val="FF0000"/>
              </a:solidFill>
              <a:ln w="9525">
                <a:noFill/>
                <a:round/>
                <a:headEnd/>
                <a:tailEnd/>
              </a:ln>
              <a:effectLst/>
            </p:spPr>
            <p:txBody>
              <a:bodyPr wrap="none" anchor="ctr"/>
              <a:lstStyle/>
              <a:p>
                <a:endParaRPr lang="en-US"/>
              </a:p>
            </p:txBody>
          </p:sp>
          <p:sp>
            <p:nvSpPr>
              <p:cNvPr id="9270" name="Oval 54"/>
              <p:cNvSpPr>
                <a:spLocks noChangeArrowheads="1"/>
              </p:cNvSpPr>
              <p:nvPr/>
            </p:nvSpPr>
            <p:spPr bwMode="auto">
              <a:xfrm>
                <a:off x="2400" y="2112"/>
                <a:ext cx="288" cy="384"/>
              </a:xfrm>
              <a:prstGeom prst="ellipse">
                <a:avLst/>
              </a:prstGeom>
              <a:solidFill>
                <a:srgbClr val="0000FF"/>
              </a:solidFill>
              <a:ln w="9525">
                <a:noFill/>
                <a:round/>
                <a:headEnd/>
                <a:tailEnd/>
              </a:ln>
              <a:effectLst/>
            </p:spPr>
            <p:txBody>
              <a:bodyPr wrap="none" anchor="ctr"/>
              <a:lstStyle/>
              <a:p>
                <a:endParaRPr lang="en-US"/>
              </a:p>
            </p:txBody>
          </p:sp>
        </p:grpSp>
        <p:sp>
          <p:nvSpPr>
            <p:cNvPr id="9271" name="Oval 55"/>
            <p:cNvSpPr>
              <a:spLocks noChangeArrowheads="1"/>
            </p:cNvSpPr>
            <p:nvPr/>
          </p:nvSpPr>
          <p:spPr bwMode="auto">
            <a:xfrm>
              <a:off x="3456" y="1392"/>
              <a:ext cx="96" cy="96"/>
            </a:xfrm>
            <a:prstGeom prst="ellipse">
              <a:avLst/>
            </a:prstGeom>
            <a:solidFill>
              <a:srgbClr val="0000FF"/>
            </a:solidFill>
            <a:ln w="9525">
              <a:noFill/>
              <a:round/>
              <a:headEnd/>
              <a:tailEnd/>
            </a:ln>
            <a:effectLst/>
          </p:spPr>
          <p:txBody>
            <a:bodyPr wrap="none" anchor="ctr"/>
            <a:lstStyle/>
            <a:p>
              <a:endParaRPr lang="en-US"/>
            </a:p>
          </p:txBody>
        </p:sp>
        <p:sp>
          <p:nvSpPr>
            <p:cNvPr id="9272" name="Oval 56"/>
            <p:cNvSpPr>
              <a:spLocks noChangeArrowheads="1"/>
            </p:cNvSpPr>
            <p:nvPr/>
          </p:nvSpPr>
          <p:spPr bwMode="auto">
            <a:xfrm>
              <a:off x="3984" y="2016"/>
              <a:ext cx="96" cy="96"/>
            </a:xfrm>
            <a:prstGeom prst="ellipse">
              <a:avLst/>
            </a:prstGeom>
            <a:solidFill>
              <a:schemeClr val="bg1"/>
            </a:solidFill>
            <a:ln w="9525">
              <a:noFill/>
              <a:round/>
              <a:headEnd/>
              <a:tailEnd/>
            </a:ln>
            <a:effectLst/>
          </p:spPr>
          <p:txBody>
            <a:bodyPr wrap="none" anchor="ctr"/>
            <a:lstStyle/>
            <a:p>
              <a:endParaRPr lang="en-US"/>
            </a:p>
          </p:txBody>
        </p:sp>
      </p:grpSp>
      <p:grpSp>
        <p:nvGrpSpPr>
          <p:cNvPr id="13" name="Group 57"/>
          <p:cNvGrpSpPr>
            <a:grpSpLocks/>
          </p:cNvGrpSpPr>
          <p:nvPr/>
        </p:nvGrpSpPr>
        <p:grpSpPr bwMode="auto">
          <a:xfrm>
            <a:off x="6845300" y="5903913"/>
            <a:ext cx="317500" cy="420687"/>
            <a:chOff x="3456" y="1392"/>
            <a:chExt cx="672" cy="768"/>
          </a:xfrm>
        </p:grpSpPr>
        <p:grpSp>
          <p:nvGrpSpPr>
            <p:cNvPr id="14" name="Group 58"/>
            <p:cNvGrpSpPr>
              <a:grpSpLocks/>
            </p:cNvGrpSpPr>
            <p:nvPr/>
          </p:nvGrpSpPr>
          <p:grpSpPr bwMode="auto">
            <a:xfrm>
              <a:off x="3504" y="1392"/>
              <a:ext cx="624" cy="768"/>
              <a:chOff x="2064" y="2112"/>
              <a:chExt cx="624" cy="768"/>
            </a:xfrm>
          </p:grpSpPr>
          <p:sp>
            <p:nvSpPr>
              <p:cNvPr id="9275" name="Oval 59"/>
              <p:cNvSpPr>
                <a:spLocks noChangeArrowheads="1"/>
              </p:cNvSpPr>
              <p:nvPr/>
            </p:nvSpPr>
            <p:spPr bwMode="auto">
              <a:xfrm>
                <a:off x="2064" y="2112"/>
                <a:ext cx="288" cy="384"/>
              </a:xfrm>
              <a:prstGeom prst="ellipse">
                <a:avLst/>
              </a:prstGeom>
              <a:solidFill>
                <a:srgbClr val="0000FF"/>
              </a:solidFill>
              <a:ln w="9525">
                <a:noFill/>
                <a:round/>
                <a:headEnd/>
                <a:tailEnd/>
              </a:ln>
              <a:effectLst/>
            </p:spPr>
            <p:txBody>
              <a:bodyPr wrap="none" anchor="ctr"/>
              <a:lstStyle/>
              <a:p>
                <a:endParaRPr lang="en-US"/>
              </a:p>
            </p:txBody>
          </p:sp>
          <p:sp>
            <p:nvSpPr>
              <p:cNvPr id="9276" name="Oval 60"/>
              <p:cNvSpPr>
                <a:spLocks noChangeArrowheads="1"/>
              </p:cNvSpPr>
              <p:nvPr/>
            </p:nvSpPr>
            <p:spPr bwMode="auto">
              <a:xfrm>
                <a:off x="2112" y="2496"/>
                <a:ext cx="288" cy="384"/>
              </a:xfrm>
              <a:prstGeom prst="ellipse">
                <a:avLst/>
              </a:prstGeom>
              <a:solidFill>
                <a:srgbClr val="FF0000"/>
              </a:solidFill>
              <a:ln w="9525">
                <a:noFill/>
                <a:round/>
                <a:headEnd/>
                <a:tailEnd/>
              </a:ln>
              <a:effectLst/>
            </p:spPr>
            <p:txBody>
              <a:bodyPr wrap="none" anchor="ctr"/>
              <a:lstStyle/>
              <a:p>
                <a:endParaRPr lang="en-US"/>
              </a:p>
            </p:txBody>
          </p:sp>
          <p:sp>
            <p:nvSpPr>
              <p:cNvPr id="9277" name="Oval 61"/>
              <p:cNvSpPr>
                <a:spLocks noChangeArrowheads="1"/>
              </p:cNvSpPr>
              <p:nvPr/>
            </p:nvSpPr>
            <p:spPr bwMode="auto">
              <a:xfrm>
                <a:off x="2352" y="2496"/>
                <a:ext cx="288" cy="384"/>
              </a:xfrm>
              <a:prstGeom prst="ellipse">
                <a:avLst/>
              </a:prstGeom>
              <a:solidFill>
                <a:srgbClr val="FF0000"/>
              </a:solidFill>
              <a:ln w="9525">
                <a:noFill/>
                <a:round/>
                <a:headEnd/>
                <a:tailEnd/>
              </a:ln>
              <a:effectLst/>
            </p:spPr>
            <p:txBody>
              <a:bodyPr wrap="none" anchor="ctr"/>
              <a:lstStyle/>
              <a:p>
                <a:endParaRPr lang="en-US"/>
              </a:p>
            </p:txBody>
          </p:sp>
          <p:sp>
            <p:nvSpPr>
              <p:cNvPr id="9278" name="Oval 62"/>
              <p:cNvSpPr>
                <a:spLocks noChangeArrowheads="1"/>
              </p:cNvSpPr>
              <p:nvPr/>
            </p:nvSpPr>
            <p:spPr bwMode="auto">
              <a:xfrm>
                <a:off x="2400" y="2112"/>
                <a:ext cx="288" cy="384"/>
              </a:xfrm>
              <a:prstGeom prst="ellipse">
                <a:avLst/>
              </a:prstGeom>
              <a:solidFill>
                <a:srgbClr val="0000FF"/>
              </a:solidFill>
              <a:ln w="9525">
                <a:noFill/>
                <a:round/>
                <a:headEnd/>
                <a:tailEnd/>
              </a:ln>
              <a:effectLst/>
            </p:spPr>
            <p:txBody>
              <a:bodyPr wrap="none" anchor="ctr"/>
              <a:lstStyle/>
              <a:p>
                <a:endParaRPr lang="en-US"/>
              </a:p>
            </p:txBody>
          </p:sp>
        </p:grpSp>
        <p:sp>
          <p:nvSpPr>
            <p:cNvPr id="9279" name="Oval 63"/>
            <p:cNvSpPr>
              <a:spLocks noChangeArrowheads="1"/>
            </p:cNvSpPr>
            <p:nvPr/>
          </p:nvSpPr>
          <p:spPr bwMode="auto">
            <a:xfrm>
              <a:off x="3456" y="1392"/>
              <a:ext cx="96" cy="96"/>
            </a:xfrm>
            <a:prstGeom prst="ellipse">
              <a:avLst/>
            </a:prstGeom>
            <a:solidFill>
              <a:srgbClr val="0000FF"/>
            </a:solidFill>
            <a:ln w="9525">
              <a:noFill/>
              <a:round/>
              <a:headEnd/>
              <a:tailEnd/>
            </a:ln>
            <a:effectLst/>
          </p:spPr>
          <p:txBody>
            <a:bodyPr wrap="none" anchor="ctr"/>
            <a:lstStyle/>
            <a:p>
              <a:endParaRPr lang="en-US"/>
            </a:p>
          </p:txBody>
        </p:sp>
        <p:sp>
          <p:nvSpPr>
            <p:cNvPr id="9280" name="Oval 64"/>
            <p:cNvSpPr>
              <a:spLocks noChangeArrowheads="1"/>
            </p:cNvSpPr>
            <p:nvPr/>
          </p:nvSpPr>
          <p:spPr bwMode="auto">
            <a:xfrm>
              <a:off x="3984" y="2016"/>
              <a:ext cx="96" cy="96"/>
            </a:xfrm>
            <a:prstGeom prst="ellipse">
              <a:avLst/>
            </a:prstGeom>
            <a:solidFill>
              <a:schemeClr val="bg1"/>
            </a:solidFill>
            <a:ln w="9525">
              <a:noFill/>
              <a:round/>
              <a:headEnd/>
              <a:tailEnd/>
            </a:ln>
            <a:effectLst/>
          </p:spPr>
          <p:txBody>
            <a:bodyPr wrap="none" anchor="ctr"/>
            <a:lstStyle/>
            <a:p>
              <a:endParaRPr lang="en-US"/>
            </a:p>
          </p:txBody>
        </p:sp>
      </p:grpSp>
      <p:grpSp>
        <p:nvGrpSpPr>
          <p:cNvPr id="15" name="Group 65"/>
          <p:cNvGrpSpPr>
            <a:grpSpLocks/>
          </p:cNvGrpSpPr>
          <p:nvPr/>
        </p:nvGrpSpPr>
        <p:grpSpPr bwMode="auto">
          <a:xfrm>
            <a:off x="5715000" y="5181600"/>
            <a:ext cx="317500" cy="420688"/>
            <a:chOff x="3456" y="1392"/>
            <a:chExt cx="672" cy="768"/>
          </a:xfrm>
        </p:grpSpPr>
        <p:grpSp>
          <p:nvGrpSpPr>
            <p:cNvPr id="16" name="Group 66"/>
            <p:cNvGrpSpPr>
              <a:grpSpLocks/>
            </p:cNvGrpSpPr>
            <p:nvPr/>
          </p:nvGrpSpPr>
          <p:grpSpPr bwMode="auto">
            <a:xfrm>
              <a:off x="3504" y="1392"/>
              <a:ext cx="624" cy="768"/>
              <a:chOff x="2064" y="2112"/>
              <a:chExt cx="624" cy="768"/>
            </a:xfrm>
          </p:grpSpPr>
          <p:sp>
            <p:nvSpPr>
              <p:cNvPr id="9283" name="Oval 67"/>
              <p:cNvSpPr>
                <a:spLocks noChangeArrowheads="1"/>
              </p:cNvSpPr>
              <p:nvPr/>
            </p:nvSpPr>
            <p:spPr bwMode="auto">
              <a:xfrm>
                <a:off x="2064" y="2112"/>
                <a:ext cx="288" cy="384"/>
              </a:xfrm>
              <a:prstGeom prst="ellipse">
                <a:avLst/>
              </a:prstGeom>
              <a:solidFill>
                <a:srgbClr val="0000FF"/>
              </a:solidFill>
              <a:ln w="9525">
                <a:noFill/>
                <a:round/>
                <a:headEnd/>
                <a:tailEnd/>
              </a:ln>
              <a:effectLst/>
            </p:spPr>
            <p:txBody>
              <a:bodyPr wrap="none" anchor="ctr"/>
              <a:lstStyle/>
              <a:p>
                <a:endParaRPr lang="en-US"/>
              </a:p>
            </p:txBody>
          </p:sp>
          <p:sp>
            <p:nvSpPr>
              <p:cNvPr id="9284" name="Oval 68"/>
              <p:cNvSpPr>
                <a:spLocks noChangeArrowheads="1"/>
              </p:cNvSpPr>
              <p:nvPr/>
            </p:nvSpPr>
            <p:spPr bwMode="auto">
              <a:xfrm>
                <a:off x="2112" y="2496"/>
                <a:ext cx="288" cy="384"/>
              </a:xfrm>
              <a:prstGeom prst="ellipse">
                <a:avLst/>
              </a:prstGeom>
              <a:solidFill>
                <a:srgbClr val="FF0000"/>
              </a:solidFill>
              <a:ln w="9525">
                <a:noFill/>
                <a:round/>
                <a:headEnd/>
                <a:tailEnd/>
              </a:ln>
              <a:effectLst/>
            </p:spPr>
            <p:txBody>
              <a:bodyPr wrap="none" anchor="ctr"/>
              <a:lstStyle/>
              <a:p>
                <a:endParaRPr lang="en-US"/>
              </a:p>
            </p:txBody>
          </p:sp>
          <p:sp>
            <p:nvSpPr>
              <p:cNvPr id="9285" name="Oval 69"/>
              <p:cNvSpPr>
                <a:spLocks noChangeArrowheads="1"/>
              </p:cNvSpPr>
              <p:nvPr/>
            </p:nvSpPr>
            <p:spPr bwMode="auto">
              <a:xfrm>
                <a:off x="2352" y="2496"/>
                <a:ext cx="288" cy="384"/>
              </a:xfrm>
              <a:prstGeom prst="ellipse">
                <a:avLst/>
              </a:prstGeom>
              <a:solidFill>
                <a:srgbClr val="FF0000"/>
              </a:solidFill>
              <a:ln w="9525">
                <a:noFill/>
                <a:round/>
                <a:headEnd/>
                <a:tailEnd/>
              </a:ln>
              <a:effectLst/>
            </p:spPr>
            <p:txBody>
              <a:bodyPr wrap="none" anchor="ctr"/>
              <a:lstStyle/>
              <a:p>
                <a:endParaRPr lang="en-US"/>
              </a:p>
            </p:txBody>
          </p:sp>
          <p:sp>
            <p:nvSpPr>
              <p:cNvPr id="9286" name="Oval 70"/>
              <p:cNvSpPr>
                <a:spLocks noChangeArrowheads="1"/>
              </p:cNvSpPr>
              <p:nvPr/>
            </p:nvSpPr>
            <p:spPr bwMode="auto">
              <a:xfrm>
                <a:off x="2400" y="2112"/>
                <a:ext cx="288" cy="384"/>
              </a:xfrm>
              <a:prstGeom prst="ellipse">
                <a:avLst/>
              </a:prstGeom>
              <a:solidFill>
                <a:srgbClr val="0000FF"/>
              </a:solidFill>
              <a:ln w="9525">
                <a:noFill/>
                <a:round/>
                <a:headEnd/>
                <a:tailEnd/>
              </a:ln>
              <a:effectLst/>
            </p:spPr>
            <p:txBody>
              <a:bodyPr wrap="none" anchor="ctr"/>
              <a:lstStyle/>
              <a:p>
                <a:endParaRPr lang="en-US"/>
              </a:p>
            </p:txBody>
          </p:sp>
        </p:grpSp>
        <p:sp>
          <p:nvSpPr>
            <p:cNvPr id="9287" name="Oval 71"/>
            <p:cNvSpPr>
              <a:spLocks noChangeArrowheads="1"/>
            </p:cNvSpPr>
            <p:nvPr/>
          </p:nvSpPr>
          <p:spPr bwMode="auto">
            <a:xfrm>
              <a:off x="3456" y="1392"/>
              <a:ext cx="96" cy="96"/>
            </a:xfrm>
            <a:prstGeom prst="ellipse">
              <a:avLst/>
            </a:prstGeom>
            <a:solidFill>
              <a:srgbClr val="0000FF"/>
            </a:solidFill>
            <a:ln w="9525">
              <a:noFill/>
              <a:round/>
              <a:headEnd/>
              <a:tailEnd/>
            </a:ln>
            <a:effectLst/>
          </p:spPr>
          <p:txBody>
            <a:bodyPr wrap="none" anchor="ctr"/>
            <a:lstStyle/>
            <a:p>
              <a:endParaRPr lang="en-US"/>
            </a:p>
          </p:txBody>
        </p:sp>
        <p:sp>
          <p:nvSpPr>
            <p:cNvPr id="9288" name="Oval 72"/>
            <p:cNvSpPr>
              <a:spLocks noChangeArrowheads="1"/>
            </p:cNvSpPr>
            <p:nvPr/>
          </p:nvSpPr>
          <p:spPr bwMode="auto">
            <a:xfrm>
              <a:off x="3984" y="2016"/>
              <a:ext cx="96" cy="96"/>
            </a:xfrm>
            <a:prstGeom prst="ellipse">
              <a:avLst/>
            </a:prstGeom>
            <a:solidFill>
              <a:schemeClr val="bg1"/>
            </a:solidFill>
            <a:ln w="9525">
              <a:noFill/>
              <a:round/>
              <a:headEnd/>
              <a:tailEnd/>
            </a:ln>
            <a:effectLst/>
          </p:spPr>
          <p:txBody>
            <a:bodyPr wrap="none" anchor="ctr"/>
            <a:lstStyle/>
            <a:p>
              <a:endParaRPr lang="en-US"/>
            </a:p>
          </p:txBody>
        </p:sp>
      </p:grpSp>
      <p:sp>
        <p:nvSpPr>
          <p:cNvPr id="9290" name="Line 74"/>
          <p:cNvSpPr>
            <a:spLocks noChangeShapeType="1"/>
          </p:cNvSpPr>
          <p:nvPr/>
        </p:nvSpPr>
        <p:spPr bwMode="auto">
          <a:xfrm>
            <a:off x="3657600" y="5638800"/>
            <a:ext cx="1600200" cy="0"/>
          </a:xfrm>
          <a:prstGeom prst="line">
            <a:avLst/>
          </a:prstGeom>
          <a:noFill/>
          <a:ln w="88900">
            <a:solidFill>
              <a:schemeClr val="tx1"/>
            </a:solidFill>
            <a:round/>
            <a:headEnd/>
            <a:tailEnd type="stealth" w="med" len="med"/>
          </a:ln>
          <a:effectLst/>
        </p:spPr>
        <p:txBody>
          <a:bodyPr wrap="none" anchor="ctr"/>
          <a:lstStyle/>
          <a:p>
            <a:endParaRPr lang="en-US"/>
          </a:p>
        </p:txBody>
      </p:sp>
      <p:sp>
        <p:nvSpPr>
          <p:cNvPr id="9291" name="Oval 75"/>
          <p:cNvSpPr>
            <a:spLocks noChangeArrowheads="1"/>
          </p:cNvSpPr>
          <p:nvPr/>
        </p:nvSpPr>
        <p:spPr bwMode="auto">
          <a:xfrm>
            <a:off x="1219200" y="4495800"/>
            <a:ext cx="2286000" cy="2209800"/>
          </a:xfrm>
          <a:prstGeom prst="ellipse">
            <a:avLst/>
          </a:prstGeom>
          <a:noFill/>
          <a:ln w="63500">
            <a:solidFill>
              <a:schemeClr val="tx1"/>
            </a:solidFill>
            <a:round/>
            <a:headEnd/>
            <a:tailEnd/>
          </a:ln>
          <a:effectLst/>
        </p:spPr>
        <p:txBody>
          <a:bodyPr wrap="none" anchor="ctr"/>
          <a:lstStyle/>
          <a:p>
            <a:endParaRPr lang="en-US"/>
          </a:p>
        </p:txBody>
      </p:sp>
      <p:sp>
        <p:nvSpPr>
          <p:cNvPr id="9292" name="AutoShape 76"/>
          <p:cNvSpPr>
            <a:spLocks noChangeArrowheads="1"/>
          </p:cNvSpPr>
          <p:nvPr/>
        </p:nvSpPr>
        <p:spPr bwMode="auto">
          <a:xfrm>
            <a:off x="5410200" y="4495800"/>
            <a:ext cx="3124200" cy="2057400"/>
          </a:xfrm>
          <a:prstGeom prst="moon">
            <a:avLst>
              <a:gd name="adj" fmla="val 50000"/>
            </a:avLst>
          </a:prstGeom>
          <a:noFill/>
          <a:ln w="63500">
            <a:solidFill>
              <a:schemeClr val="tx1"/>
            </a:solidFill>
            <a:miter lim="800000"/>
            <a:headEnd/>
            <a:tailEnd/>
          </a:ln>
          <a:effectLst/>
        </p:spPr>
        <p:txBody>
          <a:bodyPr wrap="none" anchor="ctr"/>
          <a:lstStyle/>
          <a:p>
            <a:endParaRPr lang="en-US"/>
          </a:p>
        </p:txBody>
      </p:sp>
      <p:grpSp>
        <p:nvGrpSpPr>
          <p:cNvPr id="17" name="Group 77"/>
          <p:cNvGrpSpPr>
            <a:grpSpLocks/>
          </p:cNvGrpSpPr>
          <p:nvPr/>
        </p:nvGrpSpPr>
        <p:grpSpPr bwMode="auto">
          <a:xfrm>
            <a:off x="5943600" y="5522913"/>
            <a:ext cx="317500" cy="420687"/>
            <a:chOff x="3456" y="1392"/>
            <a:chExt cx="672" cy="768"/>
          </a:xfrm>
        </p:grpSpPr>
        <p:grpSp>
          <p:nvGrpSpPr>
            <p:cNvPr id="18" name="Group 78"/>
            <p:cNvGrpSpPr>
              <a:grpSpLocks/>
            </p:cNvGrpSpPr>
            <p:nvPr/>
          </p:nvGrpSpPr>
          <p:grpSpPr bwMode="auto">
            <a:xfrm>
              <a:off x="3504" y="1392"/>
              <a:ext cx="624" cy="768"/>
              <a:chOff x="2064" y="2112"/>
              <a:chExt cx="624" cy="768"/>
            </a:xfrm>
          </p:grpSpPr>
          <p:sp>
            <p:nvSpPr>
              <p:cNvPr id="9295" name="Oval 79"/>
              <p:cNvSpPr>
                <a:spLocks noChangeArrowheads="1"/>
              </p:cNvSpPr>
              <p:nvPr/>
            </p:nvSpPr>
            <p:spPr bwMode="auto">
              <a:xfrm>
                <a:off x="2064" y="2112"/>
                <a:ext cx="288" cy="384"/>
              </a:xfrm>
              <a:prstGeom prst="ellipse">
                <a:avLst/>
              </a:prstGeom>
              <a:solidFill>
                <a:srgbClr val="0000FF"/>
              </a:solidFill>
              <a:ln w="9525">
                <a:noFill/>
                <a:round/>
                <a:headEnd/>
                <a:tailEnd/>
              </a:ln>
              <a:effectLst/>
            </p:spPr>
            <p:txBody>
              <a:bodyPr wrap="none" anchor="ctr"/>
              <a:lstStyle/>
              <a:p>
                <a:endParaRPr lang="en-US"/>
              </a:p>
            </p:txBody>
          </p:sp>
          <p:sp>
            <p:nvSpPr>
              <p:cNvPr id="9296" name="Oval 80"/>
              <p:cNvSpPr>
                <a:spLocks noChangeArrowheads="1"/>
              </p:cNvSpPr>
              <p:nvPr/>
            </p:nvSpPr>
            <p:spPr bwMode="auto">
              <a:xfrm>
                <a:off x="2112" y="2496"/>
                <a:ext cx="288" cy="384"/>
              </a:xfrm>
              <a:prstGeom prst="ellipse">
                <a:avLst/>
              </a:prstGeom>
              <a:solidFill>
                <a:srgbClr val="FF0000"/>
              </a:solidFill>
              <a:ln w="9525">
                <a:noFill/>
                <a:round/>
                <a:headEnd/>
                <a:tailEnd/>
              </a:ln>
              <a:effectLst/>
            </p:spPr>
            <p:txBody>
              <a:bodyPr wrap="none" anchor="ctr"/>
              <a:lstStyle/>
              <a:p>
                <a:endParaRPr lang="en-US"/>
              </a:p>
            </p:txBody>
          </p:sp>
          <p:sp>
            <p:nvSpPr>
              <p:cNvPr id="9297" name="Oval 81"/>
              <p:cNvSpPr>
                <a:spLocks noChangeArrowheads="1"/>
              </p:cNvSpPr>
              <p:nvPr/>
            </p:nvSpPr>
            <p:spPr bwMode="auto">
              <a:xfrm>
                <a:off x="2352" y="2496"/>
                <a:ext cx="288" cy="384"/>
              </a:xfrm>
              <a:prstGeom prst="ellipse">
                <a:avLst/>
              </a:prstGeom>
              <a:solidFill>
                <a:srgbClr val="FF0000"/>
              </a:solidFill>
              <a:ln w="9525">
                <a:noFill/>
                <a:round/>
                <a:headEnd/>
                <a:tailEnd/>
              </a:ln>
              <a:effectLst/>
            </p:spPr>
            <p:txBody>
              <a:bodyPr wrap="none" anchor="ctr"/>
              <a:lstStyle/>
              <a:p>
                <a:endParaRPr lang="en-US"/>
              </a:p>
            </p:txBody>
          </p:sp>
          <p:sp>
            <p:nvSpPr>
              <p:cNvPr id="9298" name="Oval 82"/>
              <p:cNvSpPr>
                <a:spLocks noChangeArrowheads="1"/>
              </p:cNvSpPr>
              <p:nvPr/>
            </p:nvSpPr>
            <p:spPr bwMode="auto">
              <a:xfrm>
                <a:off x="2400" y="2112"/>
                <a:ext cx="288" cy="384"/>
              </a:xfrm>
              <a:prstGeom prst="ellipse">
                <a:avLst/>
              </a:prstGeom>
              <a:solidFill>
                <a:srgbClr val="0000FF"/>
              </a:solidFill>
              <a:ln w="9525">
                <a:noFill/>
                <a:round/>
                <a:headEnd/>
                <a:tailEnd/>
              </a:ln>
              <a:effectLst/>
            </p:spPr>
            <p:txBody>
              <a:bodyPr wrap="none" anchor="ctr"/>
              <a:lstStyle/>
              <a:p>
                <a:endParaRPr lang="en-US"/>
              </a:p>
            </p:txBody>
          </p:sp>
        </p:grpSp>
        <p:sp>
          <p:nvSpPr>
            <p:cNvPr id="9299" name="Oval 83"/>
            <p:cNvSpPr>
              <a:spLocks noChangeArrowheads="1"/>
            </p:cNvSpPr>
            <p:nvPr/>
          </p:nvSpPr>
          <p:spPr bwMode="auto">
            <a:xfrm>
              <a:off x="3456" y="1392"/>
              <a:ext cx="96" cy="96"/>
            </a:xfrm>
            <a:prstGeom prst="ellipse">
              <a:avLst/>
            </a:prstGeom>
            <a:solidFill>
              <a:srgbClr val="0000FF"/>
            </a:solidFill>
            <a:ln w="9525">
              <a:noFill/>
              <a:round/>
              <a:headEnd/>
              <a:tailEnd/>
            </a:ln>
            <a:effectLst/>
          </p:spPr>
          <p:txBody>
            <a:bodyPr wrap="none" anchor="ctr"/>
            <a:lstStyle/>
            <a:p>
              <a:endParaRPr lang="en-US"/>
            </a:p>
          </p:txBody>
        </p:sp>
        <p:sp>
          <p:nvSpPr>
            <p:cNvPr id="9300" name="Oval 84"/>
            <p:cNvSpPr>
              <a:spLocks noChangeArrowheads="1"/>
            </p:cNvSpPr>
            <p:nvPr/>
          </p:nvSpPr>
          <p:spPr bwMode="auto">
            <a:xfrm>
              <a:off x="3984" y="2016"/>
              <a:ext cx="96" cy="96"/>
            </a:xfrm>
            <a:prstGeom prst="ellipse">
              <a:avLst/>
            </a:prstGeom>
            <a:solidFill>
              <a:schemeClr val="bg1"/>
            </a:solidFill>
            <a:ln w="9525">
              <a:noFill/>
              <a:round/>
              <a:headEnd/>
              <a:tailEnd/>
            </a:ln>
            <a:effectLst/>
          </p:spPr>
          <p:txBody>
            <a:bodyPr wrap="none" anchor="ctr"/>
            <a:lstStyle/>
            <a:p>
              <a:endParaRPr lang="en-US"/>
            </a:p>
          </p:txBody>
        </p:sp>
      </p:grpSp>
      <p:grpSp>
        <p:nvGrpSpPr>
          <p:cNvPr id="19" name="Group 85"/>
          <p:cNvGrpSpPr>
            <a:grpSpLocks/>
          </p:cNvGrpSpPr>
          <p:nvPr/>
        </p:nvGrpSpPr>
        <p:grpSpPr bwMode="auto">
          <a:xfrm>
            <a:off x="6172200" y="5867400"/>
            <a:ext cx="317500" cy="420688"/>
            <a:chOff x="3456" y="1392"/>
            <a:chExt cx="672" cy="768"/>
          </a:xfrm>
        </p:grpSpPr>
        <p:grpSp>
          <p:nvGrpSpPr>
            <p:cNvPr id="20" name="Group 86"/>
            <p:cNvGrpSpPr>
              <a:grpSpLocks/>
            </p:cNvGrpSpPr>
            <p:nvPr/>
          </p:nvGrpSpPr>
          <p:grpSpPr bwMode="auto">
            <a:xfrm>
              <a:off x="3504" y="1392"/>
              <a:ext cx="624" cy="768"/>
              <a:chOff x="2064" y="2112"/>
              <a:chExt cx="624" cy="768"/>
            </a:xfrm>
          </p:grpSpPr>
          <p:sp>
            <p:nvSpPr>
              <p:cNvPr id="9303" name="Oval 87"/>
              <p:cNvSpPr>
                <a:spLocks noChangeArrowheads="1"/>
              </p:cNvSpPr>
              <p:nvPr/>
            </p:nvSpPr>
            <p:spPr bwMode="auto">
              <a:xfrm>
                <a:off x="2064" y="2112"/>
                <a:ext cx="288" cy="384"/>
              </a:xfrm>
              <a:prstGeom prst="ellipse">
                <a:avLst/>
              </a:prstGeom>
              <a:solidFill>
                <a:srgbClr val="0000FF"/>
              </a:solidFill>
              <a:ln w="9525">
                <a:noFill/>
                <a:round/>
                <a:headEnd/>
                <a:tailEnd/>
              </a:ln>
              <a:effectLst/>
            </p:spPr>
            <p:txBody>
              <a:bodyPr wrap="none" anchor="ctr"/>
              <a:lstStyle/>
              <a:p>
                <a:endParaRPr lang="en-US"/>
              </a:p>
            </p:txBody>
          </p:sp>
          <p:sp>
            <p:nvSpPr>
              <p:cNvPr id="9304" name="Oval 88"/>
              <p:cNvSpPr>
                <a:spLocks noChangeArrowheads="1"/>
              </p:cNvSpPr>
              <p:nvPr/>
            </p:nvSpPr>
            <p:spPr bwMode="auto">
              <a:xfrm>
                <a:off x="2112" y="2496"/>
                <a:ext cx="288" cy="384"/>
              </a:xfrm>
              <a:prstGeom prst="ellipse">
                <a:avLst/>
              </a:prstGeom>
              <a:solidFill>
                <a:srgbClr val="FF0000"/>
              </a:solidFill>
              <a:ln w="9525">
                <a:noFill/>
                <a:round/>
                <a:headEnd/>
                <a:tailEnd/>
              </a:ln>
              <a:effectLst/>
            </p:spPr>
            <p:txBody>
              <a:bodyPr wrap="none" anchor="ctr"/>
              <a:lstStyle/>
              <a:p>
                <a:endParaRPr lang="en-US"/>
              </a:p>
            </p:txBody>
          </p:sp>
          <p:sp>
            <p:nvSpPr>
              <p:cNvPr id="9305" name="Oval 89"/>
              <p:cNvSpPr>
                <a:spLocks noChangeArrowheads="1"/>
              </p:cNvSpPr>
              <p:nvPr/>
            </p:nvSpPr>
            <p:spPr bwMode="auto">
              <a:xfrm>
                <a:off x="2352" y="2496"/>
                <a:ext cx="288" cy="384"/>
              </a:xfrm>
              <a:prstGeom prst="ellipse">
                <a:avLst/>
              </a:prstGeom>
              <a:solidFill>
                <a:srgbClr val="FF0000"/>
              </a:solidFill>
              <a:ln w="9525">
                <a:noFill/>
                <a:round/>
                <a:headEnd/>
                <a:tailEnd/>
              </a:ln>
              <a:effectLst/>
            </p:spPr>
            <p:txBody>
              <a:bodyPr wrap="none" anchor="ctr"/>
              <a:lstStyle/>
              <a:p>
                <a:endParaRPr lang="en-US"/>
              </a:p>
            </p:txBody>
          </p:sp>
          <p:sp>
            <p:nvSpPr>
              <p:cNvPr id="9306" name="Oval 90"/>
              <p:cNvSpPr>
                <a:spLocks noChangeArrowheads="1"/>
              </p:cNvSpPr>
              <p:nvPr/>
            </p:nvSpPr>
            <p:spPr bwMode="auto">
              <a:xfrm>
                <a:off x="2400" y="2112"/>
                <a:ext cx="288" cy="384"/>
              </a:xfrm>
              <a:prstGeom prst="ellipse">
                <a:avLst/>
              </a:prstGeom>
              <a:solidFill>
                <a:srgbClr val="0000FF"/>
              </a:solidFill>
              <a:ln w="9525">
                <a:noFill/>
                <a:round/>
                <a:headEnd/>
                <a:tailEnd/>
              </a:ln>
              <a:effectLst/>
            </p:spPr>
            <p:txBody>
              <a:bodyPr wrap="none" anchor="ctr"/>
              <a:lstStyle/>
              <a:p>
                <a:endParaRPr lang="en-US"/>
              </a:p>
            </p:txBody>
          </p:sp>
        </p:grpSp>
        <p:sp>
          <p:nvSpPr>
            <p:cNvPr id="9307" name="Oval 91"/>
            <p:cNvSpPr>
              <a:spLocks noChangeArrowheads="1"/>
            </p:cNvSpPr>
            <p:nvPr/>
          </p:nvSpPr>
          <p:spPr bwMode="auto">
            <a:xfrm>
              <a:off x="3456" y="1392"/>
              <a:ext cx="96" cy="96"/>
            </a:xfrm>
            <a:prstGeom prst="ellipse">
              <a:avLst/>
            </a:prstGeom>
            <a:solidFill>
              <a:srgbClr val="0000FF"/>
            </a:solidFill>
            <a:ln w="9525">
              <a:noFill/>
              <a:round/>
              <a:headEnd/>
              <a:tailEnd/>
            </a:ln>
            <a:effectLst/>
          </p:spPr>
          <p:txBody>
            <a:bodyPr wrap="none" anchor="ctr"/>
            <a:lstStyle/>
            <a:p>
              <a:endParaRPr lang="en-US"/>
            </a:p>
          </p:txBody>
        </p:sp>
        <p:sp>
          <p:nvSpPr>
            <p:cNvPr id="9308" name="Oval 92"/>
            <p:cNvSpPr>
              <a:spLocks noChangeArrowheads="1"/>
            </p:cNvSpPr>
            <p:nvPr/>
          </p:nvSpPr>
          <p:spPr bwMode="auto">
            <a:xfrm>
              <a:off x="3984" y="2016"/>
              <a:ext cx="96" cy="96"/>
            </a:xfrm>
            <a:prstGeom prst="ellipse">
              <a:avLst/>
            </a:prstGeom>
            <a:solidFill>
              <a:schemeClr val="bg1"/>
            </a:solidFill>
            <a:ln w="9525">
              <a:noFill/>
              <a:round/>
              <a:headEnd/>
              <a:tailEnd/>
            </a:ln>
            <a:effectLst/>
          </p:spPr>
          <p:txBody>
            <a:bodyPr wrap="none" anchor="ctr"/>
            <a:lstStyle/>
            <a:p>
              <a:endParaRPr lang="en-US"/>
            </a:p>
          </p:txBody>
        </p:sp>
      </p:grpSp>
      <p:grpSp>
        <p:nvGrpSpPr>
          <p:cNvPr id="21" name="Group 93"/>
          <p:cNvGrpSpPr>
            <a:grpSpLocks/>
          </p:cNvGrpSpPr>
          <p:nvPr/>
        </p:nvGrpSpPr>
        <p:grpSpPr bwMode="auto">
          <a:xfrm>
            <a:off x="2708275" y="5156200"/>
            <a:ext cx="263525" cy="406400"/>
            <a:chOff x="2064" y="2112"/>
            <a:chExt cx="624" cy="768"/>
          </a:xfrm>
        </p:grpSpPr>
        <p:sp>
          <p:nvSpPr>
            <p:cNvPr id="9310" name="Oval 94"/>
            <p:cNvSpPr>
              <a:spLocks noChangeArrowheads="1"/>
            </p:cNvSpPr>
            <p:nvPr/>
          </p:nvSpPr>
          <p:spPr bwMode="auto">
            <a:xfrm>
              <a:off x="2064" y="2112"/>
              <a:ext cx="288" cy="384"/>
            </a:xfrm>
            <a:prstGeom prst="ellipse">
              <a:avLst/>
            </a:prstGeom>
            <a:solidFill>
              <a:srgbClr val="0000FF"/>
            </a:solidFill>
            <a:ln w="9525">
              <a:noFill/>
              <a:round/>
              <a:headEnd/>
              <a:tailEnd/>
            </a:ln>
            <a:effectLst/>
          </p:spPr>
          <p:txBody>
            <a:bodyPr wrap="none" anchor="ctr"/>
            <a:lstStyle/>
            <a:p>
              <a:endParaRPr lang="en-US"/>
            </a:p>
          </p:txBody>
        </p:sp>
        <p:sp>
          <p:nvSpPr>
            <p:cNvPr id="9311" name="Oval 95"/>
            <p:cNvSpPr>
              <a:spLocks noChangeArrowheads="1"/>
            </p:cNvSpPr>
            <p:nvPr/>
          </p:nvSpPr>
          <p:spPr bwMode="auto">
            <a:xfrm>
              <a:off x="2112" y="2496"/>
              <a:ext cx="288" cy="384"/>
            </a:xfrm>
            <a:prstGeom prst="ellipse">
              <a:avLst/>
            </a:prstGeom>
            <a:solidFill>
              <a:srgbClr val="FF0000"/>
            </a:solidFill>
            <a:ln w="9525">
              <a:noFill/>
              <a:round/>
              <a:headEnd/>
              <a:tailEnd/>
            </a:ln>
            <a:effectLst/>
          </p:spPr>
          <p:txBody>
            <a:bodyPr wrap="none" anchor="ctr"/>
            <a:lstStyle/>
            <a:p>
              <a:endParaRPr lang="en-US"/>
            </a:p>
          </p:txBody>
        </p:sp>
        <p:sp>
          <p:nvSpPr>
            <p:cNvPr id="9312" name="Oval 96"/>
            <p:cNvSpPr>
              <a:spLocks noChangeArrowheads="1"/>
            </p:cNvSpPr>
            <p:nvPr/>
          </p:nvSpPr>
          <p:spPr bwMode="auto">
            <a:xfrm>
              <a:off x="2352" y="2496"/>
              <a:ext cx="288" cy="384"/>
            </a:xfrm>
            <a:prstGeom prst="ellipse">
              <a:avLst/>
            </a:prstGeom>
            <a:solidFill>
              <a:srgbClr val="FF0000"/>
            </a:solidFill>
            <a:ln w="9525">
              <a:noFill/>
              <a:round/>
              <a:headEnd/>
              <a:tailEnd/>
            </a:ln>
            <a:effectLst/>
          </p:spPr>
          <p:txBody>
            <a:bodyPr wrap="none" anchor="ctr"/>
            <a:lstStyle/>
            <a:p>
              <a:endParaRPr lang="en-US"/>
            </a:p>
          </p:txBody>
        </p:sp>
        <p:sp>
          <p:nvSpPr>
            <p:cNvPr id="9313" name="Oval 97"/>
            <p:cNvSpPr>
              <a:spLocks noChangeArrowheads="1"/>
            </p:cNvSpPr>
            <p:nvPr/>
          </p:nvSpPr>
          <p:spPr bwMode="auto">
            <a:xfrm>
              <a:off x="2400" y="2112"/>
              <a:ext cx="288" cy="384"/>
            </a:xfrm>
            <a:prstGeom prst="ellipse">
              <a:avLst/>
            </a:prstGeom>
            <a:solidFill>
              <a:srgbClr val="0000FF"/>
            </a:solidFill>
            <a:ln w="9525">
              <a:noFill/>
              <a:round/>
              <a:headEnd/>
              <a:tailEnd/>
            </a:ln>
            <a:effectLst/>
          </p:spPr>
          <p:txBody>
            <a:bodyPr wrap="none" anchor="ctr"/>
            <a:lstStyle/>
            <a:p>
              <a:endParaRPr lang="en-US"/>
            </a:p>
          </p:txBody>
        </p:sp>
      </p:grpSp>
      <p:grpSp>
        <p:nvGrpSpPr>
          <p:cNvPr id="22" name="Group 98"/>
          <p:cNvGrpSpPr>
            <a:grpSpLocks/>
          </p:cNvGrpSpPr>
          <p:nvPr/>
        </p:nvGrpSpPr>
        <p:grpSpPr bwMode="auto">
          <a:xfrm>
            <a:off x="1524000" y="5029200"/>
            <a:ext cx="263525" cy="406400"/>
            <a:chOff x="2064" y="2112"/>
            <a:chExt cx="624" cy="768"/>
          </a:xfrm>
        </p:grpSpPr>
        <p:sp>
          <p:nvSpPr>
            <p:cNvPr id="9315" name="Oval 99"/>
            <p:cNvSpPr>
              <a:spLocks noChangeArrowheads="1"/>
            </p:cNvSpPr>
            <p:nvPr/>
          </p:nvSpPr>
          <p:spPr bwMode="auto">
            <a:xfrm>
              <a:off x="2064" y="2112"/>
              <a:ext cx="288" cy="384"/>
            </a:xfrm>
            <a:prstGeom prst="ellipse">
              <a:avLst/>
            </a:prstGeom>
            <a:solidFill>
              <a:srgbClr val="0000FF"/>
            </a:solidFill>
            <a:ln w="9525">
              <a:noFill/>
              <a:round/>
              <a:headEnd/>
              <a:tailEnd/>
            </a:ln>
            <a:effectLst/>
          </p:spPr>
          <p:txBody>
            <a:bodyPr wrap="none" anchor="ctr"/>
            <a:lstStyle/>
            <a:p>
              <a:endParaRPr lang="en-US"/>
            </a:p>
          </p:txBody>
        </p:sp>
        <p:sp>
          <p:nvSpPr>
            <p:cNvPr id="9316" name="Oval 100"/>
            <p:cNvSpPr>
              <a:spLocks noChangeArrowheads="1"/>
            </p:cNvSpPr>
            <p:nvPr/>
          </p:nvSpPr>
          <p:spPr bwMode="auto">
            <a:xfrm>
              <a:off x="2112" y="2496"/>
              <a:ext cx="288" cy="384"/>
            </a:xfrm>
            <a:prstGeom prst="ellipse">
              <a:avLst/>
            </a:prstGeom>
            <a:solidFill>
              <a:srgbClr val="FF0000"/>
            </a:solidFill>
            <a:ln w="9525">
              <a:noFill/>
              <a:round/>
              <a:headEnd/>
              <a:tailEnd/>
            </a:ln>
            <a:effectLst/>
          </p:spPr>
          <p:txBody>
            <a:bodyPr wrap="none" anchor="ctr"/>
            <a:lstStyle/>
            <a:p>
              <a:endParaRPr lang="en-US"/>
            </a:p>
          </p:txBody>
        </p:sp>
        <p:sp>
          <p:nvSpPr>
            <p:cNvPr id="9317" name="Oval 101"/>
            <p:cNvSpPr>
              <a:spLocks noChangeArrowheads="1"/>
            </p:cNvSpPr>
            <p:nvPr/>
          </p:nvSpPr>
          <p:spPr bwMode="auto">
            <a:xfrm>
              <a:off x="2352" y="2496"/>
              <a:ext cx="288" cy="384"/>
            </a:xfrm>
            <a:prstGeom prst="ellipse">
              <a:avLst/>
            </a:prstGeom>
            <a:solidFill>
              <a:srgbClr val="FF0000"/>
            </a:solidFill>
            <a:ln w="9525">
              <a:noFill/>
              <a:round/>
              <a:headEnd/>
              <a:tailEnd/>
            </a:ln>
            <a:effectLst/>
          </p:spPr>
          <p:txBody>
            <a:bodyPr wrap="none" anchor="ctr"/>
            <a:lstStyle/>
            <a:p>
              <a:endParaRPr lang="en-US"/>
            </a:p>
          </p:txBody>
        </p:sp>
        <p:sp>
          <p:nvSpPr>
            <p:cNvPr id="9318" name="Oval 102"/>
            <p:cNvSpPr>
              <a:spLocks noChangeArrowheads="1"/>
            </p:cNvSpPr>
            <p:nvPr/>
          </p:nvSpPr>
          <p:spPr bwMode="auto">
            <a:xfrm>
              <a:off x="2400" y="2112"/>
              <a:ext cx="288" cy="384"/>
            </a:xfrm>
            <a:prstGeom prst="ellipse">
              <a:avLst/>
            </a:prstGeom>
            <a:solidFill>
              <a:srgbClr val="0000FF"/>
            </a:solidFill>
            <a:ln w="9525">
              <a:noFill/>
              <a:round/>
              <a:headEnd/>
              <a:tailEnd/>
            </a:ln>
            <a:effectLst/>
          </p:spPr>
          <p:txBody>
            <a:bodyPr wrap="none" anchor="ctr"/>
            <a:lstStyle/>
            <a:p>
              <a:endParaRPr 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3 Section 2 Activities 1-3</a:t>
            </a:r>
            <a:endParaRPr lang="en-US" dirty="0"/>
          </a:p>
        </p:txBody>
      </p:sp>
      <p:sp>
        <p:nvSpPr>
          <p:cNvPr id="3" name="Content Placeholder 2"/>
          <p:cNvSpPr>
            <a:spLocks noGrp="1"/>
          </p:cNvSpPr>
          <p:nvPr>
            <p:ph idx="1"/>
          </p:nvPr>
        </p:nvSpPr>
        <p:spPr/>
        <p:txBody>
          <a:bodyPr/>
          <a:lstStyle/>
          <a:p>
            <a:r>
              <a:rPr lang="en-US" dirty="0" smtClean="0"/>
              <a:t>Protein Synthesis – You should have this down!</a:t>
            </a:r>
          </a:p>
          <a:p>
            <a:r>
              <a:rPr lang="en-US" dirty="0" smtClean="0"/>
              <a:t>Molecular Workbench- How do hydrophobic, hydrophilic, negatively charged, and positively charged regions act within an environment?</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p:nvPr/>
        </p:nvSpPr>
        <p:spPr>
          <a:xfrm>
            <a:off x="304800" y="0"/>
            <a:ext cx="8534399" cy="186204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b="1" i="0" u="none" strike="noStrike" cap="none" baseline="0">
                <a:solidFill>
                  <a:schemeClr val="dk1"/>
                </a:solidFill>
                <a:latin typeface="Calibri"/>
                <a:ea typeface="Calibri"/>
                <a:cs typeface="Calibri"/>
                <a:sym typeface="Calibri"/>
              </a:rPr>
              <a:t>Protein Synthesis (Gene Expression) Notes</a:t>
            </a:r>
          </a:p>
          <a:p>
            <a:endParaRPr/>
          </a:p>
          <a:p>
            <a:pPr marL="0" marR="0" lvl="0" indent="0" algn="l" rtl="0">
              <a:lnSpc>
                <a:spcPct val="100000"/>
              </a:lnSpc>
              <a:spcBef>
                <a:spcPts val="0"/>
              </a:spcBef>
              <a:spcAft>
                <a:spcPts val="0"/>
              </a:spcAft>
              <a:buClr>
                <a:schemeClr val="dk1"/>
              </a:buClr>
              <a:buSzPct val="25000"/>
              <a:buFont typeface="Calibri"/>
              <a:buNone/>
            </a:pPr>
            <a:r>
              <a:rPr lang="en-US" sz="3200" b="1" i="0" u="none" strike="noStrike" cap="none" baseline="0">
                <a:solidFill>
                  <a:schemeClr val="dk1"/>
                </a:solidFill>
                <a:latin typeface="Calibri"/>
                <a:ea typeface="Calibri"/>
                <a:cs typeface="Calibri"/>
                <a:sym typeface="Calibri"/>
              </a:rPr>
              <a:t>Proteins </a:t>
            </a:r>
            <a:r>
              <a:rPr lang="en-US" sz="3200" b="0" i="0" u="none" strike="noStrike" cap="none" baseline="0">
                <a:solidFill>
                  <a:schemeClr val="dk1"/>
                </a:solidFill>
                <a:latin typeface="Calibri"/>
                <a:ea typeface="Calibri"/>
                <a:cs typeface="Calibri"/>
                <a:sym typeface="Calibri"/>
              </a:rPr>
              <a:t>(Review)</a:t>
            </a:r>
          </a:p>
          <a:p>
            <a:pPr marL="231775" marR="0" lvl="0" indent="-231775" algn="l" rtl="0">
              <a:lnSpc>
                <a:spcPct val="100000"/>
              </a:lnSpc>
              <a:spcBef>
                <a:spcPts val="600"/>
              </a:spcBef>
              <a:spcAft>
                <a:spcPts val="1800"/>
              </a:spcAft>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Proteins make up all </a:t>
            </a:r>
            <a:r>
              <a:rPr lang="en-US" sz="2800" b="1" i="0" u="sng" strike="noStrike" cap="none" baseline="0">
                <a:solidFill>
                  <a:srgbClr val="C00000"/>
                </a:solidFill>
                <a:latin typeface="Calibri"/>
                <a:ea typeface="Calibri"/>
                <a:cs typeface="Calibri"/>
                <a:sym typeface="Calibri"/>
              </a:rPr>
              <a:t>living</a:t>
            </a:r>
            <a:r>
              <a:rPr lang="en-US" sz="2800" b="0" i="0" u="none" strike="noStrike" cap="none" baseline="0">
                <a:solidFill>
                  <a:schemeClr val="dk1"/>
                </a:solidFill>
                <a:latin typeface="Calibri"/>
                <a:ea typeface="Calibri"/>
                <a:cs typeface="Calibri"/>
                <a:sym typeface="Calibri"/>
              </a:rPr>
              <a:t> materials</a:t>
            </a:r>
          </a:p>
        </p:txBody>
      </p:sp>
      <p:pic>
        <p:nvPicPr>
          <p:cNvPr id="85" name="Shape 85"/>
          <p:cNvPicPr preferRelativeResize="0"/>
          <p:nvPr/>
        </p:nvPicPr>
        <p:blipFill>
          <a:blip r:embed="rId3" cstate="print"/>
          <a:stretch>
            <a:fillRect/>
          </a:stretch>
        </p:blipFill>
        <p:spPr>
          <a:xfrm>
            <a:off x="1524000" y="1783080"/>
            <a:ext cx="6019800" cy="4815840"/>
          </a:xfrm>
          <a:prstGeom prst="rect">
            <a:avLst/>
          </a:prstGeom>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p:nvPr/>
        </p:nvSpPr>
        <p:spPr>
          <a:xfrm>
            <a:off x="381000" y="304800"/>
            <a:ext cx="8458200" cy="2046713"/>
          </a:xfrm>
          <a:prstGeom prst="rect">
            <a:avLst/>
          </a:prstGeom>
          <a:noFill/>
          <a:ln>
            <a:noFill/>
          </a:ln>
        </p:spPr>
        <p:txBody>
          <a:bodyPr lIns="91425" tIns="45700" rIns="91425" bIns="45700" anchor="t" anchorCtr="0">
            <a:noAutofit/>
          </a:bodyPr>
          <a:lstStyle/>
          <a:p>
            <a:pPr marL="231775" marR="0" lvl="0" indent="-231775" algn="l" rtl="0">
              <a:spcBef>
                <a:spcPts val="0"/>
              </a:spcBef>
              <a:spcAft>
                <a:spcPts val="0"/>
              </a:spcAft>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Proteins are composed of </a:t>
            </a:r>
            <a:r>
              <a:rPr lang="en-US" sz="2800" b="1" i="0" u="sng" strike="noStrike" cap="none" baseline="0">
                <a:solidFill>
                  <a:srgbClr val="C00000"/>
                </a:solidFill>
                <a:latin typeface="Calibri"/>
                <a:ea typeface="Calibri"/>
                <a:cs typeface="Calibri"/>
                <a:sym typeface="Calibri"/>
              </a:rPr>
              <a:t>amino acids</a:t>
            </a:r>
            <a:r>
              <a:rPr lang="en-US" sz="2800" b="0" i="0" u="none" strike="noStrike" cap="none" baseline="0">
                <a:solidFill>
                  <a:schemeClr val="dk1"/>
                </a:solidFill>
                <a:latin typeface="Calibri"/>
                <a:ea typeface="Calibri"/>
                <a:cs typeface="Calibri"/>
                <a:sym typeface="Calibri"/>
              </a:rPr>
              <a:t> – there are </a:t>
            </a:r>
            <a:r>
              <a:rPr lang="en-US" sz="2800" b="1" i="0" u="sng" strike="noStrike" cap="none" baseline="0">
                <a:solidFill>
                  <a:srgbClr val="C00000"/>
                </a:solidFill>
                <a:latin typeface="Calibri"/>
                <a:ea typeface="Calibri"/>
                <a:cs typeface="Calibri"/>
                <a:sym typeface="Calibri"/>
              </a:rPr>
              <a:t>20</a:t>
            </a:r>
            <a:r>
              <a:rPr lang="en-US" sz="2800" b="1" i="0" u="none" strike="noStrike" cap="none" baseline="0">
                <a:solidFill>
                  <a:srgbClr val="C00000"/>
                </a:solidFill>
                <a:latin typeface="Calibri"/>
                <a:ea typeface="Calibri"/>
                <a:cs typeface="Calibri"/>
                <a:sym typeface="Calibri"/>
              </a:rPr>
              <a:t> </a:t>
            </a:r>
            <a:r>
              <a:rPr lang="en-US" sz="2800" b="0" i="0" u="none" strike="noStrike" cap="none" baseline="0">
                <a:solidFill>
                  <a:schemeClr val="dk1"/>
                </a:solidFill>
                <a:latin typeface="Calibri"/>
                <a:ea typeface="Calibri"/>
                <a:cs typeface="Calibri"/>
                <a:sym typeface="Calibri"/>
              </a:rPr>
              <a:t>different amino acids</a:t>
            </a:r>
          </a:p>
          <a:p>
            <a:pPr marL="231775" marR="0" lvl="0" indent="-231775" algn="l" rtl="0">
              <a:spcBef>
                <a:spcPts val="1800"/>
              </a:spcBef>
              <a:spcAft>
                <a:spcPts val="0"/>
              </a:spcAft>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Different </a:t>
            </a:r>
            <a:r>
              <a:rPr lang="en-US" sz="2800" b="1" i="0" u="sng" strike="noStrike" cap="none" baseline="0">
                <a:solidFill>
                  <a:srgbClr val="C00000"/>
                </a:solidFill>
                <a:latin typeface="Calibri"/>
                <a:ea typeface="Calibri"/>
                <a:cs typeface="Calibri"/>
                <a:sym typeface="Calibri"/>
              </a:rPr>
              <a:t>proteins</a:t>
            </a:r>
            <a:r>
              <a:rPr lang="en-US" sz="2800" b="0" i="0" u="none" strike="noStrike" cap="none" baseline="0">
                <a:solidFill>
                  <a:schemeClr val="dk1"/>
                </a:solidFill>
                <a:latin typeface="Calibri"/>
                <a:ea typeface="Calibri"/>
                <a:cs typeface="Calibri"/>
                <a:sym typeface="Calibri"/>
              </a:rPr>
              <a:t> are made by </a:t>
            </a:r>
            <a:r>
              <a:rPr lang="en-US" sz="2800" b="1" i="0" u="sng" strike="noStrike" cap="none" baseline="0">
                <a:solidFill>
                  <a:srgbClr val="C00000"/>
                </a:solidFill>
                <a:latin typeface="Calibri"/>
                <a:ea typeface="Calibri"/>
                <a:cs typeface="Calibri"/>
                <a:sym typeface="Calibri"/>
              </a:rPr>
              <a:t>combining</a:t>
            </a:r>
            <a:r>
              <a:rPr lang="en-US" sz="2800" b="1" i="0" u="none" strike="noStrike" cap="none" baseline="0">
                <a:solidFill>
                  <a:srgbClr val="C00000"/>
                </a:solidFill>
                <a:latin typeface="Calibri"/>
                <a:ea typeface="Calibri"/>
                <a:cs typeface="Calibri"/>
                <a:sym typeface="Calibri"/>
              </a:rPr>
              <a:t> </a:t>
            </a:r>
            <a:r>
              <a:rPr lang="en-US" sz="2800" b="0" i="0" u="none" strike="noStrike" cap="none" baseline="0">
                <a:solidFill>
                  <a:schemeClr val="dk1"/>
                </a:solidFill>
                <a:latin typeface="Calibri"/>
                <a:ea typeface="Calibri"/>
                <a:cs typeface="Calibri"/>
                <a:sym typeface="Calibri"/>
              </a:rPr>
              <a:t>these 20 amino acids in different combinations</a:t>
            </a:r>
          </a:p>
        </p:txBody>
      </p:sp>
      <p:pic>
        <p:nvPicPr>
          <p:cNvPr id="91" name="Shape 91"/>
          <p:cNvPicPr preferRelativeResize="0"/>
          <p:nvPr/>
        </p:nvPicPr>
        <p:blipFill>
          <a:blip r:embed="rId3" cstate="print"/>
          <a:stretch>
            <a:fillRect/>
          </a:stretch>
        </p:blipFill>
        <p:spPr>
          <a:xfrm>
            <a:off x="2590800" y="2514600"/>
            <a:ext cx="3657600" cy="3950208"/>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1000"/>
                                        <p:tgtEl>
                                          <p:spTgt spid="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
                                            <p:txEl>
                                              <p:pRg st="1" end="1"/>
                                            </p:txEl>
                                          </p:spTgt>
                                        </p:tgtEl>
                                        <p:attrNameLst>
                                          <p:attrName>style.visibility</p:attrName>
                                        </p:attrNameLst>
                                      </p:cBhvr>
                                      <p:to>
                                        <p:strVal val="visible"/>
                                      </p:to>
                                    </p:set>
                                    <p:animEffect transition="in" filter="fade">
                                      <p:cBhvr>
                                        <p:cTn id="12" dur="1000"/>
                                        <p:tgtEl>
                                          <p:spTgt spid="9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p:nvPr/>
        </p:nvSpPr>
        <p:spPr>
          <a:xfrm>
            <a:off x="228600" y="228600"/>
            <a:ext cx="8458200" cy="523219"/>
          </a:xfrm>
          <a:prstGeom prst="rect">
            <a:avLst/>
          </a:prstGeom>
          <a:noFill/>
          <a:ln>
            <a:noFill/>
          </a:ln>
        </p:spPr>
        <p:txBody>
          <a:bodyPr lIns="91425" tIns="45700" rIns="91425" bIns="45700" anchor="ctr" anchorCtr="0">
            <a:noAutofit/>
          </a:bodyPr>
          <a:lstStyle/>
          <a:p>
            <a:pPr marL="231775" marR="0" lvl="0" indent="-231775" algn="l" rtl="0">
              <a:lnSpc>
                <a:spcPct val="100000"/>
              </a:lnSpc>
              <a:spcBef>
                <a:spcPts val="0"/>
              </a:spcBef>
              <a:spcAft>
                <a:spcPts val="0"/>
              </a:spcAft>
              <a:buClr>
                <a:schemeClr val="dk1"/>
              </a:buClr>
              <a:buSzPct val="100000"/>
              <a:buFont typeface="Calibri"/>
              <a:buChar char="•"/>
            </a:pPr>
            <a:r>
              <a:rPr lang="en-US" sz="2800" b="0" i="0" u="none" strike="noStrike" cap="none" baseline="0" dirty="0">
                <a:solidFill>
                  <a:schemeClr val="dk1"/>
                </a:solidFill>
                <a:latin typeface="Calibri"/>
                <a:ea typeface="Calibri"/>
                <a:cs typeface="Calibri"/>
                <a:sym typeface="Calibri"/>
              </a:rPr>
              <a:t>Proteins are manufactured (made) by the </a:t>
            </a:r>
            <a:r>
              <a:rPr lang="en-US" sz="2800" b="1" i="0" u="sng" strike="noStrike" cap="none" baseline="0" dirty="0" err="1">
                <a:solidFill>
                  <a:srgbClr val="C00000"/>
                </a:solidFill>
                <a:latin typeface="Calibri"/>
                <a:ea typeface="Calibri"/>
                <a:cs typeface="Calibri"/>
                <a:sym typeface="Calibri"/>
              </a:rPr>
              <a:t>ribosomes</a:t>
            </a:r>
            <a:endParaRPr lang="en-US" sz="2800" b="1" i="0" u="sng" strike="noStrike" cap="none" baseline="0" dirty="0">
              <a:solidFill>
                <a:srgbClr val="C00000"/>
              </a:solidFill>
              <a:latin typeface="Calibri"/>
              <a:ea typeface="Calibri"/>
              <a:cs typeface="Calibri"/>
              <a:sym typeface="Calibri"/>
            </a:endParaRPr>
          </a:p>
        </p:txBody>
      </p:sp>
      <p:pic>
        <p:nvPicPr>
          <p:cNvPr id="98" name="Shape 98"/>
          <p:cNvPicPr preferRelativeResize="0"/>
          <p:nvPr/>
        </p:nvPicPr>
        <p:blipFill>
          <a:blip r:embed="rId3" cstate="print"/>
          <a:stretch>
            <a:fillRect/>
          </a:stretch>
        </p:blipFill>
        <p:spPr>
          <a:xfrm>
            <a:off x="0" y="762000"/>
            <a:ext cx="4190999" cy="3699054"/>
          </a:xfrm>
          <a:prstGeom prst="rect">
            <a:avLst/>
          </a:prstGeom>
        </p:spPr>
      </p:pic>
      <p:pic>
        <p:nvPicPr>
          <p:cNvPr id="99" name="Shape 99"/>
          <p:cNvPicPr preferRelativeResize="0"/>
          <p:nvPr/>
        </p:nvPicPr>
        <p:blipFill>
          <a:blip r:embed="rId4" cstate="print"/>
          <a:stretch>
            <a:fillRect/>
          </a:stretch>
        </p:blipFill>
        <p:spPr>
          <a:xfrm>
            <a:off x="3848348" y="2971800"/>
            <a:ext cx="5295650" cy="3733799"/>
          </a:xfrm>
          <a:prstGeom prst="rect">
            <a:avLst/>
          </a:prstGeom>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p:nvPr/>
        </p:nvSpPr>
        <p:spPr>
          <a:xfrm>
            <a:off x="228600" y="83894"/>
            <a:ext cx="8686800" cy="3708599"/>
          </a:xfrm>
          <a:prstGeom prst="rect">
            <a:avLst/>
          </a:prstGeom>
          <a:noFill/>
          <a:ln>
            <a:noFill/>
          </a:ln>
        </p:spPr>
        <p:txBody>
          <a:bodyPr lIns="91425" tIns="45700" rIns="91425" bIns="45700" anchor="ctr" anchorCtr="0">
            <a:noAutofit/>
          </a:bodyPr>
          <a:lstStyle/>
          <a:p>
            <a:pPr marL="233362" marR="0" lvl="0" indent="-233362" algn="l" rtl="0">
              <a:lnSpc>
                <a:spcPct val="100000"/>
              </a:lnSpc>
              <a:spcBef>
                <a:spcPts val="0"/>
              </a:spcBef>
              <a:spcAft>
                <a:spcPts val="0"/>
              </a:spcAft>
              <a:buClr>
                <a:schemeClr val="dk1"/>
              </a:buClr>
              <a:buSzPct val="100000"/>
              <a:buFont typeface="Calibri"/>
              <a:buChar char="•"/>
            </a:pPr>
            <a:r>
              <a:rPr lang="en-US" sz="3200" b="0" i="0" u="none" strike="noStrike" cap="none" baseline="0">
                <a:solidFill>
                  <a:schemeClr val="dk1"/>
                </a:solidFill>
                <a:latin typeface="Calibri"/>
                <a:ea typeface="Calibri"/>
                <a:cs typeface="Calibri"/>
                <a:sym typeface="Calibri"/>
              </a:rPr>
              <a:t>Function of proteins:</a:t>
            </a:r>
          </a:p>
          <a:p>
            <a:pPr marL="909637" marR="0" lvl="0" indent="-465137" algn="l" rtl="0">
              <a:lnSpc>
                <a:spcPct val="100000"/>
              </a:lnSpc>
              <a:spcBef>
                <a:spcPts val="0"/>
              </a:spcBef>
              <a:spcAft>
                <a:spcPts val="0"/>
              </a:spcAft>
              <a:buClr>
                <a:schemeClr val="dk1"/>
              </a:buClr>
              <a:buSzPct val="100000"/>
              <a:buFont typeface="Calibri"/>
              <a:buAutoNum type="arabicPeriod"/>
            </a:pPr>
            <a:r>
              <a:rPr lang="en-US" sz="2800" b="0" i="0" u="none" strike="noStrike" cap="none" baseline="0">
                <a:solidFill>
                  <a:schemeClr val="dk1"/>
                </a:solidFill>
                <a:latin typeface="Calibri"/>
                <a:ea typeface="Calibri"/>
                <a:cs typeface="Calibri"/>
                <a:sym typeface="Calibri"/>
              </a:rPr>
              <a:t>Help fight </a:t>
            </a:r>
            <a:r>
              <a:rPr lang="en-US" sz="2800" b="1" i="0" u="sng" strike="noStrike" cap="none" baseline="0">
                <a:solidFill>
                  <a:srgbClr val="C00000"/>
                </a:solidFill>
                <a:latin typeface="Calibri"/>
                <a:ea typeface="Calibri"/>
                <a:cs typeface="Calibri"/>
                <a:sym typeface="Calibri"/>
              </a:rPr>
              <a:t>disease</a:t>
            </a:r>
          </a:p>
          <a:p>
            <a:pPr marL="909637" marR="0" lvl="0" indent="-465137" algn="l" rtl="0">
              <a:lnSpc>
                <a:spcPct val="100000"/>
              </a:lnSpc>
              <a:spcBef>
                <a:spcPts val="1200"/>
              </a:spcBef>
              <a:spcAft>
                <a:spcPts val="0"/>
              </a:spcAft>
              <a:buClr>
                <a:schemeClr val="dk1"/>
              </a:buClr>
              <a:buSzPct val="100000"/>
              <a:buFont typeface="Calibri"/>
              <a:buAutoNum type="arabicPeriod"/>
            </a:pPr>
            <a:r>
              <a:rPr lang="en-US" sz="2800" b="0" i="0" u="none" strike="noStrike" cap="none" baseline="0">
                <a:solidFill>
                  <a:schemeClr val="dk1"/>
                </a:solidFill>
                <a:latin typeface="Calibri"/>
                <a:ea typeface="Calibri"/>
                <a:cs typeface="Calibri"/>
                <a:sym typeface="Calibri"/>
              </a:rPr>
              <a:t>Build new body </a:t>
            </a:r>
            <a:r>
              <a:rPr lang="en-US" sz="2800" b="1" i="0" u="sng" strike="noStrike" cap="none" baseline="0">
                <a:solidFill>
                  <a:srgbClr val="C00000"/>
                </a:solidFill>
                <a:latin typeface="Calibri"/>
                <a:ea typeface="Calibri"/>
                <a:cs typeface="Calibri"/>
                <a:sym typeface="Calibri"/>
              </a:rPr>
              <a:t>tissue</a:t>
            </a:r>
          </a:p>
          <a:p>
            <a:pPr marL="909637" marR="0" lvl="0" indent="-465137" algn="l" rtl="0">
              <a:lnSpc>
                <a:spcPct val="100000"/>
              </a:lnSpc>
              <a:spcBef>
                <a:spcPts val="1200"/>
              </a:spcBef>
              <a:spcAft>
                <a:spcPts val="0"/>
              </a:spcAft>
              <a:buClr>
                <a:srgbClr val="C00000"/>
              </a:buClr>
              <a:buSzPct val="100000"/>
              <a:buFont typeface="Calibri"/>
              <a:buAutoNum type="arabicPeriod"/>
            </a:pPr>
            <a:r>
              <a:rPr lang="en-US" sz="2800" b="1" i="0" u="sng" strike="noStrike" cap="none" baseline="0">
                <a:solidFill>
                  <a:srgbClr val="C00000"/>
                </a:solidFill>
                <a:latin typeface="Calibri"/>
                <a:ea typeface="Calibri"/>
                <a:cs typeface="Calibri"/>
                <a:sym typeface="Calibri"/>
              </a:rPr>
              <a:t>Enzymes</a:t>
            </a:r>
            <a:r>
              <a:rPr lang="en-US" sz="2800" b="0" i="0" u="none" strike="noStrike" cap="none" baseline="0">
                <a:solidFill>
                  <a:schemeClr val="dk1"/>
                </a:solidFill>
                <a:latin typeface="Calibri"/>
                <a:ea typeface="Calibri"/>
                <a:cs typeface="Calibri"/>
                <a:sym typeface="Calibri"/>
              </a:rPr>
              <a:t> used for digestion and other chemical reactions are proteins </a:t>
            </a:r>
          </a:p>
          <a:p>
            <a:pPr marL="909637" marR="0" lvl="0" indent="-465137" algn="l" rtl="0">
              <a:lnSpc>
                <a:spcPct val="100000"/>
              </a:lnSpc>
              <a:spcBef>
                <a:spcPts val="600"/>
              </a:spcBef>
              <a:spcAft>
                <a:spcPts val="0"/>
              </a:spcAft>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Pr>
              <a:t>	(Enzymes </a:t>
            </a:r>
            <a:r>
              <a:rPr lang="en-US" sz="2800" b="1" i="0" u="sng" strike="noStrike" cap="none" baseline="0">
                <a:solidFill>
                  <a:srgbClr val="C00000"/>
                </a:solidFill>
                <a:latin typeface="Calibri"/>
                <a:ea typeface="Calibri"/>
                <a:cs typeface="Calibri"/>
                <a:sym typeface="Calibri"/>
              </a:rPr>
              <a:t>speed up</a:t>
            </a:r>
            <a:r>
              <a:rPr lang="en-US" sz="2800" b="0" i="0" u="none" strike="noStrike" cap="none" baseline="0">
                <a:solidFill>
                  <a:schemeClr val="dk1"/>
                </a:solidFill>
                <a:latin typeface="Calibri"/>
                <a:ea typeface="Calibri"/>
                <a:cs typeface="Calibri"/>
                <a:sym typeface="Calibri"/>
              </a:rPr>
              <a:t> the </a:t>
            </a:r>
            <a:r>
              <a:rPr lang="en-US" sz="2800" b="1" i="0" u="sng" strike="noStrike" cap="none" baseline="0">
                <a:solidFill>
                  <a:srgbClr val="C00000"/>
                </a:solidFill>
                <a:latin typeface="Calibri"/>
                <a:ea typeface="Calibri"/>
                <a:cs typeface="Calibri"/>
                <a:sym typeface="Calibri"/>
              </a:rPr>
              <a:t>rate</a:t>
            </a:r>
            <a:r>
              <a:rPr lang="en-US" sz="2800" b="0" i="0" u="none" strike="noStrike" cap="none" baseline="0">
                <a:solidFill>
                  <a:schemeClr val="dk1"/>
                </a:solidFill>
                <a:latin typeface="Calibri"/>
                <a:ea typeface="Calibri"/>
                <a:cs typeface="Calibri"/>
                <a:sym typeface="Calibri"/>
              </a:rPr>
              <a:t> of a reaction)</a:t>
            </a:r>
          </a:p>
          <a:p>
            <a:pPr marL="909637" marR="0" lvl="0" indent="-465137" algn="l" rtl="0">
              <a:lnSpc>
                <a:spcPct val="100000"/>
              </a:lnSpc>
              <a:spcBef>
                <a:spcPts val="1200"/>
              </a:spcBef>
              <a:spcAft>
                <a:spcPts val="0"/>
              </a:spcAft>
              <a:buSzPct val="25000"/>
              <a:buNone/>
            </a:pPr>
            <a:r>
              <a:rPr lang="en-US" sz="2800" b="0" i="0" u="none" strike="noStrike" cap="none" baseline="0">
                <a:solidFill>
                  <a:schemeClr val="dk1"/>
                </a:solidFill>
                <a:latin typeface="Calibri"/>
                <a:ea typeface="Calibri"/>
                <a:cs typeface="Calibri"/>
                <a:sym typeface="Calibri"/>
              </a:rPr>
              <a:t>4.	Component of all </a:t>
            </a:r>
            <a:r>
              <a:rPr lang="en-US" sz="2800" b="1" i="0" u="sng" strike="noStrike" cap="none" baseline="0">
                <a:solidFill>
                  <a:srgbClr val="C00000"/>
                </a:solidFill>
                <a:latin typeface="Calibri"/>
                <a:ea typeface="Calibri"/>
                <a:cs typeface="Calibri"/>
                <a:sym typeface="Calibri"/>
              </a:rPr>
              <a:t>cell membranes</a:t>
            </a:r>
          </a:p>
        </p:txBody>
      </p:sp>
      <p:pic>
        <p:nvPicPr>
          <p:cNvPr id="105" name="Shape 105"/>
          <p:cNvPicPr preferRelativeResize="0"/>
          <p:nvPr/>
        </p:nvPicPr>
        <p:blipFill>
          <a:blip r:embed="rId3" cstate="print"/>
          <a:stretch>
            <a:fillRect/>
          </a:stretch>
        </p:blipFill>
        <p:spPr>
          <a:xfrm>
            <a:off x="0" y="4495800"/>
            <a:ext cx="2762250" cy="2105025"/>
          </a:xfrm>
          <a:prstGeom prst="rect">
            <a:avLst/>
          </a:prstGeom>
        </p:spPr>
      </p:pic>
      <p:pic>
        <p:nvPicPr>
          <p:cNvPr id="106" name="Shape 106"/>
          <p:cNvPicPr preferRelativeResize="0"/>
          <p:nvPr/>
        </p:nvPicPr>
        <p:blipFill>
          <a:blip r:embed="rId4" cstate="print"/>
          <a:stretch>
            <a:fillRect/>
          </a:stretch>
        </p:blipFill>
        <p:spPr>
          <a:xfrm>
            <a:off x="3048000" y="4078350"/>
            <a:ext cx="3201325" cy="2551050"/>
          </a:xfrm>
          <a:prstGeom prst="rect">
            <a:avLst/>
          </a:prstGeom>
        </p:spPr>
      </p:pic>
      <p:pic>
        <p:nvPicPr>
          <p:cNvPr id="107" name="Shape 107"/>
          <p:cNvPicPr preferRelativeResize="0"/>
          <p:nvPr/>
        </p:nvPicPr>
        <p:blipFill>
          <a:blip r:embed="rId5" cstate="print"/>
          <a:stretch>
            <a:fillRect/>
          </a:stretch>
        </p:blipFill>
        <p:spPr>
          <a:xfrm>
            <a:off x="6400800" y="4419600"/>
            <a:ext cx="2743199" cy="2089732"/>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animEffect transition="in" filter="fade">
                                      <p:cBhvr>
                                        <p:cTn id="7" dur="1000"/>
                                        <p:tgtEl>
                                          <p:spTgt spid="1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
                                            <p:txEl>
                                              <p:pRg st="1" end="1"/>
                                            </p:txEl>
                                          </p:spTgt>
                                        </p:tgtEl>
                                        <p:attrNameLst>
                                          <p:attrName>style.visibility</p:attrName>
                                        </p:attrNameLst>
                                      </p:cBhvr>
                                      <p:to>
                                        <p:strVal val="visible"/>
                                      </p:to>
                                    </p:set>
                                    <p:animEffect transition="in" filter="fade">
                                      <p:cBhvr>
                                        <p:cTn id="12" dur="1000"/>
                                        <p:tgtEl>
                                          <p:spTgt spid="1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4">
                                            <p:txEl>
                                              <p:pRg st="2" end="2"/>
                                            </p:txEl>
                                          </p:spTgt>
                                        </p:tgtEl>
                                        <p:attrNameLst>
                                          <p:attrName>style.visibility</p:attrName>
                                        </p:attrNameLst>
                                      </p:cBhvr>
                                      <p:to>
                                        <p:strVal val="visible"/>
                                      </p:to>
                                    </p:set>
                                    <p:animEffect transition="in" filter="fade">
                                      <p:cBhvr>
                                        <p:cTn id="17" dur="1000"/>
                                        <p:tgtEl>
                                          <p:spTgt spid="1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4">
                                            <p:txEl>
                                              <p:pRg st="3" end="3"/>
                                            </p:txEl>
                                          </p:spTgt>
                                        </p:tgtEl>
                                        <p:attrNameLst>
                                          <p:attrName>style.visibility</p:attrName>
                                        </p:attrNameLst>
                                      </p:cBhvr>
                                      <p:to>
                                        <p:strVal val="visible"/>
                                      </p:to>
                                    </p:set>
                                    <p:animEffect transition="in" filter="fade">
                                      <p:cBhvr>
                                        <p:cTn id="22" dur="1000"/>
                                        <p:tgtEl>
                                          <p:spTgt spid="10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4">
                                            <p:txEl>
                                              <p:pRg st="4" end="4"/>
                                            </p:txEl>
                                          </p:spTgt>
                                        </p:tgtEl>
                                        <p:attrNameLst>
                                          <p:attrName>style.visibility</p:attrName>
                                        </p:attrNameLst>
                                      </p:cBhvr>
                                      <p:to>
                                        <p:strVal val="visible"/>
                                      </p:to>
                                    </p:set>
                                    <p:animEffect transition="in" filter="fade">
                                      <p:cBhvr>
                                        <p:cTn id="27" dur="1000"/>
                                        <p:tgtEl>
                                          <p:spTgt spid="10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4">
                                            <p:txEl>
                                              <p:pRg st="5" end="5"/>
                                            </p:txEl>
                                          </p:spTgt>
                                        </p:tgtEl>
                                        <p:attrNameLst>
                                          <p:attrName>style.visibility</p:attrName>
                                        </p:attrNameLst>
                                      </p:cBhvr>
                                      <p:to>
                                        <p:strVal val="visible"/>
                                      </p:to>
                                    </p:set>
                                    <p:animEffect transition="in" filter="fade">
                                      <p:cBhvr>
                                        <p:cTn id="32" dur="1000"/>
                                        <p:tgtEl>
                                          <p:spTgt spid="10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buNone/>
            </a:pPr>
            <a:r>
              <a:rPr lang="en-US" sz="3600"/>
              <a:t>RNA Vs. DNA</a:t>
            </a:r>
          </a:p>
        </p:txBody>
      </p:sp>
      <p:pic>
        <p:nvPicPr>
          <p:cNvPr id="113" name="Shape 113"/>
          <p:cNvPicPr preferRelativeResize="0"/>
          <p:nvPr/>
        </p:nvPicPr>
        <p:blipFill>
          <a:blip r:embed="rId3" cstate="print"/>
          <a:stretch>
            <a:fillRect/>
          </a:stretch>
        </p:blipFill>
        <p:spPr>
          <a:xfrm>
            <a:off x="1331625" y="1260475"/>
            <a:ext cx="6546350" cy="5238024"/>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p:nvPr/>
        </p:nvSpPr>
        <p:spPr>
          <a:xfrm>
            <a:off x="228600" y="0"/>
            <a:ext cx="8610599" cy="59835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000" b="1" i="0" u="sng" strike="noStrike" cap="none" baseline="0">
                <a:solidFill>
                  <a:schemeClr val="dk1"/>
                </a:solidFill>
                <a:latin typeface="Calibri"/>
                <a:ea typeface="Calibri"/>
                <a:cs typeface="Calibri"/>
                <a:sym typeface="Calibri"/>
              </a:rPr>
              <a:t>Making a Protein—Transcription</a:t>
            </a:r>
          </a:p>
          <a:p>
            <a:pPr marL="228600" marR="0" lvl="0" indent="-228600" algn="l" rtl="0">
              <a:lnSpc>
                <a:spcPct val="100000"/>
              </a:lnSpc>
              <a:spcBef>
                <a:spcPts val="600"/>
              </a:spcBef>
              <a:spcAft>
                <a:spcPts val="0"/>
              </a:spcAft>
              <a:buClr>
                <a:schemeClr val="dk1"/>
              </a:buClr>
              <a:buSzPct val="100000"/>
              <a:buFont typeface="Calibri"/>
              <a:buChar char="•"/>
            </a:pPr>
            <a:r>
              <a:rPr lang="en-US" sz="2400" b="1" i="0" u="sng" strike="noStrike" cap="none" baseline="0">
                <a:solidFill>
                  <a:schemeClr val="dk1"/>
                </a:solidFill>
                <a:latin typeface="Calibri"/>
                <a:ea typeface="Calibri"/>
                <a:cs typeface="Calibri"/>
                <a:sym typeface="Calibri"/>
              </a:rPr>
              <a:t>First Step</a:t>
            </a:r>
            <a:r>
              <a:rPr lang="en-US" sz="2400" b="1" i="0" u="none" strike="noStrike" cap="none" baseline="0">
                <a:solidFill>
                  <a:schemeClr val="dk1"/>
                </a:solidFill>
                <a:latin typeface="Calibri"/>
                <a:ea typeface="Calibri"/>
                <a:cs typeface="Calibri"/>
                <a:sym typeface="Calibri"/>
              </a:rPr>
              <a:t>:</a:t>
            </a:r>
            <a:r>
              <a:rPr lang="en-US" sz="2400" b="0" i="0" u="none" strike="noStrike" cap="none" baseline="0">
                <a:solidFill>
                  <a:schemeClr val="dk1"/>
                </a:solidFill>
                <a:latin typeface="Calibri"/>
                <a:ea typeface="Calibri"/>
                <a:cs typeface="Calibri"/>
                <a:sym typeface="Calibri"/>
              </a:rPr>
              <a:t> </a:t>
            </a:r>
            <a:r>
              <a:rPr lang="en-US" sz="2400" b="1" i="0" u="sng" strike="noStrike" cap="none" baseline="0">
                <a:solidFill>
                  <a:srgbClr val="C00000"/>
                </a:solidFill>
                <a:latin typeface="Calibri"/>
                <a:ea typeface="Calibri"/>
                <a:cs typeface="Calibri"/>
                <a:sym typeface="Calibri"/>
              </a:rPr>
              <a:t>Copying</a:t>
            </a:r>
            <a:r>
              <a:rPr lang="en-US" sz="2400" b="0" i="0" u="none" strike="noStrike" cap="none" baseline="0">
                <a:solidFill>
                  <a:schemeClr val="dk1"/>
                </a:solidFill>
                <a:latin typeface="Calibri"/>
                <a:ea typeface="Calibri"/>
                <a:cs typeface="Calibri"/>
                <a:sym typeface="Calibri"/>
              </a:rPr>
              <a:t> of genetic information from </a:t>
            </a:r>
            <a:r>
              <a:rPr lang="en-US" sz="2400" b="1" i="0" u="sng" strike="noStrike" cap="none" baseline="0">
                <a:solidFill>
                  <a:srgbClr val="C00000"/>
                </a:solidFill>
                <a:latin typeface="Calibri"/>
                <a:ea typeface="Calibri"/>
                <a:cs typeface="Calibri"/>
                <a:sym typeface="Calibri"/>
              </a:rPr>
              <a:t>DNA</a:t>
            </a:r>
            <a:r>
              <a:rPr lang="en-US" sz="2400" b="0" i="0" u="none" strike="noStrike" cap="none" baseline="0">
                <a:solidFill>
                  <a:schemeClr val="dk1"/>
                </a:solidFill>
                <a:latin typeface="Calibri"/>
                <a:ea typeface="Calibri"/>
                <a:cs typeface="Calibri"/>
                <a:sym typeface="Calibri"/>
              </a:rPr>
              <a:t> to </a:t>
            </a:r>
            <a:r>
              <a:rPr lang="en-US" sz="2400" b="1" i="0" u="sng" strike="noStrike" cap="none" baseline="0">
                <a:solidFill>
                  <a:srgbClr val="C00000"/>
                </a:solidFill>
                <a:latin typeface="Calibri"/>
                <a:ea typeface="Calibri"/>
                <a:cs typeface="Calibri"/>
                <a:sym typeface="Calibri"/>
              </a:rPr>
              <a:t>RNA</a:t>
            </a:r>
            <a:r>
              <a:rPr lang="en-US" sz="2400" b="0" i="0" u="none" strike="noStrike" cap="none" baseline="0">
                <a:solidFill>
                  <a:schemeClr val="dk1"/>
                </a:solidFill>
                <a:latin typeface="Calibri"/>
                <a:ea typeface="Calibri"/>
                <a:cs typeface="Calibri"/>
                <a:sym typeface="Calibri"/>
              </a:rPr>
              <a:t> called </a:t>
            </a:r>
            <a:r>
              <a:rPr lang="en-US" sz="2400" b="1" i="0" u="sng" strike="noStrike" cap="none" baseline="0">
                <a:solidFill>
                  <a:srgbClr val="C00000"/>
                </a:solidFill>
                <a:latin typeface="Calibri"/>
                <a:ea typeface="Calibri"/>
                <a:cs typeface="Calibri"/>
                <a:sym typeface="Calibri"/>
              </a:rPr>
              <a:t>Transcription</a:t>
            </a:r>
          </a:p>
          <a:p>
            <a:endParaRPr/>
          </a:p>
          <a:p>
            <a:pPr marL="228600" marR="0" lvl="0" indent="-228600" algn="l" rtl="0">
              <a:lnSpc>
                <a:spcPct val="100000"/>
              </a:lnSpc>
              <a:spcBef>
                <a:spcPts val="1200"/>
              </a:spcBef>
              <a:spcAft>
                <a:spcPts val="0"/>
              </a:spcAft>
              <a:buClr>
                <a:schemeClr val="dk1"/>
              </a:buClr>
              <a:buSzPct val="25000"/>
              <a:buFont typeface="Calibri"/>
              <a:buNone/>
            </a:pPr>
            <a:r>
              <a:rPr lang="en-US" sz="2400" b="1" i="0" u="none" strike="noStrike" cap="none" baseline="0">
                <a:solidFill>
                  <a:schemeClr val="dk1"/>
                </a:solidFill>
                <a:latin typeface="Calibri"/>
                <a:ea typeface="Calibri"/>
                <a:cs typeface="Calibri"/>
                <a:sym typeface="Calibri"/>
              </a:rPr>
              <a:t>	</a:t>
            </a:r>
            <a:r>
              <a:rPr lang="en-US" sz="2400" b="1" i="0" u="sng" strike="noStrike" cap="none" baseline="0">
                <a:solidFill>
                  <a:schemeClr val="dk1"/>
                </a:solidFill>
                <a:latin typeface="Calibri"/>
                <a:ea typeface="Calibri"/>
                <a:cs typeface="Calibri"/>
                <a:sym typeface="Calibri"/>
              </a:rPr>
              <a:t>Why</a:t>
            </a:r>
            <a:r>
              <a:rPr lang="en-US" sz="2400" b="1" i="0" u="none" strike="noStrike" cap="none" baseline="0">
                <a:solidFill>
                  <a:schemeClr val="dk1"/>
                </a:solidFill>
                <a:latin typeface="Calibri"/>
                <a:ea typeface="Calibri"/>
                <a:cs typeface="Calibri"/>
                <a:sym typeface="Calibri"/>
              </a:rPr>
              <a:t>?</a:t>
            </a:r>
            <a:r>
              <a:rPr lang="en-US" sz="2400" b="0" i="0" u="none" strike="noStrike" cap="none" baseline="0">
                <a:solidFill>
                  <a:schemeClr val="dk1"/>
                </a:solidFill>
                <a:latin typeface="Calibri"/>
                <a:ea typeface="Calibri"/>
                <a:cs typeface="Calibri"/>
                <a:sym typeface="Calibri"/>
              </a:rPr>
              <a:t> </a:t>
            </a:r>
          </a:p>
          <a:p>
            <a:pPr marL="457200" marR="0" lvl="0" indent="-381000" algn="l" rtl="0">
              <a:lnSpc>
                <a:spcPct val="100000"/>
              </a:lnSpc>
              <a:spcBef>
                <a:spcPts val="1200"/>
              </a:spcBef>
              <a:spcAft>
                <a:spcPts val="0"/>
              </a:spcAft>
              <a:buClr>
                <a:srgbClr val="000000"/>
              </a:buClr>
              <a:buSzPct val="100000"/>
              <a:buFont typeface="Calibri"/>
              <a:buChar char="●"/>
            </a:pPr>
            <a:r>
              <a:rPr lang="en-US" sz="2400" b="0" i="0" u="none" strike="noStrike" cap="none" baseline="0">
                <a:solidFill>
                  <a:schemeClr val="dk1"/>
                </a:solidFill>
                <a:latin typeface="Calibri"/>
                <a:ea typeface="Calibri"/>
                <a:cs typeface="Calibri"/>
                <a:sym typeface="Calibri"/>
              </a:rPr>
              <a:t>DNA has the </a:t>
            </a:r>
            <a:r>
              <a:rPr lang="en-US" sz="2400" b="1" i="0" u="sng" strike="noStrike" cap="none" baseline="0">
                <a:solidFill>
                  <a:srgbClr val="C00000"/>
                </a:solidFill>
                <a:latin typeface="Calibri"/>
                <a:ea typeface="Calibri"/>
                <a:cs typeface="Calibri"/>
                <a:sym typeface="Calibri"/>
              </a:rPr>
              <a:t>genetic code</a:t>
            </a:r>
            <a:r>
              <a:rPr lang="en-US" sz="2400" b="0" i="0" u="none" strike="noStrike" cap="none" baseline="0">
                <a:solidFill>
                  <a:schemeClr val="dk1"/>
                </a:solidFill>
                <a:latin typeface="Calibri"/>
                <a:ea typeface="Calibri"/>
                <a:cs typeface="Calibri"/>
                <a:sym typeface="Calibri"/>
              </a:rPr>
              <a:t> for the </a:t>
            </a:r>
            <a:r>
              <a:rPr lang="en-US" sz="2400" b="1" i="0" u="sng" strike="noStrike" cap="none" baseline="0">
                <a:solidFill>
                  <a:srgbClr val="C00000"/>
                </a:solidFill>
                <a:latin typeface="Calibri"/>
                <a:ea typeface="Calibri"/>
                <a:cs typeface="Calibri"/>
                <a:sym typeface="Calibri"/>
              </a:rPr>
              <a:t>protein</a:t>
            </a:r>
            <a:r>
              <a:rPr lang="en-US" sz="2400" b="0" i="0" u="none" strike="noStrike" cap="none" baseline="0">
                <a:solidFill>
                  <a:schemeClr val="dk1"/>
                </a:solidFill>
                <a:latin typeface="Calibri"/>
                <a:ea typeface="Calibri"/>
                <a:cs typeface="Calibri"/>
                <a:sym typeface="Calibri"/>
              </a:rPr>
              <a:t> that needs to be made.</a:t>
            </a:r>
          </a:p>
          <a:p>
            <a:endParaRPr/>
          </a:p>
          <a:p>
            <a:pPr marL="457200" marR="0" lvl="0" indent="-381000" algn="l" rtl="0">
              <a:lnSpc>
                <a:spcPct val="100000"/>
              </a:lnSpc>
              <a:spcBef>
                <a:spcPts val="1200"/>
              </a:spcBef>
              <a:spcAft>
                <a:spcPts val="0"/>
              </a:spcAft>
              <a:buClr>
                <a:srgbClr val="000000"/>
              </a:buClr>
              <a:buSzPct val="100000"/>
              <a:buFont typeface="Calibri"/>
              <a:buChar char="●"/>
            </a:pPr>
            <a:r>
              <a:rPr lang="en-US" sz="2400" b="0" i="0" u="none" strike="noStrike" cap="none" baseline="0">
                <a:solidFill>
                  <a:schemeClr val="dk1"/>
                </a:solidFill>
                <a:latin typeface="Calibri"/>
                <a:ea typeface="Calibri"/>
                <a:cs typeface="Calibri"/>
                <a:sym typeface="Calibri"/>
              </a:rPr>
              <a:t> proteins are made by the ribosomes—ribosomes are outside the </a:t>
            </a:r>
            <a:r>
              <a:rPr lang="en-US" sz="2400" b="1" i="0" u="sng" strike="noStrike" cap="none" baseline="0">
                <a:solidFill>
                  <a:srgbClr val="C00000"/>
                </a:solidFill>
                <a:latin typeface="Calibri"/>
                <a:ea typeface="Calibri"/>
                <a:cs typeface="Calibri"/>
                <a:sym typeface="Calibri"/>
              </a:rPr>
              <a:t>nucleus</a:t>
            </a:r>
            <a:r>
              <a:rPr lang="en-US" sz="2400" b="0" i="0" u="none" strike="noStrike" cap="none" baseline="0">
                <a:solidFill>
                  <a:schemeClr val="dk1"/>
                </a:solidFill>
                <a:latin typeface="Calibri"/>
                <a:ea typeface="Calibri"/>
                <a:cs typeface="Calibri"/>
                <a:sym typeface="Calibri"/>
              </a:rPr>
              <a:t> in the </a:t>
            </a:r>
            <a:r>
              <a:rPr lang="en-US" sz="2400" b="1" i="0" u="sng" strike="noStrike" cap="none" baseline="0">
                <a:solidFill>
                  <a:srgbClr val="C00000"/>
                </a:solidFill>
                <a:latin typeface="Calibri"/>
                <a:ea typeface="Calibri"/>
                <a:cs typeface="Calibri"/>
                <a:sym typeface="Calibri"/>
              </a:rPr>
              <a:t>cytoplasm</a:t>
            </a:r>
            <a:r>
              <a:rPr lang="en-US" sz="2400" b="0" i="0" u="none" strike="noStrike" cap="none" baseline="0">
                <a:solidFill>
                  <a:schemeClr val="dk1"/>
                </a:solidFill>
                <a:latin typeface="Calibri"/>
                <a:ea typeface="Calibri"/>
                <a:cs typeface="Calibri"/>
                <a:sym typeface="Calibri"/>
              </a:rPr>
              <a:t>.</a:t>
            </a:r>
          </a:p>
          <a:p>
            <a:endParaRPr/>
          </a:p>
          <a:p>
            <a:pPr marL="457200" marR="0" lvl="0" indent="-381000" algn="l" rtl="0">
              <a:lnSpc>
                <a:spcPct val="100000"/>
              </a:lnSpc>
              <a:spcBef>
                <a:spcPts val="1200"/>
              </a:spcBef>
              <a:spcAft>
                <a:spcPts val="0"/>
              </a:spcAft>
              <a:buClr>
                <a:srgbClr val="000000"/>
              </a:buClr>
              <a:buSzPct val="100000"/>
              <a:buFont typeface="Calibri"/>
              <a:buChar char="●"/>
            </a:pPr>
            <a:r>
              <a:rPr lang="en-US" sz="2400" b="0" i="0" u="none" strike="noStrike" cap="none" baseline="0">
                <a:solidFill>
                  <a:schemeClr val="dk1"/>
                </a:solidFill>
                <a:latin typeface="Calibri"/>
                <a:ea typeface="Calibri"/>
                <a:cs typeface="Calibri"/>
                <a:sym typeface="Calibri"/>
              </a:rPr>
              <a:t>DNA is too </a:t>
            </a:r>
            <a:r>
              <a:rPr lang="en-US" sz="2400" b="1" i="0" u="sng" strike="noStrike" cap="none" baseline="0">
                <a:solidFill>
                  <a:srgbClr val="C00000"/>
                </a:solidFill>
                <a:latin typeface="Calibri"/>
                <a:ea typeface="Calibri"/>
                <a:cs typeface="Calibri"/>
                <a:sym typeface="Calibri"/>
              </a:rPr>
              <a:t>large</a:t>
            </a:r>
            <a:r>
              <a:rPr lang="en-US" sz="2400" b="0" i="0" u="none" strike="noStrike" cap="none" baseline="0">
                <a:solidFill>
                  <a:schemeClr val="dk1"/>
                </a:solidFill>
                <a:latin typeface="Calibri"/>
                <a:ea typeface="Calibri"/>
                <a:cs typeface="Calibri"/>
                <a:sym typeface="Calibri"/>
              </a:rPr>
              <a:t> to leave the nucleus (</a:t>
            </a:r>
            <a:r>
              <a:rPr lang="en-US" sz="2400" b="1" i="0" u="sng" strike="noStrike" cap="none" baseline="0">
                <a:solidFill>
                  <a:srgbClr val="C00000"/>
                </a:solidFill>
                <a:latin typeface="Calibri"/>
                <a:ea typeface="Calibri"/>
                <a:cs typeface="Calibri"/>
                <a:sym typeface="Calibri"/>
              </a:rPr>
              <a:t>double</a:t>
            </a:r>
            <a:r>
              <a:rPr lang="en-US" sz="2400" b="0" i="0" u="none" strike="noStrike" cap="none" baseline="0">
                <a:solidFill>
                  <a:schemeClr val="dk1"/>
                </a:solidFill>
                <a:latin typeface="Calibri"/>
                <a:ea typeface="Calibri"/>
                <a:cs typeface="Calibri"/>
                <a:sym typeface="Calibri"/>
              </a:rPr>
              <a:t> stranded), but RNA </a:t>
            </a:r>
            <a:r>
              <a:rPr lang="en-US" sz="2400" b="1" i="0" u="sng" strike="noStrike" cap="none" baseline="0">
                <a:solidFill>
                  <a:srgbClr val="C00000"/>
                </a:solidFill>
                <a:latin typeface="Calibri"/>
                <a:ea typeface="Calibri"/>
                <a:cs typeface="Calibri"/>
                <a:sym typeface="Calibri"/>
              </a:rPr>
              <a:t>can leave</a:t>
            </a:r>
            <a:r>
              <a:rPr lang="en-US" sz="2400" b="0" i="0" u="none" strike="noStrike" cap="none" baseline="0">
                <a:solidFill>
                  <a:schemeClr val="dk1"/>
                </a:solidFill>
                <a:latin typeface="Calibri"/>
                <a:ea typeface="Calibri"/>
                <a:cs typeface="Calibri"/>
                <a:sym typeface="Calibri"/>
              </a:rPr>
              <a:t> the nucleus (</a:t>
            </a:r>
            <a:r>
              <a:rPr lang="en-US" sz="2400" b="1" i="0" u="sng" strike="noStrike" cap="none" baseline="0">
                <a:solidFill>
                  <a:srgbClr val="C00000"/>
                </a:solidFill>
                <a:latin typeface="Calibri"/>
                <a:ea typeface="Calibri"/>
                <a:cs typeface="Calibri"/>
                <a:sym typeface="Calibri"/>
              </a:rPr>
              <a:t>single</a:t>
            </a:r>
            <a:r>
              <a:rPr lang="en-US" sz="2400" b="0" i="0" u="none" strike="noStrike" cap="none" baseline="0">
                <a:solidFill>
                  <a:schemeClr val="dk1"/>
                </a:solidFill>
                <a:latin typeface="Calibri"/>
                <a:ea typeface="Calibri"/>
                <a:cs typeface="Calibri"/>
                <a:sym typeface="Calibri"/>
              </a:rPr>
              <a:t> stranded).</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3 Section1 Activities 1&amp;2</a:t>
            </a:r>
            <a:endParaRPr lang="en-US" dirty="0"/>
          </a:p>
        </p:txBody>
      </p:sp>
      <p:sp>
        <p:nvSpPr>
          <p:cNvPr id="3" name="Content Placeholder 2"/>
          <p:cNvSpPr>
            <a:spLocks noGrp="1"/>
          </p:cNvSpPr>
          <p:nvPr>
            <p:ph idx="1"/>
          </p:nvPr>
        </p:nvSpPr>
        <p:spPr>
          <a:xfrm>
            <a:off x="533400" y="1143000"/>
            <a:ext cx="8153400" cy="5334000"/>
          </a:xfrm>
        </p:spPr>
        <p:txBody>
          <a:bodyPr>
            <a:normAutofit/>
          </a:bodyPr>
          <a:lstStyle/>
          <a:p>
            <a:r>
              <a:rPr lang="en-US" dirty="0" smtClean="0"/>
              <a:t>Blood Detectives- </a:t>
            </a:r>
          </a:p>
          <a:p>
            <a:pPr lvl="1"/>
            <a:r>
              <a:rPr lang="en-US" dirty="0" smtClean="0"/>
              <a:t>Anna’s Blood Slide</a:t>
            </a:r>
          </a:p>
          <a:p>
            <a:pPr lvl="1"/>
            <a:r>
              <a:rPr lang="en-US" dirty="0" smtClean="0"/>
              <a:t>Normal Blood Slide</a:t>
            </a:r>
          </a:p>
          <a:p>
            <a:pPr lvl="1"/>
            <a:r>
              <a:rPr lang="en-US" dirty="0" smtClean="0"/>
              <a:t>Components of Blood</a:t>
            </a:r>
          </a:p>
          <a:p>
            <a:pPr lvl="2"/>
            <a:r>
              <a:rPr lang="en-US" dirty="0" smtClean="0"/>
              <a:t>What are they? </a:t>
            </a:r>
          </a:p>
          <a:p>
            <a:pPr lvl="2"/>
            <a:r>
              <a:rPr lang="en-US" dirty="0" smtClean="0"/>
              <a:t>What do they do?</a:t>
            </a:r>
          </a:p>
          <a:p>
            <a:pPr lvl="1"/>
            <a:r>
              <a:rPr lang="en-US" dirty="0" err="1" smtClean="0"/>
              <a:t>Hematocrit</a:t>
            </a:r>
            <a:endParaRPr lang="en-US" dirty="0" smtClean="0"/>
          </a:p>
          <a:p>
            <a:pPr lvl="2"/>
            <a:r>
              <a:rPr lang="en-US" dirty="0" smtClean="0"/>
              <a:t>What ratios do you normally find the components of blood in?</a:t>
            </a:r>
          </a:p>
          <a:p>
            <a:pPr lvl="2"/>
            <a:r>
              <a:rPr lang="en-US" dirty="0" smtClean="0"/>
              <a:t>What can this test indicate?</a:t>
            </a:r>
          </a:p>
          <a:p>
            <a:pPr lvl="1">
              <a:buNone/>
            </a:pPr>
            <a:endParaRPr lang="en-US" dirty="0" smtClean="0"/>
          </a:p>
          <a:p>
            <a:pPr lvl="1"/>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p:nvPr/>
        </p:nvSpPr>
        <p:spPr>
          <a:xfrm>
            <a:off x="228600" y="228600"/>
            <a:ext cx="8077199" cy="1695509"/>
          </a:xfrm>
          <a:prstGeom prst="rect">
            <a:avLst/>
          </a:prstGeom>
          <a:noFill/>
          <a:ln>
            <a:noFill/>
          </a:ln>
        </p:spPr>
        <p:txBody>
          <a:bodyPr lIns="91425" tIns="45700" rIns="91425" bIns="45700" anchor="ctr" anchorCtr="0">
            <a:noAutofit/>
          </a:bodyPr>
          <a:lstStyle/>
          <a:p>
            <a:pPr marL="236538" marR="0" lvl="0" indent="-236538" algn="l" rtl="0">
              <a:lnSpc>
                <a:spcPct val="100000"/>
              </a:lnSpc>
              <a:spcBef>
                <a:spcPts val="0"/>
              </a:spcBef>
              <a:spcAft>
                <a:spcPts val="0"/>
              </a:spcAft>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Part of DNA temporarily </a:t>
            </a:r>
            <a:r>
              <a:rPr lang="en-US" sz="2800" b="1" i="0" u="sng" strike="noStrike" cap="none" baseline="0">
                <a:solidFill>
                  <a:srgbClr val="C00000"/>
                </a:solidFill>
                <a:latin typeface="Calibri"/>
                <a:ea typeface="Calibri"/>
                <a:cs typeface="Calibri"/>
                <a:sym typeface="Calibri"/>
              </a:rPr>
              <a:t>unzips</a:t>
            </a:r>
            <a:r>
              <a:rPr lang="en-US" sz="2800" b="0" i="0" u="none" strike="noStrike" cap="none" baseline="0">
                <a:solidFill>
                  <a:schemeClr val="dk1"/>
                </a:solidFill>
                <a:latin typeface="Calibri"/>
                <a:ea typeface="Calibri"/>
                <a:cs typeface="Calibri"/>
                <a:sym typeface="Calibri"/>
              </a:rPr>
              <a:t> and is used as a </a:t>
            </a:r>
            <a:r>
              <a:rPr lang="en-US" sz="2800" b="1" i="0" u="sng" strike="noStrike" cap="none" baseline="0">
                <a:solidFill>
                  <a:srgbClr val="C00000"/>
                </a:solidFill>
                <a:latin typeface="Calibri"/>
                <a:ea typeface="Calibri"/>
                <a:cs typeface="Calibri"/>
                <a:sym typeface="Calibri"/>
              </a:rPr>
              <a:t>template</a:t>
            </a:r>
            <a:r>
              <a:rPr lang="en-US" sz="2800" b="0" i="0" u="none" strike="noStrike" cap="none" baseline="0">
                <a:solidFill>
                  <a:schemeClr val="dk1"/>
                </a:solidFill>
                <a:latin typeface="Calibri"/>
                <a:ea typeface="Calibri"/>
                <a:cs typeface="Calibri"/>
                <a:sym typeface="Calibri"/>
              </a:rPr>
              <a:t> to assemble </a:t>
            </a:r>
            <a:r>
              <a:rPr lang="en-US" sz="2800" b="1" i="0" u="sng" strike="noStrike" cap="none" baseline="0">
                <a:solidFill>
                  <a:srgbClr val="C00000"/>
                </a:solidFill>
                <a:latin typeface="Calibri"/>
                <a:ea typeface="Calibri"/>
                <a:cs typeface="Calibri"/>
                <a:sym typeface="Calibri"/>
              </a:rPr>
              <a:t>complementary</a:t>
            </a:r>
            <a:r>
              <a:rPr lang="en-US" sz="2800" b="0" i="0" u="none" strike="noStrike" cap="none" baseline="0">
                <a:solidFill>
                  <a:schemeClr val="dk1"/>
                </a:solidFill>
                <a:latin typeface="Calibri"/>
                <a:ea typeface="Calibri"/>
                <a:cs typeface="Calibri"/>
                <a:sym typeface="Calibri"/>
              </a:rPr>
              <a:t> nucleotides into </a:t>
            </a:r>
            <a:r>
              <a:rPr lang="en-US" sz="2800" b="1" i="0" u="sng" strike="noStrike" cap="none" baseline="0">
                <a:solidFill>
                  <a:srgbClr val="C00000"/>
                </a:solidFill>
                <a:latin typeface="Calibri"/>
                <a:ea typeface="Calibri"/>
                <a:cs typeface="Calibri"/>
                <a:sym typeface="Calibri"/>
              </a:rPr>
              <a:t>messenger RNA</a:t>
            </a:r>
            <a:r>
              <a:rPr lang="en-US" sz="2800" b="0" i="0" u="none" strike="noStrike" cap="none" baseline="0">
                <a:solidFill>
                  <a:schemeClr val="dk1"/>
                </a:solidFill>
                <a:latin typeface="Calibri"/>
                <a:ea typeface="Calibri"/>
                <a:cs typeface="Calibri"/>
                <a:sym typeface="Calibri"/>
              </a:rPr>
              <a:t> (mRNA). </a:t>
            </a:r>
          </a:p>
          <a:p>
            <a:endParaRPr/>
          </a:p>
        </p:txBody>
      </p:sp>
      <p:pic>
        <p:nvPicPr>
          <p:cNvPr id="124" name="Shape 124"/>
          <p:cNvPicPr preferRelativeResize="0"/>
          <p:nvPr/>
        </p:nvPicPr>
        <p:blipFill>
          <a:blip r:embed="rId3" cstate="print"/>
          <a:stretch>
            <a:fillRect/>
          </a:stretch>
        </p:blipFill>
        <p:spPr>
          <a:xfrm>
            <a:off x="5175350" y="1714025"/>
            <a:ext cx="3733799" cy="4709046"/>
          </a:xfrm>
          <a:prstGeom prst="rect">
            <a:avLst/>
          </a:prstGeom>
        </p:spPr>
      </p:pic>
      <p:sp>
        <p:nvSpPr>
          <p:cNvPr id="125" name="Shape 125"/>
          <p:cNvSpPr/>
          <p:nvPr/>
        </p:nvSpPr>
        <p:spPr>
          <a:xfrm>
            <a:off x="0" y="457200"/>
            <a:ext cx="9144000" cy="0"/>
          </a:xfrm>
          <a:prstGeom prst="rect">
            <a:avLst/>
          </a:prstGeom>
          <a:noFill/>
          <a:ln>
            <a:noFill/>
          </a:ln>
        </p:spPr>
        <p:txBody>
          <a:bodyPr lIns="91425" tIns="45700" rIns="91425" bIns="45700" anchor="ctr" anchorCtr="0">
            <a:noAutofit/>
          </a:bodyPr>
          <a:lstStyle/>
          <a:p>
            <a:endParaRPr/>
          </a:p>
        </p:txBody>
      </p:sp>
      <p:pic>
        <p:nvPicPr>
          <p:cNvPr id="126" name="Shape 126"/>
          <p:cNvPicPr preferRelativeResize="0"/>
          <p:nvPr/>
        </p:nvPicPr>
        <p:blipFill>
          <a:blip r:embed="rId4" cstate="print"/>
          <a:stretch>
            <a:fillRect/>
          </a:stretch>
        </p:blipFill>
        <p:spPr>
          <a:xfrm>
            <a:off x="618350" y="2158637"/>
            <a:ext cx="3810000" cy="866775"/>
          </a:xfrm>
          <a:prstGeom prst="rect">
            <a:avLst/>
          </a:prstGeom>
          <a:noFill/>
          <a:ln>
            <a:noFill/>
          </a:ln>
        </p:spPr>
      </p:pic>
      <p:pic>
        <p:nvPicPr>
          <p:cNvPr id="127" name="Shape 127"/>
          <p:cNvPicPr preferRelativeResize="0"/>
          <p:nvPr/>
        </p:nvPicPr>
        <p:blipFill>
          <a:blip r:embed="rId5" cstate="print"/>
          <a:stretch>
            <a:fillRect/>
          </a:stretch>
        </p:blipFill>
        <p:spPr>
          <a:xfrm>
            <a:off x="228597" y="3894822"/>
            <a:ext cx="5481864" cy="169550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p:nvPr/>
        </p:nvSpPr>
        <p:spPr>
          <a:xfrm>
            <a:off x="228600" y="228600"/>
            <a:ext cx="8686800" cy="2182200"/>
          </a:xfrm>
          <a:prstGeom prst="rect">
            <a:avLst/>
          </a:prstGeom>
          <a:noFill/>
          <a:ln>
            <a:noFill/>
          </a:ln>
        </p:spPr>
        <p:txBody>
          <a:bodyPr lIns="91425" tIns="45700" rIns="91425" bIns="45700" anchor="ctr" anchorCtr="0">
            <a:noAutofit/>
          </a:bodyPr>
          <a:lstStyle/>
          <a:p>
            <a:pPr marL="236537" marR="0" lvl="0" indent="-236537" algn="l" rtl="0">
              <a:lnSpc>
                <a:spcPct val="100000"/>
              </a:lnSpc>
              <a:spcBef>
                <a:spcPts val="0"/>
              </a:spcBef>
              <a:spcAft>
                <a:spcPts val="0"/>
              </a:spcAft>
              <a:buClr>
                <a:schemeClr val="dk1"/>
              </a:buClr>
              <a:buSzPct val="100000"/>
              <a:buFont typeface="Calibri"/>
              <a:buChar char="•"/>
            </a:pPr>
            <a:r>
              <a:rPr lang="en-US" sz="2800" dirty="0">
                <a:solidFill>
                  <a:schemeClr val="dk1"/>
                </a:solidFill>
                <a:latin typeface="Calibri"/>
                <a:ea typeface="Calibri"/>
                <a:cs typeface="Calibri"/>
                <a:sym typeface="Calibri"/>
              </a:rPr>
              <a:t>mRNA continues to copy nucleotides until it reaches the </a:t>
            </a:r>
            <a:r>
              <a:rPr lang="en-US" sz="2800" b="1" u="sng" dirty="0">
                <a:solidFill>
                  <a:srgbClr val="C00000"/>
                </a:solidFill>
                <a:latin typeface="Calibri"/>
                <a:ea typeface="Calibri"/>
                <a:cs typeface="Calibri"/>
                <a:sym typeface="Calibri"/>
              </a:rPr>
              <a:t>Termination sequence</a:t>
            </a:r>
            <a:r>
              <a:rPr lang="en-US" sz="2800" b="1" dirty="0">
                <a:solidFill>
                  <a:srgbClr val="C00000"/>
                </a:solidFill>
                <a:latin typeface="Calibri"/>
                <a:ea typeface="Calibri"/>
                <a:cs typeface="Calibri"/>
                <a:sym typeface="Calibri"/>
              </a:rPr>
              <a:t> </a:t>
            </a:r>
            <a:r>
              <a:rPr lang="en-US" sz="2800" dirty="0">
                <a:latin typeface="Calibri"/>
                <a:ea typeface="Calibri"/>
                <a:cs typeface="Calibri"/>
                <a:sym typeface="Calibri"/>
              </a:rPr>
              <a:t>of the gene it is copying.</a:t>
            </a:r>
          </a:p>
          <a:p>
            <a:endParaRPr dirty="0"/>
          </a:p>
          <a:p>
            <a:pPr marL="236538" marR="0" lvl="0" indent="-236538" algn="l" rtl="0">
              <a:lnSpc>
                <a:spcPct val="100000"/>
              </a:lnSpc>
              <a:spcBef>
                <a:spcPts val="0"/>
              </a:spcBef>
              <a:spcAft>
                <a:spcPts val="0"/>
              </a:spcAft>
              <a:buClr>
                <a:schemeClr val="dk1"/>
              </a:buClr>
              <a:buSzPct val="100000"/>
              <a:buFont typeface="Calibri"/>
              <a:buChar char="•"/>
            </a:pPr>
            <a:r>
              <a:rPr lang="en-US" sz="2800" b="0" i="0" u="none" strike="noStrike" cap="none" baseline="0" dirty="0">
                <a:solidFill>
                  <a:schemeClr val="dk1"/>
                </a:solidFill>
                <a:latin typeface="Calibri"/>
                <a:ea typeface="Calibri"/>
                <a:cs typeface="Calibri"/>
                <a:sym typeface="Calibri"/>
              </a:rPr>
              <a:t>mRNA then goes through the </a:t>
            </a:r>
            <a:r>
              <a:rPr lang="en-US" sz="2800" b="1" i="0" u="sng" strike="noStrike" cap="none" baseline="0" dirty="0">
                <a:solidFill>
                  <a:srgbClr val="C00000"/>
                </a:solidFill>
                <a:latin typeface="Calibri"/>
                <a:ea typeface="Calibri"/>
                <a:cs typeface="Calibri"/>
                <a:sym typeface="Calibri"/>
              </a:rPr>
              <a:t>pores</a:t>
            </a:r>
            <a:r>
              <a:rPr lang="en-US" sz="2800" b="0" i="0" u="none" strike="noStrike" cap="none" baseline="0" dirty="0">
                <a:solidFill>
                  <a:schemeClr val="dk1"/>
                </a:solidFill>
                <a:latin typeface="Calibri"/>
                <a:ea typeface="Calibri"/>
                <a:cs typeface="Calibri"/>
                <a:sym typeface="Calibri"/>
              </a:rPr>
              <a:t> of the nucleus with the DNA </a:t>
            </a:r>
            <a:r>
              <a:rPr lang="en-US" sz="2800" b="1" i="0" u="sng" strike="noStrike" cap="none" baseline="0" dirty="0">
                <a:solidFill>
                  <a:srgbClr val="C00000"/>
                </a:solidFill>
                <a:latin typeface="Calibri"/>
                <a:ea typeface="Calibri"/>
                <a:cs typeface="Calibri"/>
                <a:sym typeface="Calibri"/>
              </a:rPr>
              <a:t>code</a:t>
            </a:r>
            <a:r>
              <a:rPr lang="en-US" sz="2800" b="0" i="0" u="none" strike="noStrike" cap="none" baseline="0" dirty="0">
                <a:solidFill>
                  <a:schemeClr val="dk1"/>
                </a:solidFill>
                <a:latin typeface="Calibri"/>
                <a:ea typeface="Calibri"/>
                <a:cs typeface="Calibri"/>
                <a:sym typeface="Calibri"/>
              </a:rPr>
              <a:t> and attaches to the </a:t>
            </a:r>
            <a:r>
              <a:rPr lang="en-US" sz="2800" b="1" i="0" u="sng" strike="noStrike" cap="none" baseline="0" dirty="0">
                <a:solidFill>
                  <a:srgbClr val="C00000"/>
                </a:solidFill>
                <a:latin typeface="Calibri"/>
                <a:ea typeface="Calibri"/>
                <a:cs typeface="Calibri"/>
                <a:sym typeface="Calibri"/>
              </a:rPr>
              <a:t>ribosome</a:t>
            </a:r>
            <a:r>
              <a:rPr lang="en-US" sz="2800" b="0" i="0" u="none" strike="noStrike" cap="none" baseline="0" dirty="0">
                <a:solidFill>
                  <a:schemeClr val="dk1"/>
                </a:solidFill>
                <a:latin typeface="Calibri"/>
                <a:ea typeface="Calibri"/>
                <a:cs typeface="Calibri"/>
                <a:sym typeface="Calibri"/>
              </a:rPr>
              <a:t>.</a:t>
            </a:r>
          </a:p>
        </p:txBody>
      </p:sp>
      <p:pic>
        <p:nvPicPr>
          <p:cNvPr id="133" name="Shape 133"/>
          <p:cNvPicPr preferRelativeResize="0"/>
          <p:nvPr/>
        </p:nvPicPr>
        <p:blipFill>
          <a:blip r:embed="rId3" cstate="print"/>
          <a:stretch>
            <a:fillRect/>
          </a:stretch>
        </p:blipFill>
        <p:spPr>
          <a:xfrm>
            <a:off x="2960375" y="2535822"/>
            <a:ext cx="4050025" cy="4142075"/>
          </a:xfrm>
          <a:prstGeom prst="rect">
            <a:avLst/>
          </a:prstGeom>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p:nvPr/>
        </p:nvSpPr>
        <p:spPr>
          <a:xfrm>
            <a:off x="304800" y="0"/>
            <a:ext cx="8610599" cy="253915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200" b="1" i="0" u="none" strike="noStrike" cap="none" baseline="0">
                <a:solidFill>
                  <a:schemeClr val="dk1"/>
                </a:solidFill>
                <a:latin typeface="Calibri"/>
                <a:ea typeface="Calibri"/>
                <a:cs typeface="Calibri"/>
                <a:sym typeface="Calibri"/>
              </a:rPr>
              <a:t>Making a Protein—Translation</a:t>
            </a:r>
          </a:p>
          <a:p>
            <a:pPr marL="236538" marR="0" lvl="0" indent="-236538" algn="l" rtl="0">
              <a:lnSpc>
                <a:spcPct val="100000"/>
              </a:lnSpc>
              <a:spcBef>
                <a:spcPts val="600"/>
              </a:spcBef>
              <a:spcAft>
                <a:spcPts val="0"/>
              </a:spcAft>
              <a:buClr>
                <a:schemeClr val="dk1"/>
              </a:buClr>
              <a:buSzPct val="100000"/>
              <a:buFont typeface="Calibri"/>
              <a:buChar char="•"/>
            </a:pPr>
            <a:r>
              <a:rPr lang="en-US" sz="2800" b="1" i="0" u="sng" strike="noStrike" cap="none" baseline="0">
                <a:solidFill>
                  <a:schemeClr val="dk1"/>
                </a:solidFill>
                <a:latin typeface="Calibri"/>
                <a:ea typeface="Calibri"/>
                <a:cs typeface="Calibri"/>
                <a:sym typeface="Calibri"/>
              </a:rPr>
              <a:t>Second Step</a:t>
            </a:r>
            <a:r>
              <a:rPr lang="en-US" sz="2800" b="1" i="0" u="none" strike="noStrike" cap="none" baseline="0">
                <a:solidFill>
                  <a:schemeClr val="dk1"/>
                </a:solidFill>
                <a:latin typeface="Calibri"/>
                <a:ea typeface="Calibri"/>
                <a:cs typeface="Calibri"/>
                <a:sym typeface="Calibri"/>
              </a:rPr>
              <a:t>:</a:t>
            </a:r>
            <a:r>
              <a:rPr lang="en-US" sz="2800" b="0" i="0" u="none" strike="noStrike" cap="none" baseline="0">
                <a:solidFill>
                  <a:schemeClr val="dk1"/>
                </a:solidFill>
                <a:latin typeface="Calibri"/>
                <a:ea typeface="Calibri"/>
                <a:cs typeface="Calibri"/>
                <a:sym typeface="Calibri"/>
              </a:rPr>
              <a:t> </a:t>
            </a:r>
            <a:r>
              <a:rPr lang="en-US" sz="2800" b="1" i="0" u="sng" strike="noStrike" cap="none" baseline="0">
                <a:solidFill>
                  <a:srgbClr val="C00000"/>
                </a:solidFill>
                <a:latin typeface="Calibri"/>
                <a:ea typeface="Calibri"/>
                <a:cs typeface="Calibri"/>
                <a:sym typeface="Calibri"/>
              </a:rPr>
              <a:t>Decoding</a:t>
            </a:r>
            <a:r>
              <a:rPr lang="en-US" sz="2800" b="0" i="0" u="none" strike="noStrike" cap="none" baseline="0">
                <a:solidFill>
                  <a:schemeClr val="dk1"/>
                </a:solidFill>
                <a:latin typeface="Calibri"/>
                <a:ea typeface="Calibri"/>
                <a:cs typeface="Calibri"/>
                <a:sym typeface="Calibri"/>
              </a:rPr>
              <a:t> of mRNA into a </a:t>
            </a:r>
            <a:r>
              <a:rPr lang="en-US" sz="2800" b="1" i="0" u="sng" strike="noStrike" cap="none" baseline="0">
                <a:solidFill>
                  <a:srgbClr val="C00000"/>
                </a:solidFill>
                <a:latin typeface="Calibri"/>
                <a:ea typeface="Calibri"/>
                <a:cs typeface="Calibri"/>
                <a:sym typeface="Calibri"/>
              </a:rPr>
              <a:t>protein</a:t>
            </a:r>
            <a:r>
              <a:rPr lang="en-US" sz="2800" b="0" i="0" u="none" strike="noStrike" cap="none" baseline="0">
                <a:solidFill>
                  <a:schemeClr val="dk1"/>
                </a:solidFill>
                <a:latin typeface="Calibri"/>
                <a:ea typeface="Calibri"/>
                <a:cs typeface="Calibri"/>
                <a:sym typeface="Calibri"/>
              </a:rPr>
              <a:t> is called </a:t>
            </a:r>
            <a:r>
              <a:rPr lang="en-US" sz="2800" b="1" i="0" u="sng" strike="noStrike" cap="none" baseline="0">
                <a:solidFill>
                  <a:srgbClr val="C00000"/>
                </a:solidFill>
                <a:latin typeface="Calibri"/>
                <a:ea typeface="Calibri"/>
                <a:cs typeface="Calibri"/>
                <a:sym typeface="Calibri"/>
              </a:rPr>
              <a:t>Translation</a:t>
            </a:r>
            <a:r>
              <a:rPr lang="en-US" sz="2800" b="0" i="0" u="none" strike="noStrike" cap="none" baseline="0">
                <a:solidFill>
                  <a:schemeClr val="dk1"/>
                </a:solidFill>
                <a:latin typeface="Calibri"/>
                <a:ea typeface="Calibri"/>
                <a:cs typeface="Calibri"/>
                <a:sym typeface="Calibri"/>
              </a:rPr>
              <a:t>.</a:t>
            </a:r>
          </a:p>
          <a:p>
            <a:pPr marL="236538" marR="0" lvl="0" indent="-236538" algn="l" rtl="0">
              <a:lnSpc>
                <a:spcPct val="100000"/>
              </a:lnSpc>
              <a:spcBef>
                <a:spcPts val="1200"/>
              </a:spcBef>
              <a:spcAft>
                <a:spcPts val="0"/>
              </a:spcAft>
              <a:buClr>
                <a:srgbClr val="C00000"/>
              </a:buClr>
              <a:buSzPct val="100000"/>
              <a:buFont typeface="Calibri"/>
              <a:buChar char="•"/>
            </a:pPr>
            <a:r>
              <a:rPr lang="en-US" sz="2800" b="1" i="0" u="sng" strike="noStrike" cap="none" baseline="0">
                <a:solidFill>
                  <a:srgbClr val="C00000"/>
                </a:solidFill>
                <a:latin typeface="Calibri"/>
                <a:ea typeface="Calibri"/>
                <a:cs typeface="Calibri"/>
                <a:sym typeface="Calibri"/>
              </a:rPr>
              <a:t>Transfer RNA</a:t>
            </a:r>
            <a:r>
              <a:rPr lang="en-US" sz="2800" b="0" i="0" u="none" strike="noStrike" cap="none" baseline="0">
                <a:solidFill>
                  <a:schemeClr val="dk1"/>
                </a:solidFill>
                <a:latin typeface="Calibri"/>
                <a:ea typeface="Calibri"/>
                <a:cs typeface="Calibri"/>
                <a:sym typeface="Calibri"/>
              </a:rPr>
              <a:t> (tRNA) carries </a:t>
            </a:r>
            <a:r>
              <a:rPr lang="en-US" sz="2800" b="1" i="0" u="sng" strike="noStrike" cap="none" baseline="0">
                <a:solidFill>
                  <a:srgbClr val="C00000"/>
                </a:solidFill>
                <a:latin typeface="Calibri"/>
                <a:ea typeface="Calibri"/>
                <a:cs typeface="Calibri"/>
                <a:sym typeface="Calibri"/>
              </a:rPr>
              <a:t>amino acids</a:t>
            </a:r>
            <a:r>
              <a:rPr lang="en-US" sz="2800" b="0" i="0" u="none" strike="noStrike" cap="none" baseline="0">
                <a:solidFill>
                  <a:schemeClr val="dk1"/>
                </a:solidFill>
                <a:latin typeface="Calibri"/>
                <a:ea typeface="Calibri"/>
                <a:cs typeface="Calibri"/>
                <a:sym typeface="Calibri"/>
              </a:rPr>
              <a:t> from the cytoplasm to the </a:t>
            </a:r>
            <a:r>
              <a:rPr lang="en-US" sz="2800" b="1" i="0" u="sng" strike="noStrike" cap="none" baseline="0">
                <a:solidFill>
                  <a:srgbClr val="C00000"/>
                </a:solidFill>
                <a:latin typeface="Calibri"/>
                <a:ea typeface="Calibri"/>
                <a:cs typeface="Calibri"/>
                <a:sym typeface="Calibri"/>
              </a:rPr>
              <a:t>ribosome</a:t>
            </a:r>
            <a:r>
              <a:rPr lang="en-US" sz="2800" b="0" i="0" u="none" strike="noStrike" cap="none" baseline="0">
                <a:solidFill>
                  <a:schemeClr val="dk1"/>
                </a:solidFill>
                <a:latin typeface="Calibri"/>
                <a:ea typeface="Calibri"/>
                <a:cs typeface="Calibri"/>
                <a:sym typeface="Calibri"/>
              </a:rPr>
              <a:t>.</a:t>
            </a:r>
          </a:p>
        </p:txBody>
      </p:sp>
      <p:pic>
        <p:nvPicPr>
          <p:cNvPr id="139" name="Shape 139"/>
          <p:cNvPicPr preferRelativeResize="0"/>
          <p:nvPr/>
        </p:nvPicPr>
        <p:blipFill>
          <a:blip r:embed="rId3" cstate="print"/>
          <a:stretch>
            <a:fillRect/>
          </a:stretch>
        </p:blipFill>
        <p:spPr>
          <a:xfrm>
            <a:off x="1981200" y="2590800"/>
            <a:ext cx="5098288" cy="3962400"/>
          </a:xfrm>
          <a:prstGeom prst="rect">
            <a:avLst/>
          </a:prstGeom>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p:nvPr/>
        </p:nvSpPr>
        <p:spPr>
          <a:xfrm>
            <a:off x="228600" y="228600"/>
            <a:ext cx="5867400" cy="6001642"/>
          </a:xfrm>
          <a:prstGeom prst="rect">
            <a:avLst/>
          </a:prstGeom>
          <a:noFill/>
          <a:ln>
            <a:noFill/>
          </a:ln>
        </p:spPr>
        <p:txBody>
          <a:bodyPr lIns="91425" tIns="45700" rIns="91425" bIns="45700" anchor="ctr" anchorCtr="0">
            <a:noAutofit/>
          </a:bodyPr>
          <a:lstStyle/>
          <a:p>
            <a:pPr marL="231775" marR="0" lvl="0" indent="-231775" algn="l" rtl="0">
              <a:lnSpc>
                <a:spcPct val="100000"/>
              </a:lnSpc>
              <a:spcBef>
                <a:spcPts val="0"/>
              </a:spcBef>
              <a:spcAft>
                <a:spcPts val="0"/>
              </a:spcAft>
              <a:buClr>
                <a:srgbClr val="000000"/>
              </a:buClr>
              <a:buSzPct val="100000"/>
              <a:buFont typeface="Calibri"/>
              <a:buChar char="•"/>
            </a:pPr>
            <a:r>
              <a:rPr lang="en-US" sz="3200" b="0" i="0" u="none" strike="noStrike" cap="none" baseline="0">
                <a:solidFill>
                  <a:srgbClr val="000000"/>
                </a:solidFill>
                <a:latin typeface="Calibri"/>
                <a:ea typeface="Calibri"/>
                <a:cs typeface="Calibri"/>
                <a:sym typeface="Calibri"/>
              </a:rPr>
              <a:t>A series of </a:t>
            </a:r>
            <a:r>
              <a:rPr lang="en-US" sz="3200" b="1" i="0" u="sng" strike="noStrike" cap="none" baseline="0">
                <a:solidFill>
                  <a:srgbClr val="C00000"/>
                </a:solidFill>
                <a:latin typeface="Calibri"/>
                <a:ea typeface="Calibri"/>
                <a:cs typeface="Calibri"/>
                <a:sym typeface="Calibri"/>
              </a:rPr>
              <a:t>three</a:t>
            </a:r>
            <a:r>
              <a:rPr lang="en-US" sz="3200" b="0" i="0" u="none" strike="noStrike" cap="none" baseline="0">
                <a:solidFill>
                  <a:srgbClr val="000000"/>
                </a:solidFill>
                <a:latin typeface="Calibri"/>
                <a:ea typeface="Calibri"/>
                <a:cs typeface="Calibri"/>
                <a:sym typeface="Calibri"/>
              </a:rPr>
              <a:t> adjacent </a:t>
            </a:r>
            <a:r>
              <a:rPr lang="en-US" sz="3200" b="1" i="0" u="sng" strike="noStrike" cap="none" baseline="0">
                <a:solidFill>
                  <a:srgbClr val="C00000"/>
                </a:solidFill>
                <a:latin typeface="Calibri"/>
                <a:ea typeface="Calibri"/>
                <a:cs typeface="Calibri"/>
                <a:sym typeface="Calibri"/>
              </a:rPr>
              <a:t>bases</a:t>
            </a:r>
            <a:r>
              <a:rPr lang="en-US" sz="3200" b="0" i="0" u="none" strike="noStrike" cap="none" baseline="0">
                <a:solidFill>
                  <a:srgbClr val="000000"/>
                </a:solidFill>
                <a:latin typeface="Calibri"/>
                <a:ea typeface="Calibri"/>
                <a:cs typeface="Calibri"/>
                <a:sym typeface="Calibri"/>
              </a:rPr>
              <a:t> in an mRNA molecule codes for a specific amino acid—called a </a:t>
            </a:r>
            <a:r>
              <a:rPr lang="en-US" sz="3200" b="1" i="0" u="sng" strike="noStrike" cap="none" baseline="0">
                <a:solidFill>
                  <a:srgbClr val="C00000"/>
                </a:solidFill>
                <a:latin typeface="Calibri"/>
                <a:ea typeface="Calibri"/>
                <a:cs typeface="Calibri"/>
                <a:sym typeface="Calibri"/>
              </a:rPr>
              <a:t>codon</a:t>
            </a:r>
            <a:r>
              <a:rPr lang="en-US" sz="3200" b="0" i="0" u="none" strike="noStrike" cap="none" baseline="0">
                <a:solidFill>
                  <a:schemeClr val="dk1"/>
                </a:solidFill>
                <a:latin typeface="Calibri"/>
                <a:ea typeface="Calibri"/>
                <a:cs typeface="Calibri"/>
                <a:sym typeface="Calibri"/>
              </a:rPr>
              <a:t>.</a:t>
            </a:r>
          </a:p>
          <a:p>
            <a:endParaRPr/>
          </a:p>
          <a:p>
            <a:pPr marL="231775" marR="0" lvl="0" indent="-231775" algn="l" rtl="0">
              <a:lnSpc>
                <a:spcPct val="100000"/>
              </a:lnSpc>
              <a:spcBef>
                <a:spcPts val="0"/>
              </a:spcBef>
              <a:spcAft>
                <a:spcPts val="0"/>
              </a:spcAft>
              <a:buClr>
                <a:srgbClr val="000000"/>
              </a:buClr>
              <a:buSzPct val="100000"/>
              <a:buFont typeface="Calibri"/>
              <a:buChar char="•"/>
            </a:pPr>
            <a:r>
              <a:rPr lang="en-US" sz="3200" b="0" i="0" u="none" strike="noStrike" cap="none" baseline="0">
                <a:solidFill>
                  <a:srgbClr val="000000"/>
                </a:solidFill>
                <a:latin typeface="Calibri"/>
                <a:ea typeface="Calibri"/>
                <a:cs typeface="Calibri"/>
                <a:sym typeface="Calibri"/>
              </a:rPr>
              <a:t>A triplet of nucleotides in tRNA that is </a:t>
            </a:r>
            <a:r>
              <a:rPr lang="en-US" sz="3200" b="1" i="0" u="sng" strike="noStrike" cap="none" baseline="0">
                <a:solidFill>
                  <a:srgbClr val="C00000"/>
                </a:solidFill>
                <a:latin typeface="Calibri"/>
                <a:ea typeface="Calibri"/>
                <a:cs typeface="Calibri"/>
                <a:sym typeface="Calibri"/>
              </a:rPr>
              <a:t>complementary</a:t>
            </a:r>
            <a:r>
              <a:rPr lang="en-US" sz="3200" b="0" i="0" u="none" strike="noStrike" cap="none" baseline="0">
                <a:solidFill>
                  <a:srgbClr val="000000"/>
                </a:solidFill>
                <a:latin typeface="Calibri"/>
                <a:ea typeface="Calibri"/>
                <a:cs typeface="Calibri"/>
                <a:sym typeface="Calibri"/>
              </a:rPr>
              <a:t> to the </a:t>
            </a:r>
            <a:r>
              <a:rPr lang="en-US" sz="3200" b="1" i="0" u="sng" strike="noStrike" cap="none" baseline="0">
                <a:solidFill>
                  <a:srgbClr val="C00000"/>
                </a:solidFill>
                <a:latin typeface="Calibri"/>
                <a:ea typeface="Calibri"/>
                <a:cs typeface="Calibri"/>
                <a:sym typeface="Calibri"/>
              </a:rPr>
              <a:t>codon</a:t>
            </a:r>
            <a:r>
              <a:rPr lang="en-US" sz="3200" b="0" i="0" u="none" strike="noStrike" cap="none" baseline="0">
                <a:solidFill>
                  <a:srgbClr val="000000"/>
                </a:solidFill>
                <a:latin typeface="Calibri"/>
                <a:ea typeface="Calibri"/>
                <a:cs typeface="Calibri"/>
                <a:sym typeface="Calibri"/>
              </a:rPr>
              <a:t> in mRNA—called an </a:t>
            </a:r>
            <a:r>
              <a:rPr lang="en-US" sz="3200" b="1" i="0" u="sng" strike="noStrike" cap="none" baseline="0">
                <a:solidFill>
                  <a:srgbClr val="C00000"/>
                </a:solidFill>
                <a:latin typeface="Calibri"/>
                <a:ea typeface="Calibri"/>
                <a:cs typeface="Calibri"/>
                <a:sym typeface="Calibri"/>
              </a:rPr>
              <a:t>anticodon</a:t>
            </a:r>
            <a:r>
              <a:rPr lang="en-US" sz="3200" b="0" i="0" u="none" strike="noStrike" cap="none" baseline="0">
                <a:solidFill>
                  <a:srgbClr val="000000"/>
                </a:solidFill>
                <a:latin typeface="Calibri"/>
                <a:ea typeface="Calibri"/>
                <a:cs typeface="Calibri"/>
                <a:sym typeface="Calibri"/>
              </a:rPr>
              <a:t>.</a:t>
            </a:r>
          </a:p>
          <a:p>
            <a:endParaRPr/>
          </a:p>
          <a:p>
            <a:pPr marL="231775" marR="0" lvl="0" indent="-231775" algn="l" rtl="0">
              <a:lnSpc>
                <a:spcPct val="100000"/>
              </a:lnSpc>
              <a:spcBef>
                <a:spcPts val="0"/>
              </a:spcBef>
              <a:spcAft>
                <a:spcPts val="0"/>
              </a:spcAft>
              <a:buClr>
                <a:schemeClr val="dk1"/>
              </a:buClr>
              <a:buSzPct val="100000"/>
              <a:buFont typeface="Calibri"/>
              <a:buChar char="•"/>
            </a:pPr>
            <a:r>
              <a:rPr lang="en-US" sz="3200" b="0" i="0" u="none" strike="noStrike" cap="none" baseline="0">
                <a:solidFill>
                  <a:schemeClr val="dk1"/>
                </a:solidFill>
                <a:latin typeface="Calibri"/>
                <a:ea typeface="Calibri"/>
                <a:cs typeface="Calibri"/>
                <a:sym typeface="Calibri"/>
              </a:rPr>
              <a:t>Each tRNA codes for a </a:t>
            </a:r>
            <a:r>
              <a:rPr lang="en-US" sz="3200" b="1" i="0" u="sng" strike="noStrike" cap="none" baseline="0">
                <a:solidFill>
                  <a:srgbClr val="C00000"/>
                </a:solidFill>
                <a:latin typeface="Calibri"/>
                <a:ea typeface="Calibri"/>
                <a:cs typeface="Calibri"/>
                <a:sym typeface="Calibri"/>
              </a:rPr>
              <a:t>different</a:t>
            </a:r>
            <a:r>
              <a:rPr lang="en-US" sz="3200" b="0" i="0" u="none" strike="noStrike" cap="none" baseline="0">
                <a:solidFill>
                  <a:schemeClr val="dk1"/>
                </a:solidFill>
                <a:latin typeface="Calibri"/>
                <a:ea typeface="Calibri"/>
                <a:cs typeface="Calibri"/>
                <a:sym typeface="Calibri"/>
              </a:rPr>
              <a:t> amino acid.  </a:t>
            </a:r>
          </a:p>
        </p:txBody>
      </p:sp>
      <p:pic>
        <p:nvPicPr>
          <p:cNvPr id="151" name="Shape 151"/>
          <p:cNvPicPr preferRelativeResize="0"/>
          <p:nvPr/>
        </p:nvPicPr>
        <p:blipFill>
          <a:blip r:embed="rId3" cstate="print"/>
          <a:stretch>
            <a:fillRect/>
          </a:stretch>
        </p:blipFill>
        <p:spPr>
          <a:xfrm>
            <a:off x="6324600" y="228600"/>
            <a:ext cx="2209799" cy="1971617"/>
          </a:xfrm>
          <a:prstGeom prst="rect">
            <a:avLst/>
          </a:prstGeom>
        </p:spPr>
      </p:pic>
      <p:grpSp>
        <p:nvGrpSpPr>
          <p:cNvPr id="2" name="Shape 152"/>
          <p:cNvGrpSpPr/>
          <p:nvPr/>
        </p:nvGrpSpPr>
        <p:grpSpPr>
          <a:xfrm>
            <a:off x="6019800" y="2819400"/>
            <a:ext cx="2895599" cy="3657599"/>
            <a:chOff x="6019800" y="2819400"/>
            <a:chExt cx="2895599" cy="3657599"/>
          </a:xfrm>
        </p:grpSpPr>
        <p:pic>
          <p:nvPicPr>
            <p:cNvPr id="153" name="Shape 153"/>
            <p:cNvPicPr preferRelativeResize="0"/>
            <p:nvPr/>
          </p:nvPicPr>
          <p:blipFill>
            <a:blip r:embed="rId4" cstate="print"/>
            <a:stretch>
              <a:fillRect/>
            </a:stretch>
          </p:blipFill>
          <p:spPr>
            <a:xfrm>
              <a:off x="6400800" y="3429000"/>
              <a:ext cx="1764175" cy="2362199"/>
            </a:xfrm>
            <a:prstGeom prst="rect">
              <a:avLst/>
            </a:prstGeom>
          </p:spPr>
        </p:pic>
        <p:grpSp>
          <p:nvGrpSpPr>
            <p:cNvPr id="3" name="Shape 154"/>
            <p:cNvGrpSpPr/>
            <p:nvPr/>
          </p:nvGrpSpPr>
          <p:grpSpPr>
            <a:xfrm>
              <a:off x="6019800" y="2819400"/>
              <a:ext cx="2895599" cy="3657599"/>
              <a:chOff x="6019800" y="2819400"/>
              <a:chExt cx="2895599" cy="3657599"/>
            </a:xfrm>
          </p:grpSpPr>
          <p:sp>
            <p:nvSpPr>
              <p:cNvPr id="155" name="Shape 155"/>
              <p:cNvSpPr txBox="1"/>
              <p:nvPr/>
            </p:nvSpPr>
            <p:spPr>
              <a:xfrm>
                <a:off x="6400800" y="2819400"/>
                <a:ext cx="2514599" cy="466725"/>
              </a:xfrm>
              <a:prstGeom prst="rect">
                <a:avLst/>
              </a:prstGeom>
              <a:solidFill>
                <a:srgbClr val="FFFFFF"/>
              </a:solidFill>
              <a:ln w="9525" cap="flat">
                <a:solidFill>
                  <a:srgbClr val="FFFFFF"/>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Amino acid</a:t>
                </a:r>
              </a:p>
            </p:txBody>
          </p:sp>
          <p:cxnSp>
            <p:nvCxnSpPr>
              <p:cNvPr id="156" name="Shape 156"/>
              <p:cNvCxnSpPr/>
              <p:nvPr/>
            </p:nvCxnSpPr>
            <p:spPr>
              <a:xfrm flipH="1">
                <a:off x="7315200" y="3276600"/>
                <a:ext cx="533399" cy="304799"/>
              </a:xfrm>
              <a:prstGeom prst="straightConnector1">
                <a:avLst/>
              </a:prstGeom>
              <a:noFill/>
              <a:ln w="28575" cap="flat">
                <a:solidFill>
                  <a:srgbClr val="000000"/>
                </a:solidFill>
                <a:prstDash val="solid"/>
                <a:round/>
                <a:headEnd type="none" w="med" len="med"/>
                <a:tailEnd type="triangle" w="med" len="med"/>
              </a:ln>
            </p:spPr>
          </p:cxnSp>
          <p:sp>
            <p:nvSpPr>
              <p:cNvPr id="157" name="Shape 157"/>
              <p:cNvSpPr txBox="1"/>
              <p:nvPr/>
            </p:nvSpPr>
            <p:spPr>
              <a:xfrm>
                <a:off x="6019800" y="5943600"/>
                <a:ext cx="2743199" cy="533399"/>
              </a:xfrm>
              <a:prstGeom prst="rect">
                <a:avLst/>
              </a:prstGeom>
              <a:solidFill>
                <a:srgbClr val="FFFFFF"/>
              </a:solidFill>
              <a:ln w="9525" cap="flat">
                <a:solidFill>
                  <a:srgbClr val="FFFFFF"/>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Anticodon</a:t>
                </a:r>
              </a:p>
            </p:txBody>
          </p:sp>
          <p:sp>
            <p:nvSpPr>
              <p:cNvPr id="158" name="Shape 158"/>
              <p:cNvSpPr/>
              <p:nvPr/>
            </p:nvSpPr>
            <p:spPr>
              <a:xfrm rot="5400000">
                <a:off x="7124699" y="5372100"/>
                <a:ext cx="381000" cy="914400"/>
              </a:xfrm>
              <a:prstGeom prst="rightBrace">
                <a:avLst>
                  <a:gd name="adj1" fmla="val 35430"/>
                  <a:gd name="adj2" fmla="val 50000"/>
                </a:avLst>
              </a:prstGeom>
              <a:noFill/>
              <a:ln w="28575"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grpSp>
      </p:gr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Shape 163"/>
          <p:cNvPicPr preferRelativeResize="0"/>
          <p:nvPr/>
        </p:nvPicPr>
        <p:blipFill>
          <a:blip r:embed="rId3" cstate="print"/>
          <a:stretch>
            <a:fillRect/>
          </a:stretch>
        </p:blipFill>
        <p:spPr>
          <a:xfrm>
            <a:off x="381000" y="685800"/>
            <a:ext cx="8442993" cy="5943599"/>
          </a:xfrm>
          <a:prstGeom prst="rect">
            <a:avLst/>
          </a:prstGeom>
        </p:spPr>
      </p:pic>
      <p:sp>
        <p:nvSpPr>
          <p:cNvPr id="164" name="Shape 164"/>
          <p:cNvSpPr/>
          <p:nvPr/>
        </p:nvSpPr>
        <p:spPr>
          <a:xfrm>
            <a:off x="228600" y="114300"/>
            <a:ext cx="8610599" cy="1231106"/>
          </a:xfrm>
          <a:prstGeom prst="rect">
            <a:avLst/>
          </a:prstGeom>
          <a:noFill/>
          <a:ln>
            <a:noFill/>
          </a:ln>
        </p:spPr>
        <p:txBody>
          <a:bodyPr lIns="91425" tIns="45700" rIns="91425" bIns="45700" anchor="ctr" anchorCtr="0">
            <a:noAutofit/>
          </a:bodyPr>
          <a:lstStyle/>
          <a:p>
            <a:pPr marL="236538" marR="0" lvl="0" indent="-236538" algn="l" rtl="0">
              <a:lnSpc>
                <a:spcPct val="100000"/>
              </a:lnSpc>
              <a:spcBef>
                <a:spcPts val="0"/>
              </a:spcBef>
              <a:spcAft>
                <a:spcPts val="0"/>
              </a:spcAft>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mRNA carrying the </a:t>
            </a:r>
            <a:r>
              <a:rPr lang="en-US" sz="2800" b="1" i="0" u="sng" strike="noStrike" cap="none" baseline="0">
                <a:solidFill>
                  <a:srgbClr val="C00000"/>
                </a:solidFill>
                <a:latin typeface="Calibri"/>
                <a:ea typeface="Calibri"/>
                <a:cs typeface="Calibri"/>
                <a:sym typeface="Calibri"/>
              </a:rPr>
              <a:t>DNA instructions</a:t>
            </a:r>
            <a:r>
              <a:rPr lang="en-US" sz="2800" b="0" i="0" u="none" strike="noStrike" cap="none" baseline="0">
                <a:solidFill>
                  <a:schemeClr val="dk1"/>
                </a:solidFill>
                <a:latin typeface="Calibri"/>
                <a:ea typeface="Calibri"/>
                <a:cs typeface="Calibri"/>
                <a:sym typeface="Calibri"/>
              </a:rPr>
              <a:t> and tRNA carrying </a:t>
            </a:r>
            <a:r>
              <a:rPr lang="en-US" sz="2800" b="1" i="0" u="sng" strike="noStrike" cap="none" baseline="0">
                <a:solidFill>
                  <a:srgbClr val="C00000"/>
                </a:solidFill>
                <a:latin typeface="Calibri"/>
                <a:ea typeface="Calibri"/>
                <a:cs typeface="Calibri"/>
                <a:sym typeface="Calibri"/>
              </a:rPr>
              <a:t>amino acids</a:t>
            </a:r>
            <a:r>
              <a:rPr lang="en-US" sz="2800" b="0" i="0" u="none" strike="noStrike" cap="none" baseline="0">
                <a:solidFill>
                  <a:schemeClr val="dk1"/>
                </a:solidFill>
                <a:latin typeface="Calibri"/>
                <a:ea typeface="Calibri"/>
                <a:cs typeface="Calibri"/>
                <a:sym typeface="Calibri"/>
              </a:rPr>
              <a:t> meet in the </a:t>
            </a:r>
            <a:r>
              <a:rPr lang="en-US" sz="2800" b="1" i="0" u="sng" strike="noStrike" cap="none" baseline="0">
                <a:solidFill>
                  <a:srgbClr val="C00000"/>
                </a:solidFill>
                <a:latin typeface="Calibri"/>
                <a:ea typeface="Calibri"/>
                <a:cs typeface="Calibri"/>
                <a:sym typeface="Calibri"/>
              </a:rPr>
              <a:t>ribosomes</a:t>
            </a:r>
            <a:r>
              <a:rPr lang="en-US" sz="2800" b="0" i="0" u="none" strike="noStrike" cap="none" baseline="0">
                <a:solidFill>
                  <a:schemeClr val="dk1"/>
                </a:solidFill>
                <a:latin typeface="Calibri"/>
                <a:ea typeface="Calibri"/>
                <a:cs typeface="Calibri"/>
                <a:sym typeface="Calibri"/>
              </a:rPr>
              <a:t>.</a:t>
            </a:r>
          </a:p>
          <a:p>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p:nvPr/>
        </p:nvSpPr>
        <p:spPr>
          <a:xfrm>
            <a:off x="0" y="0"/>
            <a:ext cx="9144000" cy="457200"/>
          </a:xfrm>
          <a:prstGeom prst="rect">
            <a:avLst/>
          </a:prstGeom>
          <a:noFill/>
          <a:ln>
            <a:noFill/>
          </a:ln>
        </p:spPr>
        <p:txBody>
          <a:bodyPr lIns="91425" tIns="45700" rIns="91425" bIns="45700" anchor="ctr" anchorCtr="0">
            <a:noAutofit/>
          </a:bodyPr>
          <a:lstStyle/>
          <a:p>
            <a:endParaRPr/>
          </a:p>
        </p:txBody>
      </p:sp>
      <p:sp>
        <p:nvSpPr>
          <p:cNvPr id="170" name="Shape 170"/>
          <p:cNvSpPr/>
          <p:nvPr/>
        </p:nvSpPr>
        <p:spPr>
          <a:xfrm>
            <a:off x="381000" y="228600"/>
            <a:ext cx="8001000" cy="523219"/>
          </a:xfrm>
          <a:prstGeom prst="rect">
            <a:avLst/>
          </a:prstGeom>
          <a:noFill/>
          <a:ln>
            <a:noFill/>
          </a:ln>
        </p:spPr>
        <p:txBody>
          <a:bodyPr lIns="91425" tIns="45700" rIns="91425" bIns="45700" anchor="ctr" anchorCtr="0">
            <a:noAutofit/>
          </a:bodyPr>
          <a:lstStyle/>
          <a:p>
            <a:pPr marL="236538" marR="0" lvl="0" indent="-236538" algn="l" rtl="0">
              <a:lnSpc>
                <a:spcPct val="100000"/>
              </a:lnSpc>
              <a:spcBef>
                <a:spcPts val="0"/>
              </a:spcBef>
              <a:spcAft>
                <a:spcPts val="0"/>
              </a:spcAft>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Amino acids are joined together to make a </a:t>
            </a:r>
            <a:r>
              <a:rPr lang="en-US" sz="2800" b="1" i="0" u="sng" strike="noStrike" cap="none" baseline="0">
                <a:solidFill>
                  <a:srgbClr val="C00000"/>
                </a:solidFill>
                <a:latin typeface="Calibri"/>
                <a:ea typeface="Calibri"/>
                <a:cs typeface="Calibri"/>
                <a:sym typeface="Calibri"/>
              </a:rPr>
              <a:t>protein</a:t>
            </a:r>
            <a:r>
              <a:rPr lang="en-US" sz="2800" b="0" i="0" u="none" strike="noStrike" cap="none" baseline="0">
                <a:solidFill>
                  <a:schemeClr val="dk1"/>
                </a:solidFill>
                <a:latin typeface="Calibri"/>
                <a:ea typeface="Calibri"/>
                <a:cs typeface="Calibri"/>
                <a:sym typeface="Calibri"/>
              </a:rPr>
              <a:t>.</a:t>
            </a:r>
          </a:p>
        </p:txBody>
      </p:sp>
      <p:pic>
        <p:nvPicPr>
          <p:cNvPr id="171" name="Shape 171"/>
          <p:cNvPicPr preferRelativeResize="0"/>
          <p:nvPr/>
        </p:nvPicPr>
        <p:blipFill>
          <a:blip r:embed="rId3" cstate="print"/>
          <a:stretch>
            <a:fillRect/>
          </a:stretch>
        </p:blipFill>
        <p:spPr>
          <a:xfrm>
            <a:off x="457200" y="914400"/>
            <a:ext cx="8168639" cy="4669535"/>
          </a:xfrm>
          <a:prstGeom prst="rect">
            <a:avLst/>
          </a:prstGeom>
        </p:spPr>
      </p:pic>
      <p:sp>
        <p:nvSpPr>
          <p:cNvPr id="172" name="Shape 172"/>
          <p:cNvSpPr txBox="1"/>
          <p:nvPr/>
        </p:nvSpPr>
        <p:spPr>
          <a:xfrm>
            <a:off x="2743200" y="5943600"/>
            <a:ext cx="3867149" cy="561975"/>
          </a:xfrm>
          <a:prstGeom prst="rect">
            <a:avLst/>
          </a:prstGeom>
          <a:solidFill>
            <a:srgbClr val="FFFFFF"/>
          </a:solidFill>
          <a:ln w="9525" cap="flat">
            <a:solidFill>
              <a:srgbClr val="000000"/>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1000"/>
              </a:spcAft>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Pr>
              <a:t>Polypeptide = </a:t>
            </a:r>
            <a:r>
              <a:rPr lang="en-US" sz="2800" b="1" i="0" u="sng" strike="noStrike" cap="none" baseline="0">
                <a:solidFill>
                  <a:srgbClr val="C00000"/>
                </a:solidFill>
                <a:latin typeface="Calibri"/>
                <a:ea typeface="Calibri"/>
                <a:cs typeface="Calibri"/>
                <a:sym typeface="Calibri"/>
              </a:rPr>
              <a:t>Protein</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Shape 208"/>
          <p:cNvPicPr preferRelativeResize="0"/>
          <p:nvPr/>
        </p:nvPicPr>
        <p:blipFill>
          <a:blip r:embed="rId3" cstate="print"/>
          <a:stretch>
            <a:fillRect/>
          </a:stretch>
        </p:blipFill>
        <p:spPr>
          <a:xfrm>
            <a:off x="304800" y="2590800"/>
            <a:ext cx="8616366" cy="1813095"/>
          </a:xfrm>
          <a:prstGeom prst="rect">
            <a:avLst/>
          </a:prstGeom>
        </p:spPr>
      </p:pic>
      <p:sp>
        <p:nvSpPr>
          <p:cNvPr id="209" name="Shape 209"/>
          <p:cNvSpPr txBox="1"/>
          <p:nvPr/>
        </p:nvSpPr>
        <p:spPr>
          <a:xfrm>
            <a:off x="2667000" y="609600"/>
            <a:ext cx="4190999"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0" i="0" u="none" strike="noStrike" cap="none" baseline="0">
                <a:solidFill>
                  <a:schemeClr val="dk1"/>
                </a:solidFill>
                <a:latin typeface="Calibri"/>
                <a:ea typeface="Calibri"/>
                <a:cs typeface="Calibri"/>
                <a:sym typeface="Calibri"/>
              </a:rPr>
              <a:t>Protein Synthesis</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838200" y="304800"/>
            <a:ext cx="7772400" cy="990600"/>
          </a:xfrm>
        </p:spPr>
        <p:txBody>
          <a:bodyPr>
            <a:normAutofit fontScale="90000"/>
          </a:bodyPr>
          <a:lstStyle/>
          <a:p>
            <a:r>
              <a:rPr lang="en-US" sz="4000" b="1">
                <a:solidFill>
                  <a:schemeClr val="accent2"/>
                </a:solidFill>
              </a:rPr>
              <a:t>The function of hemoglobin is to carry oxygen</a:t>
            </a:r>
          </a:p>
        </p:txBody>
      </p:sp>
      <p:pic>
        <p:nvPicPr>
          <p:cNvPr id="5124" name="Picture 4" descr="1lfl"/>
          <p:cNvPicPr>
            <a:picLocks noChangeAspect="1" noChangeArrowheads="1"/>
          </p:cNvPicPr>
          <p:nvPr/>
        </p:nvPicPr>
        <p:blipFill>
          <a:blip r:embed="rId2" cstate="print"/>
          <a:srcRect/>
          <a:stretch>
            <a:fillRect/>
          </a:stretch>
        </p:blipFill>
        <p:spPr bwMode="auto">
          <a:xfrm>
            <a:off x="304800" y="1295400"/>
            <a:ext cx="4762500" cy="4762500"/>
          </a:xfrm>
          <a:prstGeom prst="rect">
            <a:avLst/>
          </a:prstGeom>
          <a:noFill/>
        </p:spPr>
      </p:pic>
      <p:sp>
        <p:nvSpPr>
          <p:cNvPr id="5125" name="Text Box 5"/>
          <p:cNvSpPr txBox="1">
            <a:spLocks noChangeArrowheads="1"/>
          </p:cNvSpPr>
          <p:nvPr/>
        </p:nvSpPr>
        <p:spPr bwMode="auto">
          <a:xfrm>
            <a:off x="0" y="6019800"/>
            <a:ext cx="6248400" cy="1200329"/>
          </a:xfrm>
          <a:prstGeom prst="rect">
            <a:avLst/>
          </a:prstGeom>
          <a:noFill/>
          <a:ln w="9525">
            <a:noFill/>
            <a:miter lim="800000"/>
            <a:headEnd/>
            <a:tailEnd/>
          </a:ln>
          <a:effectLst/>
        </p:spPr>
        <p:txBody>
          <a:bodyPr wrap="square">
            <a:spAutoFit/>
          </a:bodyPr>
          <a:lstStyle/>
          <a:p>
            <a:r>
              <a:rPr lang="en-US" b="1" dirty="0" err="1">
                <a:hlinkClick r:id="rId3"/>
              </a:rPr>
              <a:t>Biswal</a:t>
            </a:r>
            <a:r>
              <a:rPr lang="en-US" b="1" dirty="0">
                <a:hlinkClick r:id="rId3"/>
              </a:rPr>
              <a:t>, B. K.</a:t>
            </a:r>
            <a:r>
              <a:rPr lang="en-US" b="1" dirty="0"/>
              <a:t>, </a:t>
            </a:r>
            <a:r>
              <a:rPr lang="en-US" b="1" dirty="0" err="1">
                <a:hlinkClick r:id="rId4"/>
              </a:rPr>
              <a:t>Vijayan</a:t>
            </a:r>
            <a:r>
              <a:rPr lang="en-US" b="1" dirty="0">
                <a:hlinkClick r:id="rId4"/>
              </a:rPr>
              <a:t>, M.</a:t>
            </a:r>
            <a:r>
              <a:rPr lang="en-US" b="1" dirty="0"/>
              <a:t>: </a:t>
            </a:r>
            <a:r>
              <a:rPr lang="en-US" b="1" dirty="0" smtClean="0"/>
              <a:t> Structures </a:t>
            </a:r>
            <a:r>
              <a:rPr lang="en-US" b="1" dirty="0"/>
              <a:t>of Human </a:t>
            </a:r>
            <a:r>
              <a:rPr lang="en-US" b="1" dirty="0" smtClean="0"/>
              <a:t>Oxy- and </a:t>
            </a:r>
            <a:r>
              <a:rPr lang="en-US" b="1" dirty="0" err="1"/>
              <a:t>Deoxyhaemoglobin</a:t>
            </a:r>
            <a:r>
              <a:rPr lang="en-US" b="1" dirty="0"/>
              <a:t> at </a:t>
            </a:r>
            <a:r>
              <a:rPr lang="en-US" b="1" dirty="0" smtClean="0"/>
              <a:t>Different </a:t>
            </a:r>
            <a:r>
              <a:rPr lang="en-US" b="1" dirty="0"/>
              <a:t>Levels of Humidity: </a:t>
            </a:r>
            <a:r>
              <a:rPr lang="en-US" b="1" dirty="0" smtClean="0"/>
              <a:t>Variability </a:t>
            </a:r>
            <a:r>
              <a:rPr lang="en-US" b="1" dirty="0"/>
              <a:t>in the T State </a:t>
            </a:r>
            <a:r>
              <a:rPr lang="en-US" b="1" i="1" dirty="0" err="1" smtClean="0"/>
              <a:t>Acta</a:t>
            </a:r>
            <a:r>
              <a:rPr lang="en-US" b="1" i="1" dirty="0" smtClean="0"/>
              <a:t> </a:t>
            </a:r>
            <a:r>
              <a:rPr lang="en-US" b="1" i="1" dirty="0" err="1"/>
              <a:t>Crystallogr</a:t>
            </a:r>
            <a:r>
              <a:rPr lang="en-US" b="1" i="1" dirty="0"/>
              <a:t>., </a:t>
            </a:r>
            <a:r>
              <a:rPr lang="en-US" b="1" i="1" dirty="0" err="1"/>
              <a:t>Sect.D</a:t>
            </a:r>
            <a:r>
              <a:rPr lang="en-US" b="1" dirty="0"/>
              <a:t> </a:t>
            </a:r>
            <a:r>
              <a:rPr lang="en-US" b="1" dirty="0" smtClean="0"/>
              <a:t>58 </a:t>
            </a:r>
            <a:r>
              <a:rPr lang="en-US" b="1" i="1" dirty="0"/>
              <a:t>pp.</a:t>
            </a:r>
            <a:r>
              <a:rPr lang="en-US" b="1" dirty="0"/>
              <a:t> 1155 (2002)</a:t>
            </a:r>
            <a:br>
              <a:rPr lang="en-US" b="1" dirty="0"/>
            </a:br>
            <a:endParaRPr lang="en-US" b="1" dirty="0"/>
          </a:p>
        </p:txBody>
      </p:sp>
      <p:sp>
        <p:nvSpPr>
          <p:cNvPr id="5126" name="Text Box 6"/>
          <p:cNvSpPr txBox="1">
            <a:spLocks noChangeArrowheads="1"/>
          </p:cNvSpPr>
          <p:nvPr/>
        </p:nvSpPr>
        <p:spPr bwMode="auto">
          <a:xfrm>
            <a:off x="5029200" y="1371601"/>
            <a:ext cx="4114800" cy="3293209"/>
          </a:xfrm>
          <a:prstGeom prst="rect">
            <a:avLst/>
          </a:prstGeom>
          <a:noFill/>
          <a:ln w="9525">
            <a:noFill/>
            <a:miter lim="800000"/>
            <a:headEnd/>
            <a:tailEnd/>
          </a:ln>
          <a:effectLst/>
        </p:spPr>
        <p:txBody>
          <a:bodyPr wrap="square">
            <a:spAutoFit/>
          </a:bodyPr>
          <a:lstStyle/>
          <a:p>
            <a:r>
              <a:rPr lang="en-US" sz="2800" b="1" dirty="0">
                <a:solidFill>
                  <a:srgbClr val="FF33CC"/>
                </a:solidFill>
              </a:rPr>
              <a:t>Hemoglobin A</a:t>
            </a:r>
            <a:endParaRPr lang="en-US" sz="2000" b="1" dirty="0"/>
          </a:p>
          <a:p>
            <a:endParaRPr lang="en-US" sz="2000" b="1" dirty="0"/>
          </a:p>
          <a:p>
            <a:r>
              <a:rPr lang="en-US" sz="2800" b="1" dirty="0">
                <a:solidFill>
                  <a:srgbClr val="0070C0"/>
                </a:solidFill>
              </a:rPr>
              <a:t>Normal</a:t>
            </a:r>
            <a:r>
              <a:rPr lang="en-US" sz="2800" b="1" dirty="0"/>
              <a:t> hemoglobin has</a:t>
            </a:r>
          </a:p>
          <a:p>
            <a:r>
              <a:rPr lang="en-US" sz="2800" b="1" dirty="0"/>
              <a:t>four subunits that each</a:t>
            </a:r>
          </a:p>
          <a:p>
            <a:r>
              <a:rPr lang="en-US" sz="2800" b="1" dirty="0"/>
              <a:t>contain an </a:t>
            </a:r>
            <a:r>
              <a:rPr lang="en-US" sz="2800" b="1" dirty="0" smtClean="0"/>
              <a:t>oxygen binding site.</a:t>
            </a:r>
          </a:p>
          <a:p>
            <a:pPr>
              <a:buFont typeface="Arial" pitchFamily="34" charset="0"/>
              <a:buChar char="•"/>
            </a:pPr>
            <a:r>
              <a:rPr lang="en-US" sz="2400" b="1" dirty="0" smtClean="0"/>
              <a:t>2 Alpha chain hemoglobin</a:t>
            </a:r>
          </a:p>
          <a:p>
            <a:pPr>
              <a:buFont typeface="Arial" pitchFamily="34" charset="0"/>
              <a:buChar char="•"/>
            </a:pPr>
            <a:r>
              <a:rPr lang="en-US" sz="2400" b="1" dirty="0" smtClean="0"/>
              <a:t>2 Beta chains hemoglobin</a:t>
            </a:r>
            <a:endParaRPr lang="en-US" sz="24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838200" y="304800"/>
            <a:ext cx="7772400" cy="990600"/>
          </a:xfrm>
        </p:spPr>
        <p:txBody>
          <a:bodyPr>
            <a:normAutofit fontScale="90000"/>
          </a:bodyPr>
          <a:lstStyle/>
          <a:p>
            <a:r>
              <a:rPr lang="en-US" sz="4000" b="1">
                <a:solidFill>
                  <a:schemeClr val="accent2"/>
                </a:solidFill>
              </a:rPr>
              <a:t>The origin of sickle cell anemia is a mutation in hemoglobin</a:t>
            </a:r>
          </a:p>
        </p:txBody>
      </p:sp>
      <p:pic>
        <p:nvPicPr>
          <p:cNvPr id="7171" name="Picture 3" descr="1HBSx500"/>
          <p:cNvPicPr>
            <a:picLocks noChangeAspect="1" noChangeArrowheads="1"/>
          </p:cNvPicPr>
          <p:nvPr/>
        </p:nvPicPr>
        <p:blipFill>
          <a:blip r:embed="rId2" cstate="print"/>
          <a:srcRect/>
          <a:stretch>
            <a:fillRect/>
          </a:stretch>
        </p:blipFill>
        <p:spPr bwMode="auto">
          <a:xfrm>
            <a:off x="0" y="1295400"/>
            <a:ext cx="4762500" cy="4762500"/>
          </a:xfrm>
          <a:prstGeom prst="rect">
            <a:avLst/>
          </a:prstGeom>
          <a:noFill/>
          <a:ln w="9525">
            <a:noFill/>
            <a:miter lim="800000"/>
            <a:headEnd/>
            <a:tailEnd/>
          </a:ln>
        </p:spPr>
      </p:pic>
      <p:sp>
        <p:nvSpPr>
          <p:cNvPr id="7172" name="Text Box 4"/>
          <p:cNvSpPr txBox="1">
            <a:spLocks noChangeArrowheads="1"/>
          </p:cNvSpPr>
          <p:nvPr/>
        </p:nvSpPr>
        <p:spPr bwMode="auto">
          <a:xfrm>
            <a:off x="0" y="6019800"/>
            <a:ext cx="5943600" cy="923330"/>
          </a:xfrm>
          <a:prstGeom prst="rect">
            <a:avLst/>
          </a:prstGeom>
          <a:noFill/>
          <a:ln w="9525">
            <a:noFill/>
            <a:miter lim="800000"/>
            <a:headEnd/>
            <a:tailEnd/>
          </a:ln>
          <a:effectLst/>
        </p:spPr>
        <p:txBody>
          <a:bodyPr wrap="square">
            <a:spAutoFit/>
          </a:bodyPr>
          <a:lstStyle/>
          <a:p>
            <a:pPr>
              <a:spcBef>
                <a:spcPct val="50000"/>
              </a:spcBef>
            </a:pPr>
            <a:r>
              <a:rPr lang="en-US" b="1" dirty="0" err="1">
                <a:hlinkClick r:id="rId3"/>
              </a:rPr>
              <a:t>Padlan</a:t>
            </a:r>
            <a:r>
              <a:rPr lang="en-US" b="1" dirty="0">
                <a:hlinkClick r:id="rId3"/>
              </a:rPr>
              <a:t>, E. A.</a:t>
            </a:r>
            <a:r>
              <a:rPr lang="en-US" b="1" dirty="0"/>
              <a:t>, </a:t>
            </a:r>
            <a:r>
              <a:rPr lang="en-US" b="1" dirty="0">
                <a:hlinkClick r:id="rId4"/>
              </a:rPr>
              <a:t>Love, W. E.</a:t>
            </a:r>
            <a:r>
              <a:rPr lang="en-US" b="1" dirty="0"/>
              <a:t>: Refined crystal structure of </a:t>
            </a:r>
            <a:r>
              <a:rPr lang="en-US" b="1" dirty="0" err="1"/>
              <a:t>deoxyhemoglobin</a:t>
            </a:r>
            <a:r>
              <a:rPr lang="en-US" b="1" dirty="0"/>
              <a:t> S. I. Restrained least-squares refinement at 3.0-Å resolution. </a:t>
            </a:r>
            <a:r>
              <a:rPr lang="en-US" b="1" i="1" dirty="0"/>
              <a:t>J </a:t>
            </a:r>
            <a:r>
              <a:rPr lang="en-US" b="1" i="1" dirty="0" err="1"/>
              <a:t>Biol</a:t>
            </a:r>
            <a:r>
              <a:rPr lang="en-US" b="1" i="1" dirty="0"/>
              <a:t> </a:t>
            </a:r>
            <a:r>
              <a:rPr lang="en-US" b="1" i="1" dirty="0" err="1"/>
              <a:t>Chem</a:t>
            </a:r>
            <a:r>
              <a:rPr lang="en-US" b="1" dirty="0"/>
              <a:t> 260 </a:t>
            </a:r>
            <a:r>
              <a:rPr lang="en-US" b="1" i="1" dirty="0"/>
              <a:t>pp.</a:t>
            </a:r>
            <a:r>
              <a:rPr lang="en-US" b="1" dirty="0"/>
              <a:t> 8272 (1985)</a:t>
            </a:r>
          </a:p>
        </p:txBody>
      </p:sp>
      <p:sp>
        <p:nvSpPr>
          <p:cNvPr id="7173" name="Text Box 5"/>
          <p:cNvSpPr txBox="1">
            <a:spLocks noChangeArrowheads="1"/>
          </p:cNvSpPr>
          <p:nvPr/>
        </p:nvSpPr>
        <p:spPr bwMode="auto">
          <a:xfrm>
            <a:off x="4724400" y="1371601"/>
            <a:ext cx="4419600" cy="3970318"/>
          </a:xfrm>
          <a:prstGeom prst="rect">
            <a:avLst/>
          </a:prstGeom>
          <a:noFill/>
          <a:ln w="9525">
            <a:noFill/>
            <a:miter lim="800000"/>
            <a:headEnd/>
            <a:tailEnd/>
          </a:ln>
          <a:effectLst/>
        </p:spPr>
        <p:txBody>
          <a:bodyPr wrap="square">
            <a:spAutoFit/>
          </a:bodyPr>
          <a:lstStyle/>
          <a:p>
            <a:r>
              <a:rPr lang="en-US" sz="2800" b="1" dirty="0">
                <a:solidFill>
                  <a:srgbClr val="FF33CC"/>
                </a:solidFill>
              </a:rPr>
              <a:t>Hemoglobin S</a:t>
            </a:r>
            <a:endParaRPr lang="en-US" sz="2000" b="1" dirty="0"/>
          </a:p>
          <a:p>
            <a:endParaRPr lang="en-US" sz="2000" b="1" dirty="0"/>
          </a:p>
          <a:p>
            <a:r>
              <a:rPr lang="en-US" sz="2800" b="1" dirty="0"/>
              <a:t>A single mutation in </a:t>
            </a:r>
          </a:p>
          <a:p>
            <a:r>
              <a:rPr lang="en-US" sz="2800" b="1" dirty="0"/>
              <a:t>hemoglobin results in a</a:t>
            </a:r>
          </a:p>
          <a:p>
            <a:r>
              <a:rPr lang="en-US" sz="2800" b="1" dirty="0"/>
              <a:t>binding of one protein</a:t>
            </a:r>
          </a:p>
          <a:p>
            <a:r>
              <a:rPr lang="en-US" sz="2800" b="1" dirty="0"/>
              <a:t>to another</a:t>
            </a:r>
            <a:r>
              <a:rPr lang="en-US" sz="2800" b="1" dirty="0" smtClean="0"/>
              <a:t>.</a:t>
            </a:r>
          </a:p>
          <a:p>
            <a:pPr>
              <a:buFont typeface="Arial" pitchFamily="34" charset="0"/>
              <a:buChar char="•"/>
            </a:pPr>
            <a:r>
              <a:rPr lang="en-US" sz="2000" b="1" dirty="0" smtClean="0"/>
              <a:t>2 normal alpha chain hemoglobin</a:t>
            </a:r>
          </a:p>
          <a:p>
            <a:pPr>
              <a:buFont typeface="Arial" pitchFamily="34" charset="0"/>
              <a:buChar char="•"/>
            </a:pPr>
            <a:r>
              <a:rPr lang="en-US" sz="2000" b="1" dirty="0" smtClean="0"/>
              <a:t>2 beta chain hemoglobin “s” (sickle mutation)</a:t>
            </a:r>
          </a:p>
          <a:p>
            <a:endParaRPr lang="en-US" sz="32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ONE nucleotide!</a:t>
            </a:r>
            <a:endParaRPr lang="en-US" dirty="0"/>
          </a:p>
        </p:txBody>
      </p:sp>
      <p:sp>
        <p:nvSpPr>
          <p:cNvPr id="3" name="Content Placeholder 2"/>
          <p:cNvSpPr>
            <a:spLocks noGrp="1"/>
          </p:cNvSpPr>
          <p:nvPr>
            <p:ph idx="1"/>
          </p:nvPr>
        </p:nvSpPr>
        <p:spPr>
          <a:xfrm>
            <a:off x="457200" y="1295400"/>
            <a:ext cx="8382000" cy="5562600"/>
          </a:xfrm>
        </p:spPr>
        <p:txBody>
          <a:bodyPr>
            <a:normAutofit/>
          </a:bodyPr>
          <a:lstStyle/>
          <a:p>
            <a:r>
              <a:rPr lang="en-US" dirty="0" smtClean="0"/>
              <a:t>Normal Beta Hemoglobin Chain (first 6 </a:t>
            </a:r>
            <a:r>
              <a:rPr lang="en-US" dirty="0" err="1" smtClean="0"/>
              <a:t>codons</a:t>
            </a:r>
            <a:r>
              <a:rPr lang="en-US" dirty="0" smtClean="0"/>
              <a:t>)</a:t>
            </a:r>
          </a:p>
          <a:p>
            <a:r>
              <a:rPr lang="en-US" dirty="0" smtClean="0"/>
              <a:t>GTG-CAC-CTG-ACT-CCT-GAG</a:t>
            </a:r>
            <a:endParaRPr lang="en-US" dirty="0"/>
          </a:p>
          <a:p>
            <a:r>
              <a:rPr lang="en-US" dirty="0" smtClean="0"/>
              <a:t>Val-His-</a:t>
            </a:r>
            <a:r>
              <a:rPr lang="en-US" dirty="0" err="1" smtClean="0"/>
              <a:t>Leu</a:t>
            </a:r>
            <a:r>
              <a:rPr lang="en-US" dirty="0" smtClean="0"/>
              <a:t>-</a:t>
            </a:r>
            <a:r>
              <a:rPr lang="en-US" dirty="0" err="1" smtClean="0"/>
              <a:t>Thr</a:t>
            </a:r>
            <a:r>
              <a:rPr lang="en-US" dirty="0" smtClean="0"/>
              <a:t>-Pro-</a:t>
            </a:r>
            <a:r>
              <a:rPr lang="en-US" dirty="0" err="1" smtClean="0">
                <a:solidFill>
                  <a:srgbClr val="0070C0"/>
                </a:solidFill>
              </a:rPr>
              <a:t>Glu</a:t>
            </a:r>
            <a:endParaRPr lang="en-US" dirty="0" smtClean="0">
              <a:solidFill>
                <a:srgbClr val="0070C0"/>
              </a:solidFill>
            </a:endParaRPr>
          </a:p>
          <a:p>
            <a:endParaRPr lang="en-US" dirty="0" smtClean="0"/>
          </a:p>
          <a:p>
            <a:r>
              <a:rPr lang="en-US" dirty="0" smtClean="0"/>
              <a:t>Sickle Beta Hemoglobin Chain s (first 6 </a:t>
            </a:r>
            <a:r>
              <a:rPr lang="en-US" dirty="0" err="1" smtClean="0"/>
              <a:t>codons</a:t>
            </a:r>
            <a:r>
              <a:rPr lang="en-US" dirty="0" smtClean="0"/>
              <a:t>)</a:t>
            </a:r>
          </a:p>
          <a:p>
            <a:r>
              <a:rPr lang="en-US" dirty="0" smtClean="0"/>
              <a:t>GTG-CAC-CTG-ACT-CCT-GTG</a:t>
            </a:r>
            <a:endParaRPr lang="en-US" dirty="0"/>
          </a:p>
          <a:p>
            <a:r>
              <a:rPr lang="en-US" dirty="0" smtClean="0"/>
              <a:t>Val-His-</a:t>
            </a:r>
            <a:r>
              <a:rPr lang="en-US" dirty="0" err="1" smtClean="0"/>
              <a:t>Leu</a:t>
            </a:r>
            <a:r>
              <a:rPr lang="en-US" dirty="0" smtClean="0"/>
              <a:t>-</a:t>
            </a:r>
            <a:r>
              <a:rPr lang="en-US" dirty="0" err="1" smtClean="0"/>
              <a:t>Thr</a:t>
            </a:r>
            <a:r>
              <a:rPr lang="en-US" dirty="0" smtClean="0"/>
              <a:t>-Pro-</a:t>
            </a:r>
            <a:r>
              <a:rPr lang="en-US" dirty="0" smtClean="0">
                <a:solidFill>
                  <a:srgbClr val="FF0000"/>
                </a:solidFill>
              </a:rPr>
              <a:t>Val</a:t>
            </a:r>
            <a:r>
              <a:rPr lang="en-US" dirty="0"/>
              <a:t> </a:t>
            </a: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07505"/>
            <a:ext cx="8229600" cy="1392799"/>
          </a:xfrm>
          <a:prstGeom prst="rect">
            <a:avLst/>
          </a:prstGeom>
        </p:spPr>
        <p:txBody>
          <a:bodyPr lIns="91425" tIns="91425" rIns="91425" bIns="91425" anchor="b" anchorCtr="0">
            <a:noAutofit/>
          </a:bodyPr>
          <a:lstStyle/>
          <a:p>
            <a:pPr>
              <a:buNone/>
            </a:pPr>
            <a:r>
              <a:rPr lang="en" dirty="0"/>
              <a:t>The </a:t>
            </a:r>
            <a:r>
              <a:rPr lang="en" dirty="0" smtClean="0"/>
              <a:t>Basics</a:t>
            </a:r>
            <a:br>
              <a:rPr lang="en" dirty="0" smtClean="0"/>
            </a:br>
            <a:r>
              <a:rPr lang="en" dirty="0" smtClean="0"/>
              <a:t>of Sickle Cell</a:t>
            </a:r>
            <a:endParaRPr lang="en" dirty="0"/>
          </a:p>
        </p:txBody>
      </p:sp>
      <p:sp>
        <p:nvSpPr>
          <p:cNvPr id="111" name="Shape 111"/>
          <p:cNvSpPr txBox="1">
            <a:spLocks noGrp="1"/>
          </p:cNvSpPr>
          <p:nvPr>
            <p:ph type="body" idx="1"/>
          </p:nvPr>
        </p:nvSpPr>
        <p:spPr>
          <a:xfrm>
            <a:off x="457200" y="1730373"/>
            <a:ext cx="8229600" cy="4837200"/>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
              <a:t>An inherited (genetic) disease.</a:t>
            </a:r>
          </a:p>
          <a:p>
            <a:endParaRPr/>
          </a:p>
          <a:p>
            <a:pPr marL="457200" lvl="0" indent="-419100" rtl="0">
              <a:buClr>
                <a:schemeClr val="dk2"/>
              </a:buClr>
              <a:buSzPct val="166666"/>
              <a:buFont typeface="Arial"/>
              <a:buChar char="•"/>
            </a:pPr>
            <a:r>
              <a:rPr lang="en"/>
              <a:t>Affects more than 70,000 Americans.</a:t>
            </a:r>
          </a:p>
          <a:p>
            <a:endParaRPr/>
          </a:p>
          <a:p>
            <a:pPr marL="457200" lvl="0" indent="-419100">
              <a:buClr>
                <a:schemeClr val="dk2"/>
              </a:buClr>
              <a:buSzPct val="166666"/>
              <a:buFont typeface="Arial"/>
              <a:buChar char="•"/>
            </a:pPr>
            <a:r>
              <a:rPr lang="en"/>
              <a:t>More prevalent in those of African descent, Mediterranean descent, and  Middle Eastern Descent. </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chemeClr val="tx1">
              <a:lumMod val="50000"/>
              <a:lumOff val="50000"/>
            </a:schemeClr>
          </a:solidFill>
        </p:spPr>
        <p:txBody>
          <a:bodyPr>
            <a:normAutofit fontScale="90000"/>
          </a:bodyPr>
          <a:lstStyle/>
          <a:p>
            <a:r>
              <a:rPr lang="en-US" dirty="0" smtClean="0">
                <a:solidFill>
                  <a:schemeClr val="bg1"/>
                </a:solidFill>
              </a:rPr>
              <a:t>What is the big deal?</a:t>
            </a:r>
            <a:r>
              <a:rPr lang="en-US" dirty="0" smtClean="0"/>
              <a:t/>
            </a:r>
            <a:br>
              <a:rPr lang="en-US" dirty="0" smtClean="0"/>
            </a:br>
            <a:r>
              <a:rPr lang="en-US" sz="3100" dirty="0" smtClean="0">
                <a:solidFill>
                  <a:srgbClr val="66FFFF"/>
                </a:solidFill>
              </a:rPr>
              <a:t>Blue is Hydrophilic</a:t>
            </a:r>
            <a:r>
              <a:rPr lang="en-US" sz="3100" dirty="0" smtClean="0"/>
              <a:t>-</a:t>
            </a:r>
            <a:r>
              <a:rPr lang="en-US" sz="3100" dirty="0" smtClean="0">
                <a:solidFill>
                  <a:srgbClr val="66FFFF"/>
                </a:solidFill>
              </a:rPr>
              <a:t> </a:t>
            </a:r>
            <a:r>
              <a:rPr lang="en-US" sz="3100" dirty="0" smtClean="0">
                <a:solidFill>
                  <a:srgbClr val="FF7C80"/>
                </a:solidFill>
              </a:rPr>
              <a:t>Pink is Hydrophobic</a:t>
            </a:r>
            <a:endParaRPr lang="en-US" dirty="0">
              <a:solidFill>
                <a:srgbClr val="FF7C80"/>
              </a:solidFill>
            </a:endParaRPr>
          </a:p>
        </p:txBody>
      </p:sp>
      <p:sp>
        <p:nvSpPr>
          <p:cNvPr id="8" name="Text Placeholder 7"/>
          <p:cNvSpPr>
            <a:spLocks noGrp="1"/>
          </p:cNvSpPr>
          <p:nvPr>
            <p:ph type="body" idx="1"/>
          </p:nvPr>
        </p:nvSpPr>
        <p:spPr/>
        <p:txBody>
          <a:bodyPr>
            <a:normAutofit/>
          </a:bodyPr>
          <a:lstStyle/>
          <a:p>
            <a:r>
              <a:rPr lang="en-US" dirty="0" smtClean="0"/>
              <a:t>Normal Beta </a:t>
            </a:r>
            <a:r>
              <a:rPr lang="en-US" dirty="0" err="1" smtClean="0"/>
              <a:t>Hemeglobin</a:t>
            </a:r>
            <a:r>
              <a:rPr lang="en-US" dirty="0" smtClean="0"/>
              <a:t> </a:t>
            </a:r>
            <a:endParaRPr lang="en-US" dirty="0"/>
          </a:p>
        </p:txBody>
      </p:sp>
      <p:pic>
        <p:nvPicPr>
          <p:cNvPr id="12" name="Content Placeholder 11" descr="Normal Beta Correct.png"/>
          <p:cNvPicPr>
            <a:picLocks noGrp="1" noChangeAspect="1"/>
          </p:cNvPicPr>
          <p:nvPr>
            <p:ph sz="half" idx="2"/>
          </p:nvPr>
        </p:nvPicPr>
        <p:blipFill>
          <a:blip r:embed="rId2" cstate="print"/>
          <a:stretch>
            <a:fillRect/>
          </a:stretch>
        </p:blipFill>
        <p:spPr>
          <a:xfrm>
            <a:off x="457200" y="2209800"/>
            <a:ext cx="4040188" cy="4419600"/>
          </a:xfrm>
        </p:spPr>
      </p:pic>
      <p:sp>
        <p:nvSpPr>
          <p:cNvPr id="10" name="Text Placeholder 9"/>
          <p:cNvSpPr>
            <a:spLocks noGrp="1"/>
          </p:cNvSpPr>
          <p:nvPr>
            <p:ph type="body" sz="quarter" idx="3"/>
          </p:nvPr>
        </p:nvSpPr>
        <p:spPr/>
        <p:txBody>
          <a:bodyPr/>
          <a:lstStyle/>
          <a:p>
            <a:r>
              <a:rPr lang="en-US" dirty="0" smtClean="0"/>
              <a:t>Sickle Beta Hemoglobin</a:t>
            </a:r>
            <a:endParaRPr lang="en-US" dirty="0"/>
          </a:p>
        </p:txBody>
      </p:sp>
      <p:pic>
        <p:nvPicPr>
          <p:cNvPr id="13" name="Content Placeholder 12" descr="BetaS correct.png"/>
          <p:cNvPicPr>
            <a:picLocks noGrp="1" noChangeAspect="1"/>
          </p:cNvPicPr>
          <p:nvPr>
            <p:ph sz="quarter" idx="4"/>
          </p:nvPr>
        </p:nvPicPr>
        <p:blipFill>
          <a:blip r:embed="rId3" cstate="print"/>
          <a:stretch>
            <a:fillRect/>
          </a:stretch>
        </p:blipFill>
        <p:spPr>
          <a:xfrm>
            <a:off x="4645025" y="2209800"/>
            <a:ext cx="4041775" cy="4419599"/>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ONE nucleotide!</a:t>
            </a:r>
            <a:endParaRPr lang="en-US" dirty="0"/>
          </a:p>
        </p:txBody>
      </p:sp>
      <p:sp>
        <p:nvSpPr>
          <p:cNvPr id="3" name="Content Placeholder 2"/>
          <p:cNvSpPr>
            <a:spLocks noGrp="1"/>
          </p:cNvSpPr>
          <p:nvPr>
            <p:ph idx="1"/>
          </p:nvPr>
        </p:nvSpPr>
        <p:spPr/>
        <p:txBody>
          <a:bodyPr/>
          <a:lstStyle/>
          <a:p>
            <a:r>
              <a:rPr lang="en-US" dirty="0" smtClean="0"/>
              <a:t>What type of a mutation is this? </a:t>
            </a:r>
          </a:p>
          <a:p>
            <a:pPr lvl="1"/>
            <a:r>
              <a:rPr lang="en-US" dirty="0" smtClean="0"/>
              <a:t>Substitution</a:t>
            </a:r>
          </a:p>
          <a:p>
            <a:pPr lvl="1">
              <a:buNone/>
            </a:pPr>
            <a:endParaRPr lang="en-US" dirty="0" smtClean="0"/>
          </a:p>
          <a:p>
            <a:r>
              <a:rPr lang="en-US" dirty="0" smtClean="0"/>
              <a:t>Why is it a big deal?</a:t>
            </a:r>
          </a:p>
          <a:p>
            <a:pPr lvl="1"/>
            <a:r>
              <a:rPr lang="en-US" dirty="0" smtClean="0"/>
              <a:t>Changes the properties of the amino acid, thus changes the shape of the protein.</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1" y="134801"/>
            <a:ext cx="7315499" cy="1351999"/>
          </a:xfrm>
          <a:prstGeom prst="rect">
            <a:avLst/>
          </a:prstGeom>
        </p:spPr>
        <p:txBody>
          <a:bodyPr lIns="91425" tIns="91425" rIns="91425" bIns="91425" anchor="b" anchorCtr="0">
            <a:noAutofit/>
          </a:bodyPr>
          <a:lstStyle/>
          <a:p>
            <a:pPr lvl="0" rtl="0">
              <a:buNone/>
            </a:pPr>
            <a:r>
              <a:rPr lang="en"/>
              <a:t>First, A Little Review</a:t>
            </a:r>
          </a:p>
        </p:txBody>
      </p:sp>
      <p:sp>
        <p:nvSpPr>
          <p:cNvPr id="96" name="Shape 96"/>
          <p:cNvSpPr txBox="1">
            <a:spLocks noGrp="1"/>
          </p:cNvSpPr>
          <p:nvPr>
            <p:ph type="body" idx="1"/>
          </p:nvPr>
        </p:nvSpPr>
        <p:spPr>
          <a:xfrm>
            <a:off x="457200" y="1704688"/>
            <a:ext cx="8229600" cy="4840400"/>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 sz="3000"/>
              <a:t>Proteins are polymers of amino acids.</a:t>
            </a:r>
          </a:p>
          <a:p>
            <a:endParaRPr/>
          </a:p>
          <a:p>
            <a:pPr marL="457200" lvl="0" indent="-419100" rtl="0">
              <a:buClr>
                <a:schemeClr val="dk2"/>
              </a:buClr>
              <a:buSzPct val="166666"/>
              <a:buFont typeface="Arial"/>
              <a:buChar char="•"/>
            </a:pPr>
            <a:r>
              <a:rPr lang="en" sz="3000"/>
              <a:t>The parts of an Amino Acid</a:t>
            </a:r>
          </a:p>
          <a:p>
            <a:pPr marL="914400" lvl="1" indent="-419100" rtl="0">
              <a:buClr>
                <a:schemeClr val="dk2"/>
              </a:buClr>
              <a:buSzPct val="100000"/>
              <a:buFont typeface="Courier New"/>
              <a:buChar char="o"/>
            </a:pPr>
            <a:r>
              <a:rPr lang="en" sz="3000"/>
              <a:t>Central Carbon</a:t>
            </a:r>
          </a:p>
          <a:p>
            <a:pPr marL="914400" lvl="1" indent="-419100" rtl="0">
              <a:buClr>
                <a:schemeClr val="dk2"/>
              </a:buClr>
              <a:buSzPct val="100000"/>
              <a:buFont typeface="Courier New"/>
              <a:buChar char="o"/>
            </a:pPr>
            <a:r>
              <a:rPr lang="en" sz="3000"/>
              <a:t>Side Chain (R-Group)</a:t>
            </a:r>
          </a:p>
          <a:p>
            <a:pPr marL="914400" lvl="1" indent="-419100" rtl="0">
              <a:buClr>
                <a:schemeClr val="dk2"/>
              </a:buClr>
              <a:buSzPct val="100000"/>
              <a:buFont typeface="Courier New"/>
              <a:buChar char="o"/>
            </a:pPr>
            <a:r>
              <a:rPr lang="en" sz="3000"/>
              <a:t>Carboxyl Group</a:t>
            </a:r>
          </a:p>
          <a:p>
            <a:pPr marL="914400" lvl="1" indent="-419100" rtl="0">
              <a:buClr>
                <a:schemeClr val="dk2"/>
              </a:buClr>
              <a:buSzPct val="100000"/>
              <a:buFont typeface="Courier New"/>
              <a:buChar char="o"/>
            </a:pPr>
            <a:r>
              <a:rPr lang="en" sz="3000"/>
              <a:t>Hydrogen</a:t>
            </a:r>
          </a:p>
          <a:p>
            <a:pPr marL="914400" lvl="1" indent="-419100" rtl="0">
              <a:buClr>
                <a:schemeClr val="dk2"/>
              </a:buClr>
              <a:buSzPct val="100000"/>
              <a:buFont typeface="Courier New"/>
              <a:buChar char="o"/>
            </a:pPr>
            <a:r>
              <a:rPr lang="en" sz="3000"/>
              <a:t>Amino Group</a:t>
            </a:r>
          </a:p>
          <a:p>
            <a:endParaRPr/>
          </a:p>
        </p:txBody>
      </p:sp>
      <p:pic>
        <p:nvPicPr>
          <p:cNvPr id="97" name="Shape 97"/>
          <p:cNvPicPr preferRelativeResize="0"/>
          <p:nvPr/>
        </p:nvPicPr>
        <p:blipFill>
          <a:blip r:embed="rId3" cstate="print"/>
          <a:stretch>
            <a:fillRect/>
          </a:stretch>
        </p:blipFill>
        <p:spPr>
          <a:xfrm>
            <a:off x="5907101" y="3534983"/>
            <a:ext cx="2295524" cy="2400732"/>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1" y="134801"/>
            <a:ext cx="7315499" cy="1351999"/>
          </a:xfrm>
          <a:prstGeom prst="rect">
            <a:avLst/>
          </a:prstGeom>
        </p:spPr>
        <p:txBody>
          <a:bodyPr lIns="91425" tIns="91425" rIns="91425" bIns="91425" anchor="b" anchorCtr="0">
            <a:noAutofit/>
          </a:bodyPr>
          <a:lstStyle/>
          <a:p>
            <a:pPr lvl="0" rtl="0">
              <a:buNone/>
            </a:pPr>
            <a:r>
              <a:rPr lang="en"/>
              <a:t>More Review…</a:t>
            </a:r>
          </a:p>
        </p:txBody>
      </p:sp>
      <p:sp>
        <p:nvSpPr>
          <p:cNvPr id="103" name="Shape 103"/>
          <p:cNvSpPr txBox="1">
            <a:spLocks noGrp="1"/>
          </p:cNvSpPr>
          <p:nvPr>
            <p:ph type="body" idx="1"/>
          </p:nvPr>
        </p:nvSpPr>
        <p:spPr>
          <a:xfrm>
            <a:off x="457200" y="3723901"/>
            <a:ext cx="8229600" cy="2821199"/>
          </a:xfrm>
          <a:prstGeom prst="rect">
            <a:avLst/>
          </a:prstGeom>
        </p:spPr>
        <p:txBody>
          <a:bodyPr lIns="91425" tIns="91425" rIns="91425" bIns="91425" anchor="t" anchorCtr="0">
            <a:noAutofit/>
          </a:bodyPr>
          <a:lstStyle/>
          <a:p>
            <a:pPr marL="457200" lvl="0" indent="-406400" rtl="0">
              <a:buClr>
                <a:schemeClr val="dk2"/>
              </a:buClr>
              <a:buSzPct val="259259"/>
              <a:buFont typeface="Arial"/>
              <a:buChar char="•"/>
            </a:pPr>
            <a:r>
              <a:rPr lang="en"/>
              <a:t>
</a:t>
            </a:r>
            <a:r>
              <a:rPr lang="en" sz="2800"/>
              <a:t>There are 20 amino acids.  The "R" group makes each one unique.</a:t>
            </a:r>
          </a:p>
          <a:p>
            <a:pPr marL="457200" lvl="0" indent="-419100" rtl="0">
              <a:buClr>
                <a:schemeClr val="dk2"/>
              </a:buClr>
              <a:buSzPct val="178571"/>
              <a:buFont typeface="Arial"/>
              <a:buChar char="•"/>
            </a:pPr>
            <a:r>
              <a:rPr lang="en" sz="2800"/>
              <a:t>Dehydration synthesis links amino acids together.</a:t>
            </a:r>
            <a:r>
              <a:rPr lang="en" sz="3000"/>
              <a:t> </a:t>
            </a:r>
          </a:p>
          <a:p>
            <a:endParaRPr/>
          </a:p>
          <a:p>
            <a:endParaRPr/>
          </a:p>
          <a:p>
            <a:endParaRPr/>
          </a:p>
          <a:p>
            <a:endParaRPr/>
          </a:p>
        </p:txBody>
      </p:sp>
      <p:pic>
        <p:nvPicPr>
          <p:cNvPr id="104" name="Shape 104"/>
          <p:cNvPicPr preferRelativeResize="0"/>
          <p:nvPr/>
        </p:nvPicPr>
        <p:blipFill>
          <a:blip r:embed="rId3" cstate="print"/>
          <a:stretch>
            <a:fillRect/>
          </a:stretch>
        </p:blipFill>
        <p:spPr>
          <a:xfrm>
            <a:off x="3209576" y="1615217"/>
            <a:ext cx="2295524" cy="2400732"/>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1" y="134801"/>
            <a:ext cx="7315499" cy="1351999"/>
          </a:xfrm>
          <a:prstGeom prst="rect">
            <a:avLst/>
          </a:prstGeom>
        </p:spPr>
        <p:txBody>
          <a:bodyPr lIns="91425" tIns="91425" rIns="91425" bIns="91425" anchor="b" anchorCtr="0">
            <a:noAutofit/>
          </a:bodyPr>
          <a:lstStyle/>
          <a:p>
            <a:pPr>
              <a:buNone/>
            </a:pPr>
            <a:r>
              <a:rPr lang="en"/>
              <a:t>Amino Acid Bonding</a:t>
            </a:r>
          </a:p>
        </p:txBody>
      </p:sp>
      <p:sp>
        <p:nvSpPr>
          <p:cNvPr id="110" name="Shape 110"/>
          <p:cNvSpPr txBox="1">
            <a:spLocks noGrp="1"/>
          </p:cNvSpPr>
          <p:nvPr>
            <p:ph type="body" idx="1"/>
          </p:nvPr>
        </p:nvSpPr>
        <p:spPr>
          <a:xfrm>
            <a:off x="281074" y="1704700"/>
            <a:ext cx="4590600" cy="4840400"/>
          </a:xfrm>
          <a:prstGeom prst="rect">
            <a:avLst/>
          </a:prstGeom>
        </p:spPr>
        <p:txBody>
          <a:bodyPr lIns="91425" tIns="91425" rIns="91425" bIns="91425" anchor="t" anchorCtr="0">
            <a:noAutofit/>
          </a:bodyPr>
          <a:lstStyle/>
          <a:p>
            <a:pPr marL="457200" lvl="0" indent="-342900" rtl="0">
              <a:buClr>
                <a:schemeClr val="dk2"/>
              </a:buClr>
              <a:buSzPct val="124999"/>
              <a:buFont typeface="Arial"/>
              <a:buChar char="•"/>
            </a:pPr>
            <a:r>
              <a:rPr lang="en" sz="2400"/>
              <a:t>Bond between amino acids = peptide bond.</a:t>
            </a:r>
          </a:p>
          <a:p>
            <a:endParaRPr/>
          </a:p>
          <a:p>
            <a:pPr marL="457200" lvl="0" indent="-381000" rtl="0">
              <a:buClr>
                <a:schemeClr val="dk2"/>
              </a:buClr>
              <a:buSzPct val="166666"/>
              <a:buFont typeface="Arial"/>
              <a:buChar char="•"/>
            </a:pPr>
            <a:r>
              <a:rPr lang="en" sz="2400"/>
              <a:t>The bond joins the carboxyl group of one AA to the Amino Group of the other.</a:t>
            </a:r>
          </a:p>
          <a:p>
            <a:endParaRPr/>
          </a:p>
          <a:p>
            <a:pPr marL="457200" lvl="0" indent="-381000">
              <a:buClr>
                <a:schemeClr val="dk2"/>
              </a:buClr>
              <a:buSzPct val="166666"/>
              <a:buFont typeface="Arial"/>
              <a:buChar char="•"/>
            </a:pPr>
            <a:r>
              <a:rPr lang="en" sz="2400"/>
              <a:t>This leaves R-groups (side chains) free to interact.</a:t>
            </a:r>
          </a:p>
        </p:txBody>
      </p:sp>
      <p:pic>
        <p:nvPicPr>
          <p:cNvPr id="111" name="Shape 111"/>
          <p:cNvPicPr preferRelativeResize="0"/>
          <p:nvPr/>
        </p:nvPicPr>
        <p:blipFill>
          <a:blip r:embed="rId3" cstate="print"/>
          <a:stretch>
            <a:fillRect/>
          </a:stretch>
        </p:blipFill>
        <p:spPr>
          <a:xfrm>
            <a:off x="5190650" y="2244038"/>
            <a:ext cx="2862574" cy="3532167"/>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457200" y="1704688"/>
            <a:ext cx="8229600" cy="4840400"/>
          </a:xfrm>
          <a:prstGeom prst="rect">
            <a:avLst/>
          </a:prstGeom>
        </p:spPr>
        <p:txBody>
          <a:bodyPr lIns="91425" tIns="91425" rIns="91425" bIns="91425" anchor="t" anchorCtr="0">
            <a:noAutofit/>
          </a:bodyPr>
          <a:lstStyle/>
          <a:p>
            <a:pPr marL="457200" lvl="0" indent="-381000" algn="l" rtl="0">
              <a:buClr>
                <a:schemeClr val="dk2"/>
              </a:buClr>
              <a:buSzPct val="166666"/>
              <a:buFont typeface="Arial"/>
              <a:buChar char="•"/>
            </a:pPr>
            <a:r>
              <a:rPr lang="en" sz="2400"/>
              <a:t>R-Groups will interact in 4 ways.</a:t>
            </a:r>
          </a:p>
          <a:p>
            <a:endParaRPr/>
          </a:p>
          <a:p>
            <a:pPr marL="457200" lvl="0" indent="-381000" algn="l" rtl="0">
              <a:buClr>
                <a:schemeClr val="dk2"/>
              </a:buClr>
              <a:buSzPct val="166666"/>
              <a:buFont typeface="Arial"/>
              <a:buChar char="•"/>
            </a:pPr>
            <a:r>
              <a:rPr lang="en" sz="2400"/>
              <a:t>3 of the ways work in or out of water:</a:t>
            </a:r>
          </a:p>
          <a:p>
            <a:pPr marL="914400" lvl="1" indent="-381000" algn="l" rtl="0">
              <a:buClr>
                <a:schemeClr val="dk2"/>
              </a:buClr>
              <a:buSzPct val="100000"/>
              <a:buFont typeface="Courier New"/>
              <a:buChar char="o"/>
            </a:pPr>
            <a:r>
              <a:rPr lang="en" sz="2400"/>
              <a:t>Van der Waals Forces</a:t>
            </a:r>
          </a:p>
          <a:p>
            <a:pPr marL="914400" lvl="1" indent="-381000" algn="l" rtl="0">
              <a:buClr>
                <a:schemeClr val="dk2"/>
              </a:buClr>
              <a:buSzPct val="100000"/>
              <a:buFont typeface="Courier New"/>
              <a:buChar char="o"/>
            </a:pPr>
            <a:r>
              <a:rPr lang="en" sz="2400"/>
              <a:t>Electrostatic Charge</a:t>
            </a:r>
          </a:p>
          <a:p>
            <a:pPr marL="914400" lvl="1" indent="-381000" algn="l" rtl="0">
              <a:buClr>
                <a:schemeClr val="dk2"/>
              </a:buClr>
              <a:buSzPct val="100000"/>
              <a:buFont typeface="Courier New"/>
              <a:buChar char="o"/>
            </a:pPr>
            <a:r>
              <a:rPr lang="en" sz="2400"/>
              <a:t>S-S Bonds</a:t>
            </a:r>
          </a:p>
          <a:p>
            <a:endParaRPr/>
          </a:p>
          <a:p>
            <a:pPr marL="457200" lvl="0" indent="-381000" algn="l" rtl="0">
              <a:buClr>
                <a:schemeClr val="dk2"/>
              </a:buClr>
              <a:buSzPct val="166666"/>
              <a:buFont typeface="Arial"/>
              <a:buChar char="•"/>
            </a:pPr>
            <a:r>
              <a:rPr lang="en" sz="2400"/>
              <a:t>1 is specific to water:</a:t>
            </a:r>
          </a:p>
          <a:p>
            <a:pPr marL="914400" lvl="1" indent="-381000" algn="l">
              <a:buClr>
                <a:schemeClr val="dk2"/>
              </a:buClr>
              <a:buSzPct val="100000"/>
              <a:buFont typeface="Courier New"/>
              <a:buChar char="o"/>
            </a:pPr>
            <a:r>
              <a:rPr lang="en" sz="2400"/>
              <a:t>Hydrogen bonding</a:t>
            </a:r>
          </a:p>
        </p:txBody>
      </p:sp>
      <p:sp>
        <p:nvSpPr>
          <p:cNvPr id="117" name="Shape 117"/>
          <p:cNvSpPr txBox="1">
            <a:spLocks noGrp="1"/>
          </p:cNvSpPr>
          <p:nvPr>
            <p:ph type="title"/>
          </p:nvPr>
        </p:nvSpPr>
        <p:spPr>
          <a:xfrm>
            <a:off x="457201" y="134801"/>
            <a:ext cx="7315499" cy="1351999"/>
          </a:xfrm>
          <a:prstGeom prst="rect">
            <a:avLst/>
          </a:prstGeom>
        </p:spPr>
        <p:txBody>
          <a:bodyPr lIns="91425" tIns="91425" rIns="91425" bIns="91425" anchor="b" anchorCtr="0">
            <a:noAutofit/>
          </a:bodyPr>
          <a:lstStyle/>
          <a:p>
            <a:pPr>
              <a:buNone/>
            </a:pPr>
            <a:r>
              <a:rPr lang="en"/>
              <a:t>How the R-Groups Interact</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1" y="134801"/>
            <a:ext cx="7315499" cy="1351999"/>
          </a:xfrm>
          <a:prstGeom prst="rect">
            <a:avLst/>
          </a:prstGeom>
        </p:spPr>
        <p:txBody>
          <a:bodyPr lIns="91425" tIns="91425" rIns="91425" bIns="91425" anchor="b" anchorCtr="0">
            <a:noAutofit/>
          </a:bodyPr>
          <a:lstStyle/>
          <a:p>
            <a:pPr>
              <a:buNone/>
            </a:pPr>
            <a:r>
              <a:rPr lang="en"/>
              <a:t>Van Der Waals Forces</a:t>
            </a:r>
          </a:p>
        </p:txBody>
      </p:sp>
      <p:sp>
        <p:nvSpPr>
          <p:cNvPr id="123" name="Shape 123"/>
          <p:cNvSpPr txBox="1">
            <a:spLocks noGrp="1"/>
          </p:cNvSpPr>
          <p:nvPr>
            <p:ph type="body" idx="1"/>
          </p:nvPr>
        </p:nvSpPr>
        <p:spPr>
          <a:xfrm>
            <a:off x="457200" y="1704688"/>
            <a:ext cx="8229600" cy="4840400"/>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 sz="3000"/>
              <a:t>Occur because all molecules have an electron cloud.</a:t>
            </a:r>
          </a:p>
          <a:p>
            <a:endParaRPr/>
          </a:p>
          <a:p>
            <a:pPr marL="457200" lvl="0" indent="-419100" rtl="0">
              <a:buClr>
                <a:schemeClr val="dk2"/>
              </a:buClr>
              <a:buSzPct val="166666"/>
              <a:buFont typeface="Arial"/>
              <a:buChar char="•"/>
            </a:pPr>
            <a:r>
              <a:rPr lang="en" sz="3000"/>
              <a:t>When electrons come in contact, they repel one another.</a:t>
            </a:r>
          </a:p>
          <a:p>
            <a:endParaRPr/>
          </a:p>
          <a:p>
            <a:pPr marL="457200" lvl="0" indent="-419100">
              <a:buClr>
                <a:schemeClr val="dk2"/>
              </a:buClr>
              <a:buSzPct val="166666"/>
              <a:buFont typeface="Arial"/>
              <a:buChar char="•"/>
            </a:pPr>
            <a:r>
              <a:rPr lang="en" sz="3000"/>
              <a:t>When they're on opposite sides of two molecules, they weakly attract one another.</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1" y="134801"/>
            <a:ext cx="7315499" cy="1351999"/>
          </a:xfrm>
          <a:prstGeom prst="rect">
            <a:avLst/>
          </a:prstGeom>
        </p:spPr>
        <p:txBody>
          <a:bodyPr lIns="91425" tIns="91425" rIns="91425" bIns="91425" anchor="b" anchorCtr="0">
            <a:noAutofit/>
          </a:bodyPr>
          <a:lstStyle/>
          <a:p>
            <a:pPr>
              <a:buNone/>
            </a:pPr>
            <a:r>
              <a:rPr lang="en"/>
              <a:t>Electrostatic Charge</a:t>
            </a:r>
          </a:p>
        </p:txBody>
      </p:sp>
      <p:sp>
        <p:nvSpPr>
          <p:cNvPr id="129" name="Shape 129"/>
          <p:cNvSpPr txBox="1">
            <a:spLocks noGrp="1"/>
          </p:cNvSpPr>
          <p:nvPr>
            <p:ph type="body" idx="1"/>
          </p:nvPr>
        </p:nvSpPr>
        <p:spPr>
          <a:xfrm>
            <a:off x="457200" y="1704688"/>
            <a:ext cx="8229600" cy="4840400"/>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 sz="3000"/>
              <a:t>Side chains, like all molecules, have a charge.  </a:t>
            </a:r>
          </a:p>
          <a:p>
            <a:pPr marL="914400" lvl="1" indent="-419100" rtl="0">
              <a:buClr>
                <a:schemeClr val="dk2"/>
              </a:buClr>
              <a:buSzPct val="100000"/>
              <a:buFont typeface="Courier New"/>
              <a:buChar char="o"/>
            </a:pPr>
            <a:r>
              <a:rPr lang="en" sz="3000"/>
              <a:t>Some are positive</a:t>
            </a:r>
          </a:p>
          <a:p>
            <a:pPr marL="914400" lvl="1" indent="-419100" rtl="0">
              <a:buClr>
                <a:schemeClr val="dk2"/>
              </a:buClr>
              <a:buSzPct val="100000"/>
              <a:buFont typeface="Courier New"/>
              <a:buChar char="o"/>
            </a:pPr>
            <a:r>
              <a:rPr lang="en" sz="3000"/>
              <a:t>Some are negative</a:t>
            </a:r>
          </a:p>
          <a:p>
            <a:pPr marL="914400" lvl="1" indent="-419100" rtl="0">
              <a:buClr>
                <a:schemeClr val="dk2"/>
              </a:buClr>
              <a:buSzPct val="100000"/>
              <a:buFont typeface="Courier New"/>
              <a:buChar char="o"/>
            </a:pPr>
            <a:r>
              <a:rPr lang="en" sz="3000"/>
              <a:t>Some are neutral</a:t>
            </a:r>
          </a:p>
          <a:p>
            <a:endParaRPr/>
          </a:p>
          <a:p>
            <a:pPr marL="457200" lvl="0" indent="-419100">
              <a:buClr>
                <a:schemeClr val="dk2"/>
              </a:buClr>
              <a:buSzPct val="166666"/>
              <a:buFont typeface="Arial"/>
              <a:buChar char="•"/>
            </a:pPr>
            <a:r>
              <a:rPr lang="en" sz="3000"/>
              <a:t>Opposites attract, like repel.  This causes folding in the chain.</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1" y="134801"/>
            <a:ext cx="7315499" cy="1351999"/>
          </a:xfrm>
          <a:prstGeom prst="rect">
            <a:avLst/>
          </a:prstGeom>
        </p:spPr>
        <p:txBody>
          <a:bodyPr lIns="91425" tIns="91425" rIns="91425" bIns="91425" anchor="b" anchorCtr="0">
            <a:noAutofit/>
          </a:bodyPr>
          <a:lstStyle/>
          <a:p>
            <a:pPr>
              <a:buNone/>
            </a:pPr>
            <a:r>
              <a:rPr lang="en"/>
              <a:t>S-S Bonds</a:t>
            </a:r>
          </a:p>
        </p:txBody>
      </p:sp>
      <p:sp>
        <p:nvSpPr>
          <p:cNvPr id="135" name="Shape 135"/>
          <p:cNvSpPr txBox="1">
            <a:spLocks noGrp="1"/>
          </p:cNvSpPr>
          <p:nvPr>
            <p:ph type="body" idx="1"/>
          </p:nvPr>
        </p:nvSpPr>
        <p:spPr>
          <a:xfrm>
            <a:off x="457200" y="1704688"/>
            <a:ext cx="8229600" cy="4840400"/>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 sz="3000"/>
              <a:t>Several amino acids contain sulfer.</a:t>
            </a:r>
          </a:p>
          <a:p>
            <a:endParaRPr/>
          </a:p>
          <a:p>
            <a:pPr marL="457200" lvl="0" indent="-419100" rtl="0">
              <a:buClr>
                <a:schemeClr val="dk2"/>
              </a:buClr>
              <a:buSzPct val="166666"/>
              <a:buFont typeface="Arial"/>
              <a:buChar char="•"/>
            </a:pPr>
            <a:r>
              <a:rPr lang="en" sz="3000"/>
              <a:t>Sulfur containing R-Groups will interact with other sulfur-containing R-Groups. </a:t>
            </a:r>
          </a:p>
          <a:p>
            <a:endParaRPr/>
          </a:p>
          <a:p>
            <a:pPr marL="457200" lvl="0" indent="-419100">
              <a:buClr>
                <a:schemeClr val="dk2"/>
              </a:buClr>
              <a:buSzPct val="166666"/>
              <a:buFont typeface="Arial"/>
              <a:buChar char="•"/>
            </a:pPr>
            <a:r>
              <a:rPr lang="en" sz="3000"/>
              <a:t>Those r-groups form covalent bonds with one another.</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1" y="134801"/>
            <a:ext cx="7315499" cy="1351999"/>
          </a:xfrm>
          <a:prstGeom prst="rect">
            <a:avLst/>
          </a:prstGeom>
        </p:spPr>
        <p:txBody>
          <a:bodyPr lIns="91425" tIns="91425" rIns="91425" bIns="91425" anchor="b" anchorCtr="0">
            <a:noAutofit/>
          </a:bodyPr>
          <a:lstStyle/>
          <a:p>
            <a:pPr>
              <a:buNone/>
            </a:pPr>
            <a:r>
              <a:rPr lang="en"/>
              <a:t>Hydrogen Bonds</a:t>
            </a:r>
          </a:p>
        </p:txBody>
      </p:sp>
      <p:sp>
        <p:nvSpPr>
          <p:cNvPr id="141" name="Shape 141"/>
          <p:cNvSpPr txBox="1">
            <a:spLocks noGrp="1"/>
          </p:cNvSpPr>
          <p:nvPr>
            <p:ph type="body" idx="1"/>
          </p:nvPr>
        </p:nvSpPr>
        <p:spPr>
          <a:xfrm>
            <a:off x="457200" y="1704688"/>
            <a:ext cx="8229600" cy="4840400"/>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 sz="3000"/>
              <a:t>In water, the electron cloud gets pulled away from the R-group by the Oxygen in H</a:t>
            </a:r>
            <a:r>
              <a:rPr lang="en" sz="3000" baseline="-25000"/>
              <a:t>2</a:t>
            </a:r>
            <a:r>
              <a:rPr lang="en" sz="3000"/>
              <a:t>O</a:t>
            </a:r>
          </a:p>
          <a:p>
            <a:endParaRPr/>
          </a:p>
          <a:p>
            <a:pPr marL="457200" lvl="0" indent="-419100">
              <a:buClr>
                <a:schemeClr val="dk2"/>
              </a:buClr>
              <a:buSzPct val="166666"/>
              <a:buFont typeface="Arial"/>
              <a:buChar char="•"/>
            </a:pPr>
            <a:r>
              <a:rPr lang="en" sz="3000"/>
              <a:t>This allows some molecules to form hydrogen bonds with neighboring molecules.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07505"/>
            <a:ext cx="8229600" cy="1392799"/>
          </a:xfrm>
          <a:prstGeom prst="rect">
            <a:avLst/>
          </a:prstGeom>
        </p:spPr>
        <p:txBody>
          <a:bodyPr lIns="91425" tIns="91425" rIns="91425" bIns="91425" anchor="b" anchorCtr="0">
            <a:noAutofit/>
          </a:bodyPr>
          <a:lstStyle/>
          <a:p>
            <a:pPr>
              <a:buNone/>
            </a:pPr>
            <a:r>
              <a:rPr lang="en"/>
              <a:t>Blood</a:t>
            </a:r>
          </a:p>
        </p:txBody>
      </p:sp>
      <p:sp>
        <p:nvSpPr>
          <p:cNvPr id="117" name="Shape 117"/>
          <p:cNvSpPr txBox="1">
            <a:spLocks noGrp="1"/>
          </p:cNvSpPr>
          <p:nvPr>
            <p:ph type="body" idx="1"/>
          </p:nvPr>
        </p:nvSpPr>
        <p:spPr>
          <a:xfrm>
            <a:off x="457200" y="1730373"/>
            <a:ext cx="8229600" cy="4837200"/>
          </a:xfrm>
          <a:prstGeom prst="rect">
            <a:avLst/>
          </a:prstGeom>
        </p:spPr>
        <p:txBody>
          <a:bodyPr lIns="91425" tIns="91425" rIns="91425" bIns="91425" anchor="t" anchorCtr="0">
            <a:noAutofit/>
          </a:bodyPr>
          <a:lstStyle/>
          <a:p>
            <a:pPr lvl="0" rtl="0">
              <a:buNone/>
            </a:pPr>
            <a:r>
              <a:rPr lang="en"/>
              <a:t>Composed of 4 parts.</a:t>
            </a:r>
          </a:p>
          <a:p>
            <a:pPr marL="914400" lvl="0" indent="-419100" rtl="0">
              <a:buClr>
                <a:schemeClr val="dk2"/>
              </a:buClr>
              <a:buSzPct val="166666"/>
              <a:buFont typeface="Arial"/>
              <a:buChar char="•"/>
            </a:pPr>
            <a:r>
              <a:rPr lang="en"/>
              <a:t>Plasma</a:t>
            </a:r>
          </a:p>
          <a:p>
            <a:pPr marL="914400" lvl="0" indent="-419100" rtl="0">
              <a:buClr>
                <a:schemeClr val="dk2"/>
              </a:buClr>
              <a:buSzPct val="166666"/>
              <a:buFont typeface="Arial"/>
              <a:buChar char="•"/>
            </a:pPr>
            <a:r>
              <a:rPr lang="en"/>
              <a:t>Red Blood Cells</a:t>
            </a:r>
          </a:p>
          <a:p>
            <a:pPr marL="914400" lvl="0" indent="-419100" rtl="0">
              <a:buClr>
                <a:schemeClr val="dk2"/>
              </a:buClr>
              <a:buSzPct val="166666"/>
              <a:buFont typeface="Arial"/>
              <a:buChar char="•"/>
            </a:pPr>
            <a:r>
              <a:rPr lang="en"/>
              <a:t>White Blood Cells</a:t>
            </a:r>
          </a:p>
          <a:p>
            <a:pPr marL="914400" lvl="0" indent="-419100">
              <a:buClr>
                <a:schemeClr val="dk2"/>
              </a:buClr>
              <a:buSzPct val="166666"/>
              <a:buFont typeface="Arial"/>
              <a:buChar char="•"/>
            </a:pPr>
            <a:r>
              <a:rPr lang="en"/>
              <a:t>Platelets</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134801"/>
            <a:ext cx="7478100" cy="1351999"/>
          </a:xfrm>
          <a:prstGeom prst="rect">
            <a:avLst/>
          </a:prstGeom>
        </p:spPr>
        <p:txBody>
          <a:bodyPr lIns="91425" tIns="91425" rIns="91425" bIns="91425" anchor="b" anchorCtr="0">
            <a:noAutofit/>
          </a:bodyPr>
          <a:lstStyle/>
          <a:p>
            <a:pPr>
              <a:buNone/>
            </a:pPr>
            <a:r>
              <a:rPr lang="en"/>
              <a:t>Hydrophobic and Hydrophilic</a:t>
            </a:r>
          </a:p>
        </p:txBody>
      </p:sp>
      <p:sp>
        <p:nvSpPr>
          <p:cNvPr id="147" name="Shape 147"/>
          <p:cNvSpPr txBox="1">
            <a:spLocks noGrp="1"/>
          </p:cNvSpPr>
          <p:nvPr>
            <p:ph type="body" idx="1"/>
          </p:nvPr>
        </p:nvSpPr>
        <p:spPr>
          <a:xfrm>
            <a:off x="457200" y="1704688"/>
            <a:ext cx="8229600" cy="4840400"/>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 sz="3000"/>
              <a:t>Hydrophilic</a:t>
            </a:r>
          </a:p>
          <a:p>
            <a:pPr marL="914400" lvl="1" indent="-393700" rtl="0">
              <a:buClr>
                <a:schemeClr val="dk2"/>
              </a:buClr>
              <a:buSzPct val="100000"/>
              <a:buFont typeface="Courier New"/>
              <a:buChar char="o"/>
            </a:pPr>
            <a:r>
              <a:rPr lang="en" sz="2600"/>
              <a:t>Neutral, polar R-Groups can shift their electrons to one end or the other.</a:t>
            </a:r>
          </a:p>
          <a:p>
            <a:endParaRPr/>
          </a:p>
          <a:p>
            <a:pPr marL="914400" lvl="1" indent="-393700" rtl="0">
              <a:buClr>
                <a:schemeClr val="dk2"/>
              </a:buClr>
              <a:buSzPct val="100000"/>
              <a:buFont typeface="Courier New"/>
              <a:buChar char="o"/>
            </a:pPr>
            <a:r>
              <a:rPr lang="en" sz="2600"/>
              <a:t>This allows them to attract water molecules.</a:t>
            </a:r>
          </a:p>
          <a:p>
            <a:endParaRPr/>
          </a:p>
          <a:p>
            <a:pPr marL="914400" lvl="1" indent="-393700">
              <a:buClr>
                <a:schemeClr val="dk2"/>
              </a:buClr>
              <a:buSzPct val="100000"/>
              <a:buFont typeface="Courier New"/>
              <a:buChar char="o"/>
            </a:pPr>
            <a:r>
              <a:rPr lang="en" sz="2600"/>
              <a:t>This part of the AA Chain stays straight.</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457200" y="1704688"/>
            <a:ext cx="8229600" cy="4840400"/>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 sz="3000"/>
              <a:t>Hydrophobic</a:t>
            </a:r>
          </a:p>
          <a:p>
            <a:pPr marL="914400" lvl="1" indent="-393700" rtl="0">
              <a:buClr>
                <a:schemeClr val="dk2"/>
              </a:buClr>
              <a:buSzPct val="100000"/>
              <a:buFont typeface="Courier New"/>
              <a:buChar char="o"/>
            </a:pPr>
            <a:r>
              <a:rPr lang="en" sz="2600"/>
              <a:t>Electrically neutral, non-polar molecules.</a:t>
            </a:r>
          </a:p>
          <a:p>
            <a:endParaRPr/>
          </a:p>
          <a:p>
            <a:pPr marL="914400" lvl="1" indent="-393700" rtl="0">
              <a:buClr>
                <a:schemeClr val="dk2"/>
              </a:buClr>
              <a:buSzPct val="100000"/>
              <a:buFont typeface="Courier New"/>
              <a:buChar char="o"/>
            </a:pPr>
            <a:r>
              <a:rPr lang="en" sz="2600"/>
              <a:t>"Avoid" polar R-Chains and Water molecules as much as possible.</a:t>
            </a:r>
          </a:p>
          <a:p>
            <a:endParaRPr/>
          </a:p>
          <a:p>
            <a:pPr marL="914400" lvl="1" indent="-393700">
              <a:buClr>
                <a:schemeClr val="dk2"/>
              </a:buClr>
              <a:buSzPct val="100000"/>
              <a:buFont typeface="Courier New"/>
              <a:buChar char="o"/>
            </a:pPr>
            <a:r>
              <a:rPr lang="en" sz="2600"/>
              <a:t>Water molecules then bond with other water molecules and "herd" non-polar molecules together.</a:t>
            </a:r>
          </a:p>
        </p:txBody>
      </p:sp>
      <p:sp>
        <p:nvSpPr>
          <p:cNvPr id="153" name="Shape 153"/>
          <p:cNvSpPr txBox="1">
            <a:spLocks noGrp="1"/>
          </p:cNvSpPr>
          <p:nvPr>
            <p:ph type="title"/>
          </p:nvPr>
        </p:nvSpPr>
        <p:spPr>
          <a:xfrm>
            <a:off x="457200" y="134801"/>
            <a:ext cx="7478100" cy="1351999"/>
          </a:xfrm>
          <a:prstGeom prst="rect">
            <a:avLst/>
          </a:prstGeom>
        </p:spPr>
        <p:txBody>
          <a:bodyPr lIns="91425" tIns="91425" rIns="91425" bIns="91425" anchor="b" anchorCtr="0">
            <a:noAutofit/>
          </a:bodyPr>
          <a:lstStyle/>
          <a:p>
            <a:pPr lvl="0" rtl="0">
              <a:buNone/>
            </a:pPr>
            <a:r>
              <a:rPr lang="en"/>
              <a:t>Hydrophobic and Hydrophilic</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1" y="134801"/>
            <a:ext cx="7315499" cy="1351999"/>
          </a:xfrm>
          <a:prstGeom prst="rect">
            <a:avLst/>
          </a:prstGeom>
        </p:spPr>
        <p:txBody>
          <a:bodyPr lIns="91425" tIns="91425" rIns="91425" bIns="91425" anchor="b" anchorCtr="0">
            <a:noAutofit/>
          </a:bodyPr>
          <a:lstStyle/>
          <a:p>
            <a:pPr>
              <a:buNone/>
            </a:pPr>
            <a:r>
              <a:rPr lang="en"/>
              <a:t>In Oil</a:t>
            </a:r>
          </a:p>
        </p:txBody>
      </p:sp>
      <p:sp>
        <p:nvSpPr>
          <p:cNvPr id="159" name="Shape 159"/>
          <p:cNvSpPr txBox="1">
            <a:spLocks noGrp="1"/>
          </p:cNvSpPr>
          <p:nvPr>
            <p:ph type="body" idx="1"/>
          </p:nvPr>
        </p:nvSpPr>
        <p:spPr>
          <a:xfrm>
            <a:off x="457200" y="1704688"/>
            <a:ext cx="8229600" cy="4840400"/>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 sz="3000"/>
              <a:t>Hydrophilic R-Groups react in the opposite way they react in water.</a:t>
            </a:r>
          </a:p>
          <a:p>
            <a:endParaRPr/>
          </a:p>
          <a:p>
            <a:pPr marL="457200" lvl="0" indent="-419100" rtl="0">
              <a:buClr>
                <a:schemeClr val="dk2"/>
              </a:buClr>
              <a:buSzPct val="166666"/>
              <a:buFont typeface="Arial"/>
              <a:buChar char="•"/>
            </a:pPr>
            <a:r>
              <a:rPr lang="en" sz="3000"/>
              <a:t>Those molecules are more attracted to each other, than the substance they're in.</a:t>
            </a:r>
          </a:p>
          <a:p>
            <a:endParaRPr/>
          </a:p>
          <a:p>
            <a:pPr marL="457200" lvl="0" indent="-419100" rtl="0">
              <a:buClr>
                <a:schemeClr val="dk2"/>
              </a:buClr>
              <a:buSzPct val="166666"/>
              <a:buFont typeface="Arial"/>
              <a:buChar char="•"/>
            </a:pPr>
            <a:r>
              <a:rPr lang="en" sz="3000"/>
              <a:t>Hydrophobic molecules are NOT herded as they are in water, and basically dissolve.</a:t>
            </a:r>
          </a:p>
          <a:p>
            <a:endParaRP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3 Section 3 Activity 1</a:t>
            </a:r>
            <a:endParaRPr lang="en-US" dirty="0"/>
          </a:p>
        </p:txBody>
      </p:sp>
      <p:sp>
        <p:nvSpPr>
          <p:cNvPr id="5" name="Text Placeholder 4"/>
          <p:cNvSpPr>
            <a:spLocks noGrp="1"/>
          </p:cNvSpPr>
          <p:nvPr>
            <p:ph type="body" idx="1"/>
          </p:nvPr>
        </p:nvSpPr>
        <p:spPr/>
        <p:txBody>
          <a:bodyPr/>
          <a:lstStyle/>
          <a:p>
            <a:r>
              <a:rPr lang="en-US" dirty="0" smtClean="0"/>
              <a:t>Mitosis and Meiosis</a:t>
            </a:r>
          </a:p>
          <a:p>
            <a:pPr>
              <a:buNone/>
            </a:pPr>
            <a:endParaRPr lang="en-US" dirty="0" smtClean="0"/>
          </a:p>
          <a:p>
            <a:endParaRPr lang="en-US" dirty="0" smtClean="0"/>
          </a:p>
          <a:p>
            <a:endParaRPr lang="en-US" dirty="0" smtClean="0"/>
          </a:p>
          <a:p>
            <a:endParaRPr lang="en-US" dirty="0"/>
          </a:p>
        </p:txBody>
      </p:sp>
      <p:pic>
        <p:nvPicPr>
          <p:cNvPr id="6" name="Picture 5" descr="C:\Users\rallard\Documents\My Dropbox\Rach and Steph\PBS_FT\Unit 3\Lesson 3.3\A3.3.1.DNAThroughGenerationsF_files\image00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676400"/>
            <a:ext cx="2471181" cy="2667000"/>
          </a:xfrm>
          <a:prstGeom prst="rect">
            <a:avLst/>
          </a:prstGeom>
          <a:noFill/>
          <a:ln>
            <a:noFill/>
          </a:ln>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667000"/>
            <a:ext cx="5191125" cy="419100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533400" y="533400"/>
            <a:ext cx="8153400" cy="5715000"/>
          </a:xfrm>
        </p:spPr>
        <p:txBody>
          <a:bodyPr/>
          <a:lstStyle/>
          <a:p>
            <a:pPr>
              <a:defRPr/>
            </a:pPr>
            <a:r>
              <a:rPr lang="en-US" sz="6000" u="sng" dirty="0">
                <a:solidFill>
                  <a:schemeClr val="accent2">
                    <a:lumMod val="75000"/>
                  </a:schemeClr>
                </a:solidFill>
              </a:rPr>
              <a:t>Some Vocabulary:</a:t>
            </a:r>
            <a:r>
              <a:rPr lang="en-US" sz="6000" dirty="0">
                <a:solidFill>
                  <a:schemeClr val="accent2">
                    <a:lumMod val="75000"/>
                  </a:schemeClr>
                </a:solidFill>
              </a:rPr>
              <a:t/>
            </a:r>
            <a:br>
              <a:rPr lang="en-US" sz="6000" dirty="0">
                <a:solidFill>
                  <a:schemeClr val="accent2">
                    <a:lumMod val="75000"/>
                  </a:schemeClr>
                </a:solidFill>
              </a:rPr>
            </a:br>
            <a:r>
              <a:rPr lang="en-US" u="sng" dirty="0">
                <a:solidFill>
                  <a:schemeClr val="accent2">
                    <a:lumMod val="75000"/>
                  </a:schemeClr>
                </a:solidFill>
              </a:rPr>
              <a:t>SOMATIC</a:t>
            </a:r>
            <a:r>
              <a:rPr lang="en-US" dirty="0">
                <a:solidFill>
                  <a:schemeClr val="accent2">
                    <a:lumMod val="75000"/>
                  </a:schemeClr>
                </a:solidFill>
              </a:rPr>
              <a:t/>
            </a:r>
            <a:br>
              <a:rPr lang="en-US" dirty="0">
                <a:solidFill>
                  <a:schemeClr val="accent2">
                    <a:lumMod val="75000"/>
                  </a:schemeClr>
                </a:solidFill>
              </a:rPr>
            </a:br>
            <a:r>
              <a:rPr lang="en-US" dirty="0">
                <a:solidFill>
                  <a:schemeClr val="accent2">
                    <a:lumMod val="75000"/>
                  </a:schemeClr>
                </a:solidFill>
              </a:rPr>
              <a:t>Any cell except a sperm or egg</a:t>
            </a:r>
            <a:br>
              <a:rPr lang="en-US" dirty="0">
                <a:solidFill>
                  <a:schemeClr val="accent2">
                    <a:lumMod val="75000"/>
                  </a:schemeClr>
                </a:solidFill>
              </a:rPr>
            </a:br>
            <a:r>
              <a:rPr lang="en-US" u="sng" dirty="0">
                <a:solidFill>
                  <a:schemeClr val="accent2">
                    <a:lumMod val="75000"/>
                  </a:schemeClr>
                </a:solidFill>
              </a:rPr>
              <a:t>AUTOSOME</a:t>
            </a:r>
            <a:r>
              <a:rPr lang="en-US" dirty="0">
                <a:solidFill>
                  <a:schemeClr val="accent2">
                    <a:lumMod val="75000"/>
                  </a:schemeClr>
                </a:solidFill>
              </a:rPr>
              <a:t/>
            </a:r>
            <a:br>
              <a:rPr lang="en-US" dirty="0">
                <a:solidFill>
                  <a:schemeClr val="accent2">
                    <a:lumMod val="75000"/>
                  </a:schemeClr>
                </a:solidFill>
              </a:rPr>
            </a:br>
            <a:r>
              <a:rPr lang="en-US" dirty="0">
                <a:solidFill>
                  <a:schemeClr val="accent2">
                    <a:lumMod val="75000"/>
                  </a:schemeClr>
                </a:solidFill>
              </a:rPr>
              <a:t>Any chromosome other than a sex chromosome (X or Y)</a:t>
            </a:r>
            <a:br>
              <a:rPr lang="en-US" dirty="0">
                <a:solidFill>
                  <a:schemeClr val="accent2">
                    <a:lumMod val="75000"/>
                  </a:schemeClr>
                </a:solidFill>
              </a:rPr>
            </a:br>
            <a:r>
              <a:rPr lang="en-US" u="sng" dirty="0">
                <a:solidFill>
                  <a:schemeClr val="accent2">
                    <a:lumMod val="75000"/>
                  </a:schemeClr>
                </a:solidFill>
              </a:rPr>
              <a:t>GAMETE</a:t>
            </a:r>
            <a:r>
              <a:rPr lang="en-US" dirty="0">
                <a:solidFill>
                  <a:schemeClr val="accent2">
                    <a:lumMod val="75000"/>
                  </a:schemeClr>
                </a:solidFill>
              </a:rPr>
              <a:t/>
            </a:r>
            <a:br>
              <a:rPr lang="en-US" dirty="0">
                <a:solidFill>
                  <a:schemeClr val="accent2">
                    <a:lumMod val="75000"/>
                  </a:schemeClr>
                </a:solidFill>
              </a:rPr>
            </a:br>
            <a:r>
              <a:rPr lang="en-US" dirty="0">
                <a:solidFill>
                  <a:schemeClr val="accent2">
                    <a:lumMod val="75000"/>
                  </a:schemeClr>
                </a:solidFill>
              </a:rPr>
              <a:t> An egg or sperm</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13-06-MeiosisOverview-L"/>
          <p:cNvPicPr>
            <a:picLocks noChangeAspect="1" noChangeArrowheads="1"/>
          </p:cNvPicPr>
          <p:nvPr/>
        </p:nvPicPr>
        <p:blipFill>
          <a:blip r:embed="rId2" cstate="print"/>
          <a:srcRect/>
          <a:stretch>
            <a:fillRect/>
          </a:stretch>
        </p:blipFill>
        <p:spPr bwMode="auto">
          <a:xfrm>
            <a:off x="685800" y="123825"/>
            <a:ext cx="8001000" cy="6734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Untitled-4"/>
          <p:cNvPicPr>
            <a:picLocks noGrp="1" noChangeAspect="1" noChangeArrowheads="1"/>
          </p:cNvPicPr>
          <p:nvPr>
            <p:ph/>
          </p:nvPr>
        </p:nvPicPr>
        <p:blipFill>
          <a:blip r:embed="rId2" cstate="print"/>
          <a:srcRect/>
          <a:stretch>
            <a:fillRect/>
          </a:stretch>
        </p:blipFill>
        <p:spPr>
          <a:xfrm>
            <a:off x="457200" y="457200"/>
            <a:ext cx="3810000" cy="6019800"/>
          </a:xfrm>
          <a:noFill/>
        </p:spPr>
      </p:pic>
      <p:sp>
        <p:nvSpPr>
          <p:cNvPr id="79875" name="Text Box 3"/>
          <p:cNvSpPr txBox="1">
            <a:spLocks noChangeArrowheads="1"/>
          </p:cNvSpPr>
          <p:nvPr/>
        </p:nvSpPr>
        <p:spPr bwMode="auto">
          <a:xfrm>
            <a:off x="4876800" y="533400"/>
            <a:ext cx="3962400" cy="823913"/>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a:spAutoFit/>
          </a:bodyPr>
          <a:lstStyle/>
          <a:p>
            <a:pPr algn="ctr">
              <a:spcBef>
                <a:spcPct val="50000"/>
              </a:spcBef>
              <a:defRPr/>
            </a:pPr>
            <a:r>
              <a:rPr lang="en-US" sz="4800" b="1">
                <a:solidFill>
                  <a:schemeClr val="accent2"/>
                </a:solidFill>
                <a:effectLst>
                  <a:outerShdw blurRad="38100" dist="38100" dir="2700000" algn="tl">
                    <a:srgbClr val="000000"/>
                  </a:outerShdw>
                </a:effectLst>
                <a:latin typeface="Times New Roman" pitchFamily="18" charset="0"/>
              </a:rPr>
              <a:t>MEIOSIS I</a:t>
            </a:r>
          </a:p>
        </p:txBody>
      </p:sp>
      <p:sp>
        <p:nvSpPr>
          <p:cNvPr id="27652" name="Text Box 4"/>
          <p:cNvSpPr txBox="1">
            <a:spLocks noChangeArrowheads="1"/>
          </p:cNvSpPr>
          <p:nvPr/>
        </p:nvSpPr>
        <p:spPr bwMode="auto">
          <a:xfrm>
            <a:off x="4876800" y="1981200"/>
            <a:ext cx="4038600" cy="701675"/>
          </a:xfrm>
          <a:prstGeom prst="rect">
            <a:avLst/>
          </a:prstGeom>
          <a:noFill/>
          <a:ln w="9525">
            <a:noFill/>
            <a:miter lim="800000"/>
            <a:headEnd/>
            <a:tailEnd/>
          </a:ln>
        </p:spPr>
        <p:txBody>
          <a:bodyPr>
            <a:spAutoFit/>
          </a:bodyPr>
          <a:lstStyle/>
          <a:p>
            <a:pPr algn="ctr">
              <a:spcBef>
                <a:spcPct val="50000"/>
              </a:spcBef>
            </a:pPr>
            <a:r>
              <a:rPr lang="en-US" sz="4000" b="1">
                <a:latin typeface="Times New Roman" pitchFamily="18" charset="0"/>
              </a:rPr>
              <a:t>Interphase I</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Untitled-5"/>
          <p:cNvPicPr>
            <a:picLocks noGrp="1" noChangeAspect="1" noChangeArrowheads="1"/>
          </p:cNvPicPr>
          <p:nvPr>
            <p:ph/>
          </p:nvPr>
        </p:nvPicPr>
        <p:blipFill>
          <a:blip r:embed="rId2" cstate="print"/>
          <a:srcRect/>
          <a:stretch>
            <a:fillRect/>
          </a:stretch>
        </p:blipFill>
        <p:spPr>
          <a:xfrm>
            <a:off x="533400" y="838200"/>
            <a:ext cx="3175000" cy="5486400"/>
          </a:xfrm>
          <a:noFill/>
        </p:spPr>
      </p:pic>
      <p:sp>
        <p:nvSpPr>
          <p:cNvPr id="80899" name="Text Box 3"/>
          <p:cNvSpPr txBox="1">
            <a:spLocks noChangeArrowheads="1"/>
          </p:cNvSpPr>
          <p:nvPr/>
        </p:nvSpPr>
        <p:spPr bwMode="auto">
          <a:xfrm>
            <a:off x="4572000" y="533400"/>
            <a:ext cx="3962400" cy="823913"/>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a:spAutoFit/>
          </a:bodyPr>
          <a:lstStyle/>
          <a:p>
            <a:pPr algn="ctr">
              <a:spcBef>
                <a:spcPct val="50000"/>
              </a:spcBef>
              <a:defRPr/>
            </a:pPr>
            <a:r>
              <a:rPr lang="en-US" sz="4800" b="1">
                <a:solidFill>
                  <a:schemeClr val="accent2"/>
                </a:solidFill>
                <a:effectLst>
                  <a:outerShdw blurRad="38100" dist="38100" dir="2700000" algn="tl">
                    <a:srgbClr val="000000"/>
                  </a:outerShdw>
                </a:effectLst>
                <a:latin typeface="Times New Roman" pitchFamily="18" charset="0"/>
              </a:rPr>
              <a:t>MEIOSIS I</a:t>
            </a:r>
          </a:p>
        </p:txBody>
      </p:sp>
      <p:sp>
        <p:nvSpPr>
          <p:cNvPr id="30724" name="Text Box 4"/>
          <p:cNvSpPr txBox="1">
            <a:spLocks noChangeArrowheads="1"/>
          </p:cNvSpPr>
          <p:nvPr/>
        </p:nvSpPr>
        <p:spPr bwMode="auto">
          <a:xfrm>
            <a:off x="4572000" y="1981200"/>
            <a:ext cx="4038600" cy="701675"/>
          </a:xfrm>
          <a:prstGeom prst="rect">
            <a:avLst/>
          </a:prstGeom>
          <a:noFill/>
          <a:ln w="9525">
            <a:noFill/>
            <a:miter lim="800000"/>
            <a:headEnd/>
            <a:tailEnd/>
          </a:ln>
        </p:spPr>
        <p:txBody>
          <a:bodyPr>
            <a:spAutoFit/>
          </a:bodyPr>
          <a:lstStyle/>
          <a:p>
            <a:pPr algn="ctr">
              <a:spcBef>
                <a:spcPct val="50000"/>
              </a:spcBef>
            </a:pPr>
            <a:r>
              <a:rPr lang="en-US" sz="4000" b="1">
                <a:latin typeface="Times New Roman" pitchFamily="18" charset="0"/>
              </a:rPr>
              <a:t>Prophase I</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Untitled-6"/>
          <p:cNvPicPr>
            <a:picLocks noGrp="1" noChangeAspect="1" noChangeArrowheads="1"/>
          </p:cNvPicPr>
          <p:nvPr>
            <p:ph/>
          </p:nvPr>
        </p:nvPicPr>
        <p:blipFill>
          <a:blip r:embed="rId2" cstate="print"/>
          <a:srcRect/>
          <a:stretch>
            <a:fillRect/>
          </a:stretch>
        </p:blipFill>
        <p:spPr>
          <a:xfrm>
            <a:off x="381000" y="762000"/>
            <a:ext cx="3236913" cy="5486400"/>
          </a:xfrm>
          <a:noFill/>
        </p:spPr>
      </p:pic>
      <p:sp>
        <p:nvSpPr>
          <p:cNvPr id="81923" name="Text Box 3"/>
          <p:cNvSpPr txBox="1">
            <a:spLocks noChangeArrowheads="1"/>
          </p:cNvSpPr>
          <p:nvPr/>
        </p:nvSpPr>
        <p:spPr bwMode="auto">
          <a:xfrm>
            <a:off x="4572000" y="533400"/>
            <a:ext cx="3962400" cy="823913"/>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a:spAutoFit/>
          </a:bodyPr>
          <a:lstStyle/>
          <a:p>
            <a:pPr algn="ctr">
              <a:spcBef>
                <a:spcPct val="50000"/>
              </a:spcBef>
              <a:defRPr/>
            </a:pPr>
            <a:r>
              <a:rPr lang="en-US" sz="4800" b="1">
                <a:solidFill>
                  <a:schemeClr val="accent2"/>
                </a:solidFill>
                <a:effectLst>
                  <a:outerShdw blurRad="38100" dist="38100" dir="2700000" algn="tl">
                    <a:srgbClr val="000000"/>
                  </a:outerShdw>
                </a:effectLst>
                <a:latin typeface="Times New Roman" pitchFamily="18" charset="0"/>
              </a:rPr>
              <a:t>MEIOSIS I</a:t>
            </a:r>
          </a:p>
        </p:txBody>
      </p:sp>
      <p:sp>
        <p:nvSpPr>
          <p:cNvPr id="36868" name="Text Box 4"/>
          <p:cNvSpPr txBox="1">
            <a:spLocks noChangeArrowheads="1"/>
          </p:cNvSpPr>
          <p:nvPr/>
        </p:nvSpPr>
        <p:spPr bwMode="auto">
          <a:xfrm>
            <a:off x="4572000" y="1981200"/>
            <a:ext cx="4038600" cy="701675"/>
          </a:xfrm>
          <a:prstGeom prst="rect">
            <a:avLst/>
          </a:prstGeom>
          <a:noFill/>
          <a:ln w="9525">
            <a:noFill/>
            <a:miter lim="800000"/>
            <a:headEnd/>
            <a:tailEnd/>
          </a:ln>
        </p:spPr>
        <p:txBody>
          <a:bodyPr>
            <a:spAutoFit/>
          </a:bodyPr>
          <a:lstStyle/>
          <a:p>
            <a:pPr algn="ctr">
              <a:spcBef>
                <a:spcPct val="50000"/>
              </a:spcBef>
            </a:pPr>
            <a:r>
              <a:rPr lang="en-US" sz="4000" b="1">
                <a:latin typeface="Times New Roman" pitchFamily="18" charset="0"/>
              </a:rPr>
              <a:t>Metaphase I</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Untitled-7"/>
          <p:cNvPicPr>
            <a:picLocks noGrp="1" noChangeAspect="1" noChangeArrowheads="1"/>
          </p:cNvPicPr>
          <p:nvPr>
            <p:ph/>
          </p:nvPr>
        </p:nvPicPr>
        <p:blipFill>
          <a:blip r:embed="rId2" cstate="print"/>
          <a:srcRect/>
          <a:stretch>
            <a:fillRect/>
          </a:stretch>
        </p:blipFill>
        <p:spPr>
          <a:xfrm>
            <a:off x="457200" y="457200"/>
            <a:ext cx="3611563" cy="5486400"/>
          </a:xfrm>
          <a:noFill/>
        </p:spPr>
      </p:pic>
      <p:sp>
        <p:nvSpPr>
          <p:cNvPr id="82947" name="Text Box 3"/>
          <p:cNvSpPr txBox="1">
            <a:spLocks noChangeArrowheads="1"/>
          </p:cNvSpPr>
          <p:nvPr/>
        </p:nvSpPr>
        <p:spPr bwMode="auto">
          <a:xfrm>
            <a:off x="4572000" y="533400"/>
            <a:ext cx="3962400" cy="823913"/>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a:spAutoFit/>
          </a:bodyPr>
          <a:lstStyle/>
          <a:p>
            <a:pPr algn="ctr">
              <a:spcBef>
                <a:spcPct val="50000"/>
              </a:spcBef>
              <a:defRPr/>
            </a:pPr>
            <a:r>
              <a:rPr lang="en-US" sz="4800" b="1">
                <a:solidFill>
                  <a:schemeClr val="accent2"/>
                </a:solidFill>
                <a:effectLst>
                  <a:outerShdw blurRad="38100" dist="38100" dir="2700000" algn="tl">
                    <a:srgbClr val="000000"/>
                  </a:outerShdw>
                </a:effectLst>
                <a:latin typeface="Times New Roman" pitchFamily="18" charset="0"/>
              </a:rPr>
              <a:t>MEIOSIS I</a:t>
            </a:r>
          </a:p>
        </p:txBody>
      </p:sp>
      <p:sp>
        <p:nvSpPr>
          <p:cNvPr id="39940" name="Text Box 4"/>
          <p:cNvSpPr txBox="1">
            <a:spLocks noChangeArrowheads="1"/>
          </p:cNvSpPr>
          <p:nvPr/>
        </p:nvSpPr>
        <p:spPr bwMode="auto">
          <a:xfrm>
            <a:off x="4572000" y="1981200"/>
            <a:ext cx="4038600" cy="701675"/>
          </a:xfrm>
          <a:prstGeom prst="rect">
            <a:avLst/>
          </a:prstGeom>
          <a:noFill/>
          <a:ln w="9525">
            <a:noFill/>
            <a:miter lim="800000"/>
            <a:headEnd/>
            <a:tailEnd/>
          </a:ln>
        </p:spPr>
        <p:txBody>
          <a:bodyPr>
            <a:spAutoFit/>
          </a:bodyPr>
          <a:lstStyle/>
          <a:p>
            <a:pPr algn="ctr">
              <a:spcBef>
                <a:spcPct val="50000"/>
              </a:spcBef>
            </a:pPr>
            <a:r>
              <a:rPr lang="en-US" sz="4000" b="1">
                <a:latin typeface="Times New Roman" pitchFamily="18" charset="0"/>
              </a:rPr>
              <a:t>Anaphase I</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207505"/>
            <a:ext cx="8229600" cy="1392799"/>
          </a:xfrm>
          <a:prstGeom prst="rect">
            <a:avLst/>
          </a:prstGeom>
        </p:spPr>
        <p:txBody>
          <a:bodyPr lIns="91425" tIns="91425" rIns="91425" bIns="91425" anchor="b" anchorCtr="0">
            <a:noAutofit/>
          </a:bodyPr>
          <a:lstStyle/>
          <a:p>
            <a:pPr algn="ctr">
              <a:buNone/>
            </a:pPr>
            <a:r>
              <a:rPr lang="en"/>
              <a:t>Plasma</a:t>
            </a:r>
          </a:p>
        </p:txBody>
      </p:sp>
      <p:sp>
        <p:nvSpPr>
          <p:cNvPr id="123" name="Shape 123"/>
          <p:cNvSpPr txBox="1">
            <a:spLocks noGrp="1"/>
          </p:cNvSpPr>
          <p:nvPr>
            <p:ph type="body" idx="1"/>
          </p:nvPr>
        </p:nvSpPr>
        <p:spPr>
          <a:xfrm>
            <a:off x="457200" y="1397000"/>
            <a:ext cx="4041600" cy="5170573"/>
          </a:xfrm>
          <a:prstGeom prst="rect">
            <a:avLst/>
          </a:prstGeom>
        </p:spPr>
        <p:txBody>
          <a:bodyPr lIns="91425" tIns="91425" rIns="91425" bIns="91425" anchor="t" anchorCtr="0">
            <a:noAutofit/>
          </a:bodyPr>
          <a:lstStyle/>
          <a:p>
            <a:pPr marL="457200" lvl="0" indent="-381000" rtl="0">
              <a:buClr>
                <a:schemeClr val="dk2"/>
              </a:buClr>
              <a:buSzPct val="166666"/>
              <a:buFont typeface="Arial"/>
              <a:buChar char="•"/>
            </a:pPr>
            <a:r>
              <a:rPr lang="en" sz="2400" dirty="0"/>
              <a:t>The liquid portion of the blood.</a:t>
            </a:r>
          </a:p>
          <a:p>
            <a:endParaRPr dirty="0"/>
          </a:p>
          <a:p>
            <a:pPr marL="457200" lvl="0" indent="-381000" rtl="0">
              <a:buClr>
                <a:schemeClr val="dk2"/>
              </a:buClr>
              <a:buSzPct val="166666"/>
              <a:buFont typeface="Arial"/>
              <a:buChar char="•"/>
            </a:pPr>
            <a:r>
              <a:rPr lang="en" sz="2400" dirty="0"/>
              <a:t>Suspends the other components of blood.</a:t>
            </a:r>
          </a:p>
          <a:p>
            <a:endParaRPr dirty="0"/>
          </a:p>
          <a:p>
            <a:pPr marL="457200" lvl="0" indent="-381000">
              <a:buClr>
                <a:schemeClr val="dk2"/>
              </a:buClr>
              <a:buSzPct val="166666"/>
              <a:buFont typeface="Arial"/>
              <a:buChar char="•"/>
            </a:pPr>
            <a:r>
              <a:rPr lang="en" sz="2400" dirty="0"/>
              <a:t>Provides the medium for osmosis and exchange of materials.</a:t>
            </a:r>
          </a:p>
        </p:txBody>
      </p:sp>
      <p:pic>
        <p:nvPicPr>
          <p:cNvPr id="124" name="Shape 124"/>
          <p:cNvPicPr preferRelativeResize="0"/>
          <p:nvPr/>
        </p:nvPicPr>
        <p:blipFill>
          <a:blip r:embed="rId3" cstate="print"/>
          <a:stretch>
            <a:fillRect/>
          </a:stretch>
        </p:blipFill>
        <p:spPr>
          <a:xfrm>
            <a:off x="4645200" y="1973165"/>
            <a:ext cx="4041600" cy="3883201"/>
          </a:xfrm>
          <a:prstGeom prst="rect">
            <a:avLst/>
          </a:prstGeom>
          <a:noFill/>
          <a:ln>
            <a:noFill/>
          </a:ln>
        </p:spPr>
      </p:pic>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4572000" y="533400"/>
            <a:ext cx="3962400" cy="823913"/>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a:spAutoFit/>
          </a:bodyPr>
          <a:lstStyle/>
          <a:p>
            <a:pPr algn="ctr">
              <a:spcBef>
                <a:spcPct val="50000"/>
              </a:spcBef>
              <a:defRPr/>
            </a:pPr>
            <a:r>
              <a:rPr lang="en-US" sz="4800" b="1">
                <a:solidFill>
                  <a:schemeClr val="accent2"/>
                </a:solidFill>
                <a:effectLst>
                  <a:outerShdw blurRad="38100" dist="38100" dir="2700000" algn="tl">
                    <a:srgbClr val="000000"/>
                  </a:outerShdw>
                </a:effectLst>
                <a:latin typeface="Times New Roman" pitchFamily="18" charset="0"/>
              </a:rPr>
              <a:t>MEIOSIS I</a:t>
            </a:r>
          </a:p>
        </p:txBody>
      </p:sp>
      <p:pic>
        <p:nvPicPr>
          <p:cNvPr id="43011" name="Picture 3" descr="Untitled-8"/>
          <p:cNvPicPr>
            <a:picLocks noGrp="1" noChangeAspect="1" noChangeArrowheads="1"/>
          </p:cNvPicPr>
          <p:nvPr>
            <p:ph/>
          </p:nvPr>
        </p:nvPicPr>
        <p:blipFill>
          <a:blip r:embed="rId2" cstate="print"/>
          <a:srcRect t="14125" r="81372" b="18073"/>
          <a:stretch>
            <a:fillRect/>
          </a:stretch>
        </p:blipFill>
        <p:spPr>
          <a:xfrm>
            <a:off x="381000" y="838200"/>
            <a:ext cx="3065463" cy="5486400"/>
          </a:xfrm>
          <a:noFill/>
        </p:spPr>
      </p:pic>
      <p:sp>
        <p:nvSpPr>
          <p:cNvPr id="43012" name="Text Box 4"/>
          <p:cNvSpPr txBox="1">
            <a:spLocks noChangeArrowheads="1"/>
          </p:cNvSpPr>
          <p:nvPr/>
        </p:nvSpPr>
        <p:spPr bwMode="auto">
          <a:xfrm>
            <a:off x="4572000" y="1981200"/>
            <a:ext cx="4038600" cy="701675"/>
          </a:xfrm>
          <a:prstGeom prst="rect">
            <a:avLst/>
          </a:prstGeom>
          <a:noFill/>
          <a:ln w="9525">
            <a:noFill/>
            <a:miter lim="800000"/>
            <a:headEnd/>
            <a:tailEnd/>
          </a:ln>
        </p:spPr>
        <p:txBody>
          <a:bodyPr>
            <a:spAutoFit/>
          </a:bodyPr>
          <a:lstStyle/>
          <a:p>
            <a:pPr algn="ctr">
              <a:spcBef>
                <a:spcPct val="50000"/>
              </a:spcBef>
            </a:pPr>
            <a:r>
              <a:rPr lang="en-US" sz="4000" b="1">
                <a:latin typeface="Times New Roman" pitchFamily="18" charset="0"/>
              </a:rPr>
              <a:t>Telophase I</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Untitled-8"/>
          <p:cNvPicPr>
            <a:picLocks noGrp="1" noChangeAspect="1" noChangeArrowheads="1"/>
          </p:cNvPicPr>
          <p:nvPr>
            <p:ph/>
          </p:nvPr>
        </p:nvPicPr>
        <p:blipFill>
          <a:blip r:embed="rId2" cstate="print"/>
          <a:srcRect/>
          <a:stretch>
            <a:fillRect/>
          </a:stretch>
        </p:blipFill>
        <p:spPr>
          <a:xfrm>
            <a:off x="609600" y="1371600"/>
            <a:ext cx="7772400" cy="3821113"/>
          </a:xfrm>
          <a:noFill/>
        </p:spPr>
      </p:pic>
      <p:sp>
        <p:nvSpPr>
          <p:cNvPr id="84995" name="Text Box 3"/>
          <p:cNvSpPr txBox="1">
            <a:spLocks noChangeArrowheads="1"/>
          </p:cNvSpPr>
          <p:nvPr/>
        </p:nvSpPr>
        <p:spPr bwMode="auto">
          <a:xfrm>
            <a:off x="2362200" y="381000"/>
            <a:ext cx="3962400" cy="823913"/>
          </a:xfrm>
          <a:prstGeom prst="rect">
            <a:avLst/>
          </a:prstGeom>
          <a:gradFill rotWithShape="0">
            <a:gsLst>
              <a:gs pos="0">
                <a:srgbClr val="FF9966">
                  <a:gamma/>
                  <a:shade val="46275"/>
                  <a:invGamma/>
                </a:srgbClr>
              </a:gs>
              <a:gs pos="50000">
                <a:srgbClr val="FF9966"/>
              </a:gs>
              <a:gs pos="100000">
                <a:srgbClr val="FF9966">
                  <a:gamma/>
                  <a:shade val="46275"/>
                  <a:invGamma/>
                </a:srgbClr>
              </a:gs>
            </a:gsLst>
            <a:lin ang="5400000" scaled="1"/>
          </a:gradFill>
          <a:ln w="9525">
            <a:noFill/>
            <a:miter lim="800000"/>
            <a:headEnd/>
            <a:tailEnd/>
          </a:ln>
          <a:effectLst/>
        </p:spPr>
        <p:txBody>
          <a:bodyPr>
            <a:spAutoFit/>
          </a:bodyPr>
          <a:lstStyle/>
          <a:p>
            <a:pPr algn="ctr">
              <a:spcBef>
                <a:spcPct val="50000"/>
              </a:spcBef>
              <a:defRPr/>
            </a:pPr>
            <a:r>
              <a:rPr lang="en-US" sz="4800" b="1">
                <a:solidFill>
                  <a:srgbClr val="FF3300"/>
                </a:solidFill>
                <a:effectLst>
                  <a:outerShdw blurRad="38100" dist="38100" dir="2700000" algn="tl">
                    <a:srgbClr val="000000"/>
                  </a:outerShdw>
                </a:effectLst>
                <a:latin typeface="Times New Roman" pitchFamily="18" charset="0"/>
              </a:rPr>
              <a:t>MEIOSIS II</a:t>
            </a:r>
          </a:p>
        </p:txBody>
      </p:sp>
      <p:sp>
        <p:nvSpPr>
          <p:cNvPr id="45060" name="Text Box 4"/>
          <p:cNvSpPr txBox="1">
            <a:spLocks noChangeArrowheads="1"/>
          </p:cNvSpPr>
          <p:nvPr/>
        </p:nvSpPr>
        <p:spPr bwMode="auto">
          <a:xfrm>
            <a:off x="2438400" y="5334000"/>
            <a:ext cx="1143000" cy="701675"/>
          </a:xfrm>
          <a:prstGeom prst="rect">
            <a:avLst/>
          </a:prstGeom>
          <a:noFill/>
          <a:ln w="9525">
            <a:noFill/>
            <a:miter lim="800000"/>
            <a:headEnd/>
            <a:tailEnd/>
          </a:ln>
        </p:spPr>
        <p:txBody>
          <a:bodyPr>
            <a:spAutoFit/>
          </a:bodyPr>
          <a:lstStyle/>
          <a:p>
            <a:pPr algn="ctr">
              <a:spcBef>
                <a:spcPct val="50000"/>
              </a:spcBef>
            </a:pPr>
            <a:r>
              <a:rPr lang="en-US" sz="2000">
                <a:latin typeface="Times New Roman" pitchFamily="18" charset="0"/>
              </a:rPr>
              <a:t>Prophase II</a:t>
            </a:r>
          </a:p>
        </p:txBody>
      </p:sp>
      <p:sp>
        <p:nvSpPr>
          <p:cNvPr id="45061" name="Text Box 5"/>
          <p:cNvSpPr txBox="1">
            <a:spLocks noChangeArrowheads="1"/>
          </p:cNvSpPr>
          <p:nvPr/>
        </p:nvSpPr>
        <p:spPr bwMode="auto">
          <a:xfrm>
            <a:off x="3962400" y="5334000"/>
            <a:ext cx="1295400" cy="701675"/>
          </a:xfrm>
          <a:prstGeom prst="rect">
            <a:avLst/>
          </a:prstGeom>
          <a:noFill/>
          <a:ln w="9525">
            <a:noFill/>
            <a:miter lim="800000"/>
            <a:headEnd/>
            <a:tailEnd/>
          </a:ln>
        </p:spPr>
        <p:txBody>
          <a:bodyPr>
            <a:spAutoFit/>
          </a:bodyPr>
          <a:lstStyle/>
          <a:p>
            <a:pPr algn="ctr">
              <a:spcBef>
                <a:spcPct val="50000"/>
              </a:spcBef>
            </a:pPr>
            <a:r>
              <a:rPr lang="en-US" sz="2000">
                <a:latin typeface="Times New Roman" pitchFamily="18" charset="0"/>
              </a:rPr>
              <a:t>Metaphase II</a:t>
            </a:r>
          </a:p>
        </p:txBody>
      </p:sp>
      <p:sp>
        <p:nvSpPr>
          <p:cNvPr id="45062" name="Text Box 6"/>
          <p:cNvSpPr txBox="1">
            <a:spLocks noChangeArrowheads="1"/>
          </p:cNvSpPr>
          <p:nvPr/>
        </p:nvSpPr>
        <p:spPr bwMode="auto">
          <a:xfrm>
            <a:off x="5410200" y="5334000"/>
            <a:ext cx="1295400" cy="701675"/>
          </a:xfrm>
          <a:prstGeom prst="rect">
            <a:avLst/>
          </a:prstGeom>
          <a:noFill/>
          <a:ln w="9525">
            <a:noFill/>
            <a:miter lim="800000"/>
            <a:headEnd/>
            <a:tailEnd/>
          </a:ln>
        </p:spPr>
        <p:txBody>
          <a:bodyPr>
            <a:spAutoFit/>
          </a:bodyPr>
          <a:lstStyle/>
          <a:p>
            <a:pPr algn="ctr">
              <a:spcBef>
                <a:spcPct val="50000"/>
              </a:spcBef>
            </a:pPr>
            <a:r>
              <a:rPr lang="en-US" sz="2000">
                <a:latin typeface="Times New Roman" pitchFamily="18" charset="0"/>
              </a:rPr>
              <a:t>Anaphase II</a:t>
            </a:r>
          </a:p>
        </p:txBody>
      </p:sp>
      <p:sp>
        <p:nvSpPr>
          <p:cNvPr id="45063" name="Text Box 7"/>
          <p:cNvSpPr txBox="1">
            <a:spLocks noChangeArrowheads="1"/>
          </p:cNvSpPr>
          <p:nvPr/>
        </p:nvSpPr>
        <p:spPr bwMode="auto">
          <a:xfrm>
            <a:off x="7086600" y="5334000"/>
            <a:ext cx="1371600" cy="1006475"/>
          </a:xfrm>
          <a:prstGeom prst="rect">
            <a:avLst/>
          </a:prstGeom>
          <a:noFill/>
          <a:ln w="9525">
            <a:noFill/>
            <a:miter lim="800000"/>
            <a:headEnd/>
            <a:tailEnd/>
          </a:ln>
        </p:spPr>
        <p:txBody>
          <a:bodyPr>
            <a:spAutoFit/>
          </a:bodyPr>
          <a:lstStyle/>
          <a:p>
            <a:pPr algn="ctr">
              <a:spcBef>
                <a:spcPct val="50000"/>
              </a:spcBef>
            </a:pPr>
            <a:r>
              <a:rPr lang="en-US" sz="2000">
                <a:latin typeface="Times New Roman" pitchFamily="18" charset="0"/>
              </a:rPr>
              <a:t>Telophase/cytokinesis II</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3 Section 3 Activities 1-3</a:t>
            </a:r>
            <a:endParaRPr lang="en-US" dirty="0"/>
          </a:p>
        </p:txBody>
      </p:sp>
      <p:sp>
        <p:nvSpPr>
          <p:cNvPr id="3" name="Text Placeholder 2"/>
          <p:cNvSpPr>
            <a:spLocks noGrp="1"/>
          </p:cNvSpPr>
          <p:nvPr>
            <p:ph type="body" idx="1"/>
          </p:nvPr>
        </p:nvSpPr>
        <p:spPr>
          <a:xfrm>
            <a:off x="0" y="1524000"/>
            <a:ext cx="8229600" cy="4837200"/>
          </a:xfrm>
        </p:spPr>
        <p:txBody>
          <a:bodyPr/>
          <a:lstStyle/>
          <a:p>
            <a:r>
              <a:rPr lang="en-US" dirty="0" smtClean="0"/>
              <a:t>Family inheritance- Pedigrees</a:t>
            </a:r>
          </a:p>
          <a:p>
            <a:r>
              <a:rPr lang="en-US" dirty="0" smtClean="0"/>
              <a:t>Reading a gel electrophoresis</a:t>
            </a:r>
          </a:p>
          <a:p>
            <a:r>
              <a:rPr lang="en-US" dirty="0" err="1" smtClean="0"/>
              <a:t>Punnett</a:t>
            </a:r>
            <a:r>
              <a:rPr lang="en-US" dirty="0" smtClean="0"/>
              <a:t> Squares</a:t>
            </a:r>
          </a:p>
          <a:p>
            <a:r>
              <a:rPr lang="en-US" dirty="0" smtClean="0"/>
              <a:t>Word Distribution of Sickle Cell</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3829050"/>
            <a:ext cx="5943600" cy="30289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idx="4294967295"/>
          </p:nvPr>
        </p:nvSpPr>
        <p:spPr>
          <a:xfrm>
            <a:off x="457200" y="304800"/>
            <a:ext cx="8229600" cy="685800"/>
          </a:xfrm>
        </p:spPr>
        <p:txBody>
          <a:bodyPr>
            <a:normAutofit fontScale="90000"/>
          </a:bodyPr>
          <a:lstStyle/>
          <a:p>
            <a:pPr algn="ctr" eaLnBrk="1" hangingPunct="1"/>
            <a:r>
              <a:rPr lang="en-US" b="1" dirty="0" smtClean="0">
                <a:latin typeface="Calibri" pitchFamily="34" charset="0"/>
              </a:rPr>
              <a:t>Pedigree</a:t>
            </a:r>
          </a:p>
        </p:txBody>
      </p:sp>
      <p:sp>
        <p:nvSpPr>
          <p:cNvPr id="11267" name="Rectangle 4"/>
          <p:cNvSpPr>
            <a:spLocks noGrp="1" noChangeArrowheads="1"/>
          </p:cNvSpPr>
          <p:nvPr>
            <p:ph type="body" idx="4294967295"/>
          </p:nvPr>
        </p:nvSpPr>
        <p:spPr>
          <a:xfrm>
            <a:off x="152400" y="1066800"/>
            <a:ext cx="8686800" cy="4389438"/>
          </a:xfrm>
          <a:noFill/>
        </p:spPr>
        <p:txBody>
          <a:bodyPr/>
          <a:lstStyle/>
          <a:p>
            <a:pPr eaLnBrk="1" hangingPunct="1"/>
            <a:r>
              <a:rPr lang="en-US" sz="2800" b="1" smtClean="0">
                <a:latin typeface="Calibri" pitchFamily="34" charset="0"/>
              </a:rPr>
              <a:t>Looks at family history and how a trait is inherited over several generations and can help predict inheritance patterns</a:t>
            </a:r>
          </a:p>
          <a:p>
            <a:pPr eaLnBrk="1" hangingPunct="1"/>
            <a:endParaRPr lang="en-US" sz="2800" b="1" smtClean="0">
              <a:latin typeface="Calibri" pitchFamily="34" charset="0"/>
            </a:endParaRPr>
          </a:p>
          <a:p>
            <a:pPr eaLnBrk="1" hangingPunct="1"/>
            <a:r>
              <a:rPr lang="en-US" sz="2800" b="1" smtClean="0">
                <a:latin typeface="Calibri" pitchFamily="34" charset="0"/>
              </a:rPr>
              <a:t>Symbols represent females, males, those who carry or are affected by the trait being examined, and family relationships</a:t>
            </a:r>
          </a:p>
          <a:p>
            <a:pPr eaLnBrk="1" hangingPunct="1"/>
            <a:endParaRPr lang="en-US" sz="2800" b="1" smtClean="0">
              <a:latin typeface="Calibri" pitchFamily="34" charset="0"/>
            </a:endParaRPr>
          </a:p>
          <a:p>
            <a:pPr eaLnBrk="1" hangingPunct="1">
              <a:lnSpc>
                <a:spcPct val="90000"/>
              </a:lnSpc>
            </a:pPr>
            <a:endParaRPr lang="en-US" sz="2800" b="1" smtClean="0">
              <a:latin typeface="Calibri" pitchFamily="34" charset="0"/>
            </a:endParaRPr>
          </a:p>
        </p:txBody>
      </p:sp>
      <p:pic>
        <p:nvPicPr>
          <p:cNvPr id="11268" name="Picture 7"/>
          <p:cNvPicPr>
            <a:picLocks noChangeAspect="1" noChangeArrowheads="1"/>
          </p:cNvPicPr>
          <p:nvPr/>
        </p:nvPicPr>
        <p:blipFill>
          <a:blip r:embed="rId2" cstate="print"/>
          <a:srcRect/>
          <a:stretch>
            <a:fillRect/>
          </a:stretch>
        </p:blipFill>
        <p:spPr bwMode="auto">
          <a:xfrm>
            <a:off x="2819400" y="3962400"/>
            <a:ext cx="4800600" cy="2862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idx="4294967295"/>
          </p:nvPr>
        </p:nvSpPr>
        <p:spPr>
          <a:xfrm>
            <a:off x="457200" y="0"/>
            <a:ext cx="8229600" cy="1143000"/>
          </a:xfrm>
        </p:spPr>
        <p:txBody>
          <a:bodyPr/>
          <a:lstStyle/>
          <a:p>
            <a:pPr algn="ctr" eaLnBrk="1" hangingPunct="1"/>
            <a:r>
              <a:rPr lang="en-US" b="1" dirty="0" smtClean="0">
                <a:latin typeface="Calibri" pitchFamily="34" charset="0"/>
              </a:rPr>
              <a:t>Pedigree Symbols</a:t>
            </a:r>
          </a:p>
        </p:txBody>
      </p:sp>
      <p:sp>
        <p:nvSpPr>
          <p:cNvPr id="12291" name="Rectangle 3"/>
          <p:cNvSpPr>
            <a:spLocks noChangeArrowheads="1"/>
          </p:cNvSpPr>
          <p:nvPr/>
        </p:nvSpPr>
        <p:spPr bwMode="auto">
          <a:xfrm>
            <a:off x="838200" y="1295400"/>
            <a:ext cx="533400" cy="533400"/>
          </a:xfrm>
          <a:prstGeom prst="rect">
            <a:avLst/>
          </a:prstGeom>
          <a:noFill/>
          <a:ln w="25400">
            <a:solidFill>
              <a:schemeClr val="tx1"/>
            </a:solidFill>
            <a:miter lim="800000"/>
            <a:headEnd/>
            <a:tailEnd/>
          </a:ln>
        </p:spPr>
        <p:txBody>
          <a:bodyPr wrap="none" anchor="ctr"/>
          <a:lstStyle/>
          <a:p>
            <a:endParaRPr lang="en-US"/>
          </a:p>
        </p:txBody>
      </p:sp>
      <p:sp>
        <p:nvSpPr>
          <p:cNvPr id="12292" name="Oval 4"/>
          <p:cNvSpPr>
            <a:spLocks noChangeArrowheads="1"/>
          </p:cNvSpPr>
          <p:nvPr/>
        </p:nvSpPr>
        <p:spPr bwMode="auto">
          <a:xfrm>
            <a:off x="2133600" y="5334000"/>
            <a:ext cx="609600" cy="609600"/>
          </a:xfrm>
          <a:prstGeom prst="ellipse">
            <a:avLst/>
          </a:prstGeom>
          <a:noFill/>
          <a:ln w="25400">
            <a:solidFill>
              <a:schemeClr val="tx1"/>
            </a:solidFill>
            <a:round/>
            <a:headEnd/>
            <a:tailEnd/>
          </a:ln>
        </p:spPr>
        <p:txBody>
          <a:bodyPr wrap="none" anchor="ctr"/>
          <a:lstStyle/>
          <a:p>
            <a:endParaRPr lang="en-US"/>
          </a:p>
        </p:txBody>
      </p:sp>
      <p:sp>
        <p:nvSpPr>
          <p:cNvPr id="12293" name="Rectangle 5"/>
          <p:cNvSpPr>
            <a:spLocks noChangeArrowheads="1"/>
          </p:cNvSpPr>
          <p:nvPr/>
        </p:nvSpPr>
        <p:spPr bwMode="auto">
          <a:xfrm>
            <a:off x="3124200" y="1295400"/>
            <a:ext cx="533400" cy="533400"/>
          </a:xfrm>
          <a:prstGeom prst="rect">
            <a:avLst/>
          </a:prstGeom>
          <a:noFill/>
          <a:ln w="25400">
            <a:solidFill>
              <a:schemeClr val="tx1"/>
            </a:solidFill>
            <a:miter lim="800000"/>
            <a:headEnd/>
            <a:tailEnd/>
          </a:ln>
        </p:spPr>
        <p:txBody>
          <a:bodyPr wrap="none" anchor="ctr"/>
          <a:lstStyle/>
          <a:p>
            <a:endParaRPr lang="en-US"/>
          </a:p>
        </p:txBody>
      </p:sp>
      <p:sp>
        <p:nvSpPr>
          <p:cNvPr id="12294" name="Oval 6"/>
          <p:cNvSpPr>
            <a:spLocks noChangeArrowheads="1"/>
          </p:cNvSpPr>
          <p:nvPr/>
        </p:nvSpPr>
        <p:spPr bwMode="auto">
          <a:xfrm>
            <a:off x="3124200" y="2667000"/>
            <a:ext cx="609600" cy="609600"/>
          </a:xfrm>
          <a:prstGeom prst="ellipse">
            <a:avLst/>
          </a:prstGeom>
          <a:noFill/>
          <a:ln w="25400">
            <a:solidFill>
              <a:schemeClr val="tx1"/>
            </a:solidFill>
            <a:round/>
            <a:headEnd/>
            <a:tailEnd/>
          </a:ln>
        </p:spPr>
        <p:txBody>
          <a:bodyPr wrap="none" anchor="ctr"/>
          <a:lstStyle/>
          <a:p>
            <a:endParaRPr lang="en-US"/>
          </a:p>
        </p:txBody>
      </p:sp>
      <p:sp>
        <p:nvSpPr>
          <p:cNvPr id="12295" name="Oval 7"/>
          <p:cNvSpPr>
            <a:spLocks noChangeArrowheads="1"/>
          </p:cNvSpPr>
          <p:nvPr/>
        </p:nvSpPr>
        <p:spPr bwMode="auto">
          <a:xfrm>
            <a:off x="6019800" y="2667000"/>
            <a:ext cx="609600" cy="6096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296" name="Oval 8"/>
          <p:cNvSpPr>
            <a:spLocks noChangeArrowheads="1"/>
          </p:cNvSpPr>
          <p:nvPr/>
        </p:nvSpPr>
        <p:spPr bwMode="auto">
          <a:xfrm>
            <a:off x="4953000" y="4114800"/>
            <a:ext cx="609600" cy="609600"/>
          </a:xfrm>
          <a:prstGeom prst="ellipse">
            <a:avLst/>
          </a:prstGeom>
          <a:noFill/>
          <a:ln w="25400">
            <a:solidFill>
              <a:schemeClr val="tx1"/>
            </a:solidFill>
            <a:round/>
            <a:headEnd/>
            <a:tailEnd/>
          </a:ln>
        </p:spPr>
        <p:txBody>
          <a:bodyPr wrap="none" anchor="ctr"/>
          <a:lstStyle/>
          <a:p>
            <a:endParaRPr lang="en-US"/>
          </a:p>
        </p:txBody>
      </p:sp>
      <p:sp>
        <p:nvSpPr>
          <p:cNvPr id="12297" name="Rectangle 9"/>
          <p:cNvSpPr>
            <a:spLocks noChangeArrowheads="1"/>
          </p:cNvSpPr>
          <p:nvPr/>
        </p:nvSpPr>
        <p:spPr bwMode="auto">
          <a:xfrm>
            <a:off x="3276600" y="5410200"/>
            <a:ext cx="533400" cy="533400"/>
          </a:xfrm>
          <a:prstGeom prst="rect">
            <a:avLst/>
          </a:prstGeom>
          <a:noFill/>
          <a:ln w="25400">
            <a:solidFill>
              <a:schemeClr val="tx1"/>
            </a:solidFill>
            <a:miter lim="800000"/>
            <a:headEnd/>
            <a:tailEnd/>
          </a:ln>
        </p:spPr>
        <p:txBody>
          <a:bodyPr wrap="none" anchor="ctr"/>
          <a:lstStyle/>
          <a:p>
            <a:endParaRPr lang="en-US"/>
          </a:p>
        </p:txBody>
      </p:sp>
      <p:sp>
        <p:nvSpPr>
          <p:cNvPr id="12298" name="Rectangle 10"/>
          <p:cNvSpPr>
            <a:spLocks noChangeArrowheads="1"/>
          </p:cNvSpPr>
          <p:nvPr/>
        </p:nvSpPr>
        <p:spPr bwMode="auto">
          <a:xfrm>
            <a:off x="3886200" y="4191000"/>
            <a:ext cx="533400" cy="533400"/>
          </a:xfrm>
          <a:prstGeom prst="rect">
            <a:avLst/>
          </a:prstGeom>
          <a:noFill/>
          <a:ln w="25400">
            <a:solidFill>
              <a:schemeClr val="tx1"/>
            </a:solidFill>
            <a:miter lim="800000"/>
            <a:headEnd/>
            <a:tailEnd/>
          </a:ln>
        </p:spPr>
        <p:txBody>
          <a:bodyPr wrap="none" anchor="ctr"/>
          <a:lstStyle/>
          <a:p>
            <a:endParaRPr lang="en-US"/>
          </a:p>
        </p:txBody>
      </p:sp>
      <p:sp>
        <p:nvSpPr>
          <p:cNvPr id="12299" name="Text Box 11"/>
          <p:cNvSpPr txBox="1">
            <a:spLocks noChangeArrowheads="1"/>
          </p:cNvSpPr>
          <p:nvPr/>
        </p:nvSpPr>
        <p:spPr bwMode="auto">
          <a:xfrm>
            <a:off x="1524000" y="1358900"/>
            <a:ext cx="722313" cy="396875"/>
          </a:xfrm>
          <a:prstGeom prst="rect">
            <a:avLst/>
          </a:prstGeom>
          <a:noFill/>
          <a:ln w="9525">
            <a:noFill/>
            <a:miter lim="800000"/>
            <a:headEnd/>
            <a:tailEnd/>
          </a:ln>
        </p:spPr>
        <p:txBody>
          <a:bodyPr wrap="none">
            <a:spAutoFit/>
          </a:bodyPr>
          <a:lstStyle/>
          <a:p>
            <a:r>
              <a:rPr lang="en-US" sz="2000" b="1">
                <a:latin typeface="Calibri" pitchFamily="34" charset="0"/>
              </a:rPr>
              <a:t>Male</a:t>
            </a:r>
          </a:p>
        </p:txBody>
      </p:sp>
      <p:sp>
        <p:nvSpPr>
          <p:cNvPr id="12300" name="Rectangle 12"/>
          <p:cNvSpPr>
            <a:spLocks noChangeArrowheads="1"/>
          </p:cNvSpPr>
          <p:nvPr/>
        </p:nvSpPr>
        <p:spPr bwMode="auto">
          <a:xfrm>
            <a:off x="6019800" y="1295400"/>
            <a:ext cx="533400" cy="5334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2301" name="Text Box 13"/>
          <p:cNvSpPr txBox="1">
            <a:spLocks noChangeArrowheads="1"/>
          </p:cNvSpPr>
          <p:nvPr/>
        </p:nvSpPr>
        <p:spPr bwMode="auto">
          <a:xfrm>
            <a:off x="3827463" y="1279525"/>
            <a:ext cx="1633537" cy="701675"/>
          </a:xfrm>
          <a:prstGeom prst="rect">
            <a:avLst/>
          </a:prstGeom>
          <a:noFill/>
          <a:ln w="9525">
            <a:noFill/>
            <a:miter lim="800000"/>
            <a:headEnd/>
            <a:tailEnd/>
          </a:ln>
        </p:spPr>
        <p:txBody>
          <a:bodyPr wrap="none">
            <a:spAutoFit/>
          </a:bodyPr>
          <a:lstStyle/>
          <a:p>
            <a:pPr algn="ctr"/>
            <a:r>
              <a:rPr lang="en-US" sz="2000" b="1">
                <a:latin typeface="Calibri" pitchFamily="34" charset="0"/>
              </a:rPr>
              <a:t>Heterozygous</a:t>
            </a:r>
          </a:p>
          <a:p>
            <a:pPr algn="ctr"/>
            <a:r>
              <a:rPr lang="en-US" sz="2000" b="1">
                <a:latin typeface="Calibri" pitchFamily="34" charset="0"/>
              </a:rPr>
              <a:t>Male</a:t>
            </a:r>
          </a:p>
        </p:txBody>
      </p:sp>
      <p:sp>
        <p:nvSpPr>
          <p:cNvPr id="12302" name="Text Box 14"/>
          <p:cNvSpPr txBox="1">
            <a:spLocks noChangeArrowheads="1"/>
          </p:cNvSpPr>
          <p:nvPr/>
        </p:nvSpPr>
        <p:spPr bwMode="auto">
          <a:xfrm>
            <a:off x="6677025" y="1279525"/>
            <a:ext cx="1144588" cy="701675"/>
          </a:xfrm>
          <a:prstGeom prst="rect">
            <a:avLst/>
          </a:prstGeom>
          <a:noFill/>
          <a:ln w="9525">
            <a:noFill/>
            <a:miter lim="800000"/>
            <a:headEnd/>
            <a:tailEnd/>
          </a:ln>
        </p:spPr>
        <p:txBody>
          <a:bodyPr wrap="none">
            <a:spAutoFit/>
          </a:bodyPr>
          <a:lstStyle/>
          <a:p>
            <a:pPr algn="ctr"/>
            <a:r>
              <a:rPr lang="en-US" sz="2000" b="1">
                <a:latin typeface="Calibri" pitchFamily="34" charset="0"/>
              </a:rPr>
              <a:t>Affected </a:t>
            </a:r>
          </a:p>
          <a:p>
            <a:pPr algn="ctr"/>
            <a:r>
              <a:rPr lang="en-US" sz="2000" b="1">
                <a:latin typeface="Calibri" pitchFamily="34" charset="0"/>
              </a:rPr>
              <a:t>Male</a:t>
            </a:r>
          </a:p>
        </p:txBody>
      </p:sp>
      <p:sp>
        <p:nvSpPr>
          <p:cNvPr id="12303" name="Rectangle 15"/>
          <p:cNvSpPr>
            <a:spLocks noChangeArrowheads="1"/>
          </p:cNvSpPr>
          <p:nvPr/>
        </p:nvSpPr>
        <p:spPr bwMode="auto">
          <a:xfrm>
            <a:off x="3429000" y="1295400"/>
            <a:ext cx="228600" cy="533400"/>
          </a:xfrm>
          <a:prstGeom prst="rect">
            <a:avLst/>
          </a:prstGeom>
          <a:solidFill>
            <a:schemeClr val="tx1"/>
          </a:solidFill>
          <a:ln w="25400">
            <a:solidFill>
              <a:schemeClr val="tx1"/>
            </a:solidFill>
            <a:miter lim="800000"/>
            <a:headEnd/>
            <a:tailEnd/>
          </a:ln>
        </p:spPr>
        <p:txBody>
          <a:bodyPr wrap="none" anchor="ctr"/>
          <a:lstStyle/>
          <a:p>
            <a:endParaRPr lang="en-US"/>
          </a:p>
        </p:txBody>
      </p:sp>
      <p:sp>
        <p:nvSpPr>
          <p:cNvPr id="12304" name="Text Box 16"/>
          <p:cNvSpPr txBox="1">
            <a:spLocks noChangeArrowheads="1"/>
          </p:cNvSpPr>
          <p:nvPr/>
        </p:nvSpPr>
        <p:spPr bwMode="auto">
          <a:xfrm>
            <a:off x="1485900" y="2806700"/>
            <a:ext cx="950913" cy="396875"/>
          </a:xfrm>
          <a:prstGeom prst="rect">
            <a:avLst/>
          </a:prstGeom>
          <a:noFill/>
          <a:ln w="9525">
            <a:noFill/>
            <a:miter lim="800000"/>
            <a:headEnd/>
            <a:tailEnd/>
          </a:ln>
        </p:spPr>
        <p:txBody>
          <a:bodyPr wrap="none">
            <a:spAutoFit/>
          </a:bodyPr>
          <a:lstStyle/>
          <a:p>
            <a:r>
              <a:rPr lang="en-US" sz="2000" b="1">
                <a:latin typeface="Calibri" pitchFamily="34" charset="0"/>
              </a:rPr>
              <a:t>Female</a:t>
            </a:r>
          </a:p>
        </p:txBody>
      </p:sp>
      <p:sp>
        <p:nvSpPr>
          <p:cNvPr id="12305" name="Text Box 17"/>
          <p:cNvSpPr txBox="1">
            <a:spLocks noChangeArrowheads="1"/>
          </p:cNvSpPr>
          <p:nvPr/>
        </p:nvSpPr>
        <p:spPr bwMode="auto">
          <a:xfrm>
            <a:off x="6765925" y="2593975"/>
            <a:ext cx="1144588" cy="701675"/>
          </a:xfrm>
          <a:prstGeom prst="rect">
            <a:avLst/>
          </a:prstGeom>
          <a:noFill/>
          <a:ln w="9525">
            <a:noFill/>
            <a:miter lim="800000"/>
            <a:headEnd/>
            <a:tailEnd/>
          </a:ln>
        </p:spPr>
        <p:txBody>
          <a:bodyPr wrap="none">
            <a:spAutoFit/>
          </a:bodyPr>
          <a:lstStyle/>
          <a:p>
            <a:pPr algn="ctr"/>
            <a:r>
              <a:rPr lang="en-US" sz="2000" b="1">
                <a:latin typeface="Calibri" pitchFamily="34" charset="0"/>
              </a:rPr>
              <a:t>Affected </a:t>
            </a:r>
          </a:p>
          <a:p>
            <a:pPr algn="ctr"/>
            <a:r>
              <a:rPr lang="en-US" sz="2000" b="1">
                <a:latin typeface="Calibri" pitchFamily="34" charset="0"/>
              </a:rPr>
              <a:t>Female</a:t>
            </a:r>
          </a:p>
        </p:txBody>
      </p:sp>
      <p:sp>
        <p:nvSpPr>
          <p:cNvPr id="12306" name="Text Box 18"/>
          <p:cNvSpPr txBox="1">
            <a:spLocks noChangeArrowheads="1"/>
          </p:cNvSpPr>
          <p:nvPr/>
        </p:nvSpPr>
        <p:spPr bwMode="auto">
          <a:xfrm>
            <a:off x="3835400" y="2654300"/>
            <a:ext cx="1633538" cy="701675"/>
          </a:xfrm>
          <a:prstGeom prst="rect">
            <a:avLst/>
          </a:prstGeom>
          <a:noFill/>
          <a:ln w="9525">
            <a:noFill/>
            <a:miter lim="800000"/>
            <a:headEnd/>
            <a:tailEnd/>
          </a:ln>
        </p:spPr>
        <p:txBody>
          <a:bodyPr wrap="none">
            <a:spAutoFit/>
          </a:bodyPr>
          <a:lstStyle/>
          <a:p>
            <a:pPr algn="ctr"/>
            <a:r>
              <a:rPr lang="en-US" sz="2000" b="1">
                <a:latin typeface="Calibri" pitchFamily="34" charset="0"/>
              </a:rPr>
              <a:t>Heterozygous</a:t>
            </a:r>
          </a:p>
          <a:p>
            <a:pPr algn="ctr"/>
            <a:r>
              <a:rPr lang="en-US" sz="2000" b="1">
                <a:latin typeface="Calibri" pitchFamily="34" charset="0"/>
              </a:rPr>
              <a:t>Female</a:t>
            </a:r>
          </a:p>
        </p:txBody>
      </p:sp>
      <p:sp>
        <p:nvSpPr>
          <p:cNvPr id="12307" name="Line 19"/>
          <p:cNvSpPr>
            <a:spLocks noChangeShapeType="1"/>
          </p:cNvSpPr>
          <p:nvPr/>
        </p:nvSpPr>
        <p:spPr bwMode="auto">
          <a:xfrm>
            <a:off x="4419600" y="4419600"/>
            <a:ext cx="533400" cy="0"/>
          </a:xfrm>
          <a:prstGeom prst="line">
            <a:avLst/>
          </a:prstGeom>
          <a:noFill/>
          <a:ln w="38100">
            <a:solidFill>
              <a:schemeClr val="tx1"/>
            </a:solidFill>
            <a:round/>
            <a:headEnd/>
            <a:tailEnd/>
          </a:ln>
        </p:spPr>
        <p:txBody>
          <a:bodyPr wrap="none" anchor="ctr"/>
          <a:lstStyle/>
          <a:p>
            <a:endParaRPr lang="en-US"/>
          </a:p>
        </p:txBody>
      </p:sp>
      <p:sp>
        <p:nvSpPr>
          <p:cNvPr id="12308" name="Text Box 20"/>
          <p:cNvSpPr txBox="1">
            <a:spLocks noChangeArrowheads="1"/>
          </p:cNvSpPr>
          <p:nvPr/>
        </p:nvSpPr>
        <p:spPr bwMode="auto">
          <a:xfrm>
            <a:off x="5749925" y="4194175"/>
            <a:ext cx="2012950" cy="396875"/>
          </a:xfrm>
          <a:prstGeom prst="rect">
            <a:avLst/>
          </a:prstGeom>
          <a:noFill/>
          <a:ln w="9525">
            <a:noFill/>
            <a:miter lim="800000"/>
            <a:headEnd/>
            <a:tailEnd/>
          </a:ln>
        </p:spPr>
        <p:txBody>
          <a:bodyPr wrap="none">
            <a:spAutoFit/>
          </a:bodyPr>
          <a:lstStyle/>
          <a:p>
            <a:pPr algn="ctr"/>
            <a:r>
              <a:rPr lang="en-US" sz="2000" b="1">
                <a:latin typeface="Calibri" pitchFamily="34" charset="0"/>
              </a:rPr>
              <a:t>Marriage/Mating</a:t>
            </a:r>
          </a:p>
        </p:txBody>
      </p:sp>
      <p:sp>
        <p:nvSpPr>
          <p:cNvPr id="12309" name="Rectangle 21"/>
          <p:cNvSpPr>
            <a:spLocks noChangeArrowheads="1"/>
          </p:cNvSpPr>
          <p:nvPr/>
        </p:nvSpPr>
        <p:spPr bwMode="auto">
          <a:xfrm>
            <a:off x="4419600" y="5410200"/>
            <a:ext cx="533400" cy="533400"/>
          </a:xfrm>
          <a:prstGeom prst="rect">
            <a:avLst/>
          </a:prstGeom>
          <a:noFill/>
          <a:ln w="25400">
            <a:solidFill>
              <a:schemeClr val="tx1"/>
            </a:solidFill>
            <a:miter lim="800000"/>
            <a:headEnd/>
            <a:tailEnd/>
          </a:ln>
        </p:spPr>
        <p:txBody>
          <a:bodyPr wrap="none" anchor="ctr"/>
          <a:lstStyle/>
          <a:p>
            <a:endParaRPr lang="en-US"/>
          </a:p>
        </p:txBody>
      </p:sp>
      <p:sp>
        <p:nvSpPr>
          <p:cNvPr id="12310" name="Oval 22"/>
          <p:cNvSpPr>
            <a:spLocks noChangeArrowheads="1"/>
          </p:cNvSpPr>
          <p:nvPr/>
        </p:nvSpPr>
        <p:spPr bwMode="auto">
          <a:xfrm>
            <a:off x="5562600" y="5334000"/>
            <a:ext cx="609600" cy="609600"/>
          </a:xfrm>
          <a:prstGeom prst="ellipse">
            <a:avLst/>
          </a:prstGeom>
          <a:noFill/>
          <a:ln w="25400">
            <a:solidFill>
              <a:schemeClr val="tx1"/>
            </a:solidFill>
            <a:round/>
            <a:headEnd/>
            <a:tailEnd/>
          </a:ln>
        </p:spPr>
        <p:txBody>
          <a:bodyPr wrap="none" anchor="ctr"/>
          <a:lstStyle/>
          <a:p>
            <a:endParaRPr lang="en-US"/>
          </a:p>
        </p:txBody>
      </p:sp>
      <p:sp>
        <p:nvSpPr>
          <p:cNvPr id="12311" name="Line 23"/>
          <p:cNvSpPr>
            <a:spLocks noChangeShapeType="1"/>
          </p:cNvSpPr>
          <p:nvPr/>
        </p:nvSpPr>
        <p:spPr bwMode="auto">
          <a:xfrm>
            <a:off x="4648200" y="4419600"/>
            <a:ext cx="0" cy="990600"/>
          </a:xfrm>
          <a:prstGeom prst="line">
            <a:avLst/>
          </a:prstGeom>
          <a:noFill/>
          <a:ln w="38100">
            <a:solidFill>
              <a:schemeClr val="tx1"/>
            </a:solidFill>
            <a:round/>
            <a:headEnd/>
            <a:tailEnd/>
          </a:ln>
        </p:spPr>
        <p:txBody>
          <a:bodyPr wrap="none" anchor="ctr"/>
          <a:lstStyle/>
          <a:p>
            <a:endParaRPr lang="en-US"/>
          </a:p>
        </p:txBody>
      </p:sp>
      <p:sp>
        <p:nvSpPr>
          <p:cNvPr id="12312" name="Line 24"/>
          <p:cNvSpPr>
            <a:spLocks noChangeShapeType="1"/>
          </p:cNvSpPr>
          <p:nvPr/>
        </p:nvSpPr>
        <p:spPr bwMode="auto">
          <a:xfrm>
            <a:off x="4648200" y="4953000"/>
            <a:ext cx="1219200" cy="0"/>
          </a:xfrm>
          <a:prstGeom prst="line">
            <a:avLst/>
          </a:prstGeom>
          <a:noFill/>
          <a:ln w="38100">
            <a:solidFill>
              <a:schemeClr val="tx1"/>
            </a:solidFill>
            <a:round/>
            <a:headEnd/>
            <a:tailEnd/>
          </a:ln>
        </p:spPr>
        <p:txBody>
          <a:bodyPr wrap="none" anchor="ctr"/>
          <a:lstStyle/>
          <a:p>
            <a:endParaRPr lang="en-US"/>
          </a:p>
        </p:txBody>
      </p:sp>
      <p:sp>
        <p:nvSpPr>
          <p:cNvPr id="12313" name="Line 25"/>
          <p:cNvSpPr>
            <a:spLocks noChangeShapeType="1"/>
          </p:cNvSpPr>
          <p:nvPr/>
        </p:nvSpPr>
        <p:spPr bwMode="auto">
          <a:xfrm>
            <a:off x="5867400" y="4953000"/>
            <a:ext cx="0" cy="381000"/>
          </a:xfrm>
          <a:prstGeom prst="line">
            <a:avLst/>
          </a:prstGeom>
          <a:noFill/>
          <a:ln w="38100">
            <a:solidFill>
              <a:schemeClr val="tx1"/>
            </a:solidFill>
            <a:round/>
            <a:headEnd/>
            <a:tailEnd/>
          </a:ln>
        </p:spPr>
        <p:txBody>
          <a:bodyPr wrap="none" anchor="ctr"/>
          <a:lstStyle/>
          <a:p>
            <a:endParaRPr lang="en-US"/>
          </a:p>
        </p:txBody>
      </p:sp>
      <p:sp>
        <p:nvSpPr>
          <p:cNvPr id="12314" name="Line 26"/>
          <p:cNvSpPr>
            <a:spLocks noChangeShapeType="1"/>
          </p:cNvSpPr>
          <p:nvPr/>
        </p:nvSpPr>
        <p:spPr bwMode="auto">
          <a:xfrm flipH="1">
            <a:off x="3581400" y="4953000"/>
            <a:ext cx="1066800" cy="0"/>
          </a:xfrm>
          <a:prstGeom prst="line">
            <a:avLst/>
          </a:prstGeom>
          <a:noFill/>
          <a:ln w="38100">
            <a:solidFill>
              <a:schemeClr val="tx1"/>
            </a:solidFill>
            <a:round/>
            <a:headEnd/>
            <a:tailEnd/>
          </a:ln>
        </p:spPr>
        <p:txBody>
          <a:bodyPr wrap="none" anchor="ctr"/>
          <a:lstStyle/>
          <a:p>
            <a:endParaRPr lang="en-US"/>
          </a:p>
        </p:txBody>
      </p:sp>
      <p:sp>
        <p:nvSpPr>
          <p:cNvPr id="12315" name="Line 27"/>
          <p:cNvSpPr>
            <a:spLocks noChangeShapeType="1"/>
          </p:cNvSpPr>
          <p:nvPr/>
        </p:nvSpPr>
        <p:spPr bwMode="auto">
          <a:xfrm>
            <a:off x="3581400" y="4953000"/>
            <a:ext cx="0" cy="457200"/>
          </a:xfrm>
          <a:prstGeom prst="line">
            <a:avLst/>
          </a:prstGeom>
          <a:noFill/>
          <a:ln w="38100">
            <a:solidFill>
              <a:schemeClr val="tx1"/>
            </a:solidFill>
            <a:round/>
            <a:headEnd/>
            <a:tailEnd/>
          </a:ln>
        </p:spPr>
        <p:txBody>
          <a:bodyPr wrap="none" anchor="ctr"/>
          <a:lstStyle/>
          <a:p>
            <a:endParaRPr lang="en-US"/>
          </a:p>
        </p:txBody>
      </p:sp>
      <p:sp>
        <p:nvSpPr>
          <p:cNvPr id="12316" name="Text Box 28"/>
          <p:cNvSpPr txBox="1">
            <a:spLocks noChangeArrowheads="1"/>
          </p:cNvSpPr>
          <p:nvPr/>
        </p:nvSpPr>
        <p:spPr bwMode="auto">
          <a:xfrm>
            <a:off x="6542088" y="5260975"/>
            <a:ext cx="1743075" cy="701675"/>
          </a:xfrm>
          <a:prstGeom prst="rect">
            <a:avLst/>
          </a:prstGeom>
          <a:noFill/>
          <a:ln w="9525" algn="ctr">
            <a:noFill/>
            <a:miter lim="800000"/>
            <a:headEnd/>
            <a:tailEnd/>
          </a:ln>
        </p:spPr>
        <p:txBody>
          <a:bodyPr wrap="none">
            <a:spAutoFit/>
          </a:bodyPr>
          <a:lstStyle/>
          <a:p>
            <a:pPr algn="ctr"/>
            <a:r>
              <a:rPr lang="en-US" sz="2000" b="1">
                <a:latin typeface="Calibri" pitchFamily="34" charset="0"/>
              </a:rPr>
              <a:t>1</a:t>
            </a:r>
            <a:r>
              <a:rPr lang="en-US" sz="2000" b="1" baseline="30000">
                <a:latin typeface="Calibri" pitchFamily="34" charset="0"/>
              </a:rPr>
              <a:t>st</a:t>
            </a:r>
            <a:r>
              <a:rPr lang="en-US" sz="2000" b="1">
                <a:latin typeface="Calibri" pitchFamily="34" charset="0"/>
              </a:rPr>
              <a:t> Generation </a:t>
            </a:r>
          </a:p>
          <a:p>
            <a:pPr algn="ctr"/>
            <a:r>
              <a:rPr lang="en-US" sz="2000" b="1">
                <a:latin typeface="Calibri" pitchFamily="34" charset="0"/>
              </a:rPr>
              <a:t>of Children</a:t>
            </a:r>
          </a:p>
        </p:txBody>
      </p:sp>
      <p:sp>
        <p:nvSpPr>
          <p:cNvPr id="12317" name="Oval 29"/>
          <p:cNvSpPr>
            <a:spLocks noChangeArrowheads="1"/>
          </p:cNvSpPr>
          <p:nvPr/>
        </p:nvSpPr>
        <p:spPr bwMode="auto">
          <a:xfrm>
            <a:off x="838200" y="2667000"/>
            <a:ext cx="609600" cy="609600"/>
          </a:xfrm>
          <a:prstGeom prst="ellipse">
            <a:avLst/>
          </a:prstGeom>
          <a:noFill/>
          <a:ln w="25400">
            <a:solidFill>
              <a:schemeClr val="tx1"/>
            </a:solidFill>
            <a:round/>
            <a:headEnd/>
            <a:tailEnd/>
          </a:ln>
        </p:spPr>
        <p:txBody>
          <a:bodyPr wrap="none" anchor="ctr"/>
          <a:lstStyle/>
          <a:p>
            <a:endParaRPr lang="en-US"/>
          </a:p>
        </p:txBody>
      </p:sp>
      <p:sp>
        <p:nvSpPr>
          <p:cNvPr id="12318" name="Line 30"/>
          <p:cNvSpPr>
            <a:spLocks noChangeShapeType="1"/>
          </p:cNvSpPr>
          <p:nvPr/>
        </p:nvSpPr>
        <p:spPr bwMode="auto">
          <a:xfrm>
            <a:off x="2743200" y="5638800"/>
            <a:ext cx="533400" cy="0"/>
          </a:xfrm>
          <a:prstGeom prst="line">
            <a:avLst/>
          </a:prstGeom>
          <a:noFill/>
          <a:ln w="38100">
            <a:solidFill>
              <a:schemeClr val="tx1"/>
            </a:solidFill>
            <a:round/>
            <a:headEnd/>
            <a:tailEnd/>
          </a:ln>
        </p:spPr>
        <p:txBody>
          <a:bodyPr wrap="none" anchor="ctr"/>
          <a:lstStyle/>
          <a:p>
            <a:endParaRPr lang="en-US"/>
          </a:p>
        </p:txBody>
      </p:sp>
      <p:sp>
        <p:nvSpPr>
          <p:cNvPr id="12319" name="Oval 31"/>
          <p:cNvSpPr>
            <a:spLocks noChangeArrowheads="1"/>
          </p:cNvSpPr>
          <p:nvPr/>
        </p:nvSpPr>
        <p:spPr bwMode="auto">
          <a:xfrm>
            <a:off x="1524000" y="4876800"/>
            <a:ext cx="2514600" cy="1676400"/>
          </a:xfrm>
          <a:prstGeom prst="ellipse">
            <a:avLst/>
          </a:prstGeom>
          <a:noFill/>
          <a:ln w="63500" algn="ctr">
            <a:solidFill>
              <a:schemeClr val="tx1"/>
            </a:solidFill>
            <a:round/>
            <a:headEnd/>
            <a:tailEnd/>
          </a:ln>
        </p:spPr>
        <p:txBody>
          <a:bodyPr wrap="none" anchor="ctr"/>
          <a:lstStyle/>
          <a:p>
            <a:endParaRPr lang="en-US"/>
          </a:p>
        </p:txBody>
      </p:sp>
      <p:sp>
        <p:nvSpPr>
          <p:cNvPr id="12320" name="Line 32"/>
          <p:cNvSpPr>
            <a:spLocks noChangeShapeType="1"/>
          </p:cNvSpPr>
          <p:nvPr/>
        </p:nvSpPr>
        <p:spPr bwMode="auto">
          <a:xfrm>
            <a:off x="914400" y="4800600"/>
            <a:ext cx="685800" cy="381000"/>
          </a:xfrm>
          <a:prstGeom prst="line">
            <a:avLst/>
          </a:prstGeom>
          <a:noFill/>
          <a:ln w="63500">
            <a:solidFill>
              <a:schemeClr val="tx1"/>
            </a:solidFill>
            <a:round/>
            <a:headEnd/>
            <a:tailEnd type="arrow" w="lg" len="lg"/>
          </a:ln>
        </p:spPr>
        <p:txBody>
          <a:bodyPr wrap="none" anchor="ctr"/>
          <a:lstStyle/>
          <a:p>
            <a:endParaRPr lang="en-US"/>
          </a:p>
        </p:txBody>
      </p:sp>
      <p:sp>
        <p:nvSpPr>
          <p:cNvPr id="12321" name="Text Box 33"/>
          <p:cNvSpPr txBox="1">
            <a:spLocks noChangeArrowheads="1"/>
          </p:cNvSpPr>
          <p:nvPr/>
        </p:nvSpPr>
        <p:spPr bwMode="auto">
          <a:xfrm>
            <a:off x="352425" y="4117975"/>
            <a:ext cx="1674813" cy="701675"/>
          </a:xfrm>
          <a:prstGeom prst="rect">
            <a:avLst/>
          </a:prstGeom>
          <a:noFill/>
          <a:ln w="9525" algn="ctr">
            <a:noFill/>
            <a:miter lim="800000"/>
            <a:headEnd/>
            <a:tailEnd/>
          </a:ln>
        </p:spPr>
        <p:txBody>
          <a:bodyPr wrap="none">
            <a:spAutoFit/>
          </a:bodyPr>
          <a:lstStyle/>
          <a:p>
            <a:pPr algn="ctr"/>
            <a:r>
              <a:rPr lang="en-US" sz="2000" b="1">
                <a:latin typeface="Calibri" pitchFamily="34" charset="0"/>
              </a:rPr>
              <a:t>New marriage</a:t>
            </a:r>
          </a:p>
          <a:p>
            <a:pPr algn="ctr"/>
            <a:r>
              <a:rPr lang="en-US" sz="2000" b="1">
                <a:latin typeface="Calibri" pitchFamily="34" charset="0"/>
              </a:rPr>
              <a:t>into family</a:t>
            </a:r>
          </a:p>
        </p:txBody>
      </p:sp>
      <p:sp>
        <p:nvSpPr>
          <p:cNvPr id="34" name="Chord 33"/>
          <p:cNvSpPr/>
          <p:nvPr/>
        </p:nvSpPr>
        <p:spPr>
          <a:xfrm rot="11868887">
            <a:off x="3157538" y="2668588"/>
            <a:ext cx="606425" cy="606425"/>
          </a:xfrm>
          <a:prstGeom prst="chord">
            <a:avLst>
              <a:gd name="adj1" fmla="val 3768399"/>
              <a:gd name="adj2" fmla="val 1563081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idx="4294967295"/>
          </p:nvPr>
        </p:nvSpPr>
        <p:spPr/>
        <p:txBody>
          <a:bodyPr/>
          <a:lstStyle/>
          <a:p>
            <a:pPr eaLnBrk="1" hangingPunct="1"/>
            <a:r>
              <a:rPr lang="en-US" smtClean="0">
                <a:latin typeface="Calibri" pitchFamily="34" charset="0"/>
              </a:rPr>
              <a:t>Connecting Pedigree Symbols</a:t>
            </a:r>
          </a:p>
        </p:txBody>
      </p:sp>
      <p:sp>
        <p:nvSpPr>
          <p:cNvPr id="17411" name="Rectangle 3"/>
          <p:cNvSpPr>
            <a:spLocks noGrp="1"/>
          </p:cNvSpPr>
          <p:nvPr>
            <p:ph type="body" idx="4294967295"/>
          </p:nvPr>
        </p:nvSpPr>
        <p:spPr>
          <a:xfrm>
            <a:off x="681038" y="2843213"/>
            <a:ext cx="4114800" cy="2041525"/>
          </a:xfrm>
        </p:spPr>
        <p:txBody>
          <a:bodyPr/>
          <a:lstStyle/>
          <a:p>
            <a:pPr eaLnBrk="1" hangingPunct="1">
              <a:lnSpc>
                <a:spcPct val="90000"/>
              </a:lnSpc>
            </a:pPr>
            <a:r>
              <a:rPr lang="en-US" sz="3500" smtClean="0">
                <a:latin typeface="Constantia" pitchFamily="18" charset="0"/>
              </a:rPr>
              <a:t>Married Couple</a:t>
            </a:r>
          </a:p>
          <a:p>
            <a:pPr eaLnBrk="1" hangingPunct="1">
              <a:lnSpc>
                <a:spcPct val="90000"/>
              </a:lnSpc>
            </a:pPr>
            <a:endParaRPr lang="en-US" sz="3500" smtClean="0">
              <a:latin typeface="Constantia" pitchFamily="18" charset="0"/>
            </a:endParaRPr>
          </a:p>
          <a:p>
            <a:pPr eaLnBrk="1" hangingPunct="1">
              <a:lnSpc>
                <a:spcPct val="90000"/>
              </a:lnSpc>
            </a:pPr>
            <a:r>
              <a:rPr lang="en-US" sz="3500" smtClean="0">
                <a:latin typeface="Constantia" pitchFamily="18" charset="0"/>
              </a:rPr>
              <a:t>Siblings</a:t>
            </a:r>
          </a:p>
          <a:p>
            <a:pPr eaLnBrk="1" hangingPunct="1">
              <a:lnSpc>
                <a:spcPct val="90000"/>
              </a:lnSpc>
            </a:pPr>
            <a:endParaRPr lang="en-US" sz="3500" smtClean="0">
              <a:latin typeface="Constantia" pitchFamily="18" charset="0"/>
            </a:endParaRPr>
          </a:p>
        </p:txBody>
      </p:sp>
      <p:grpSp>
        <p:nvGrpSpPr>
          <p:cNvPr id="2" name="Group 4"/>
          <p:cNvGrpSpPr>
            <a:grpSpLocks/>
          </p:cNvGrpSpPr>
          <p:nvPr/>
        </p:nvGrpSpPr>
        <p:grpSpPr bwMode="auto">
          <a:xfrm>
            <a:off x="5029200" y="2743200"/>
            <a:ext cx="1752600" cy="457200"/>
            <a:chOff x="3168" y="1632"/>
            <a:chExt cx="1104" cy="288"/>
          </a:xfrm>
        </p:grpSpPr>
        <p:sp>
          <p:nvSpPr>
            <p:cNvPr id="17426" name="Rectangle 5"/>
            <p:cNvSpPr>
              <a:spLocks noChangeArrowheads="1"/>
            </p:cNvSpPr>
            <p:nvPr/>
          </p:nvSpPr>
          <p:spPr bwMode="auto">
            <a:xfrm>
              <a:off x="3984" y="1632"/>
              <a:ext cx="288" cy="28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427" name="Oval 6"/>
            <p:cNvSpPr>
              <a:spLocks noChangeArrowheads="1"/>
            </p:cNvSpPr>
            <p:nvPr/>
          </p:nvSpPr>
          <p:spPr bwMode="auto">
            <a:xfrm>
              <a:off x="3168" y="1632"/>
              <a:ext cx="288" cy="288"/>
            </a:xfrm>
            <a:prstGeom prst="ellipse">
              <a:avLst/>
            </a:prstGeom>
            <a:solidFill>
              <a:schemeClr val="tx1"/>
            </a:solidFill>
            <a:ln w="9525">
              <a:solidFill>
                <a:schemeClr val="tx1"/>
              </a:solidFill>
              <a:round/>
              <a:headEnd/>
              <a:tailEnd/>
            </a:ln>
          </p:spPr>
          <p:txBody>
            <a:bodyPr wrap="none" anchor="ctr"/>
            <a:lstStyle/>
            <a:p>
              <a:endParaRPr lang="en-US"/>
            </a:p>
          </p:txBody>
        </p:sp>
        <p:sp>
          <p:nvSpPr>
            <p:cNvPr id="17428" name="Line 7"/>
            <p:cNvSpPr>
              <a:spLocks noChangeShapeType="1"/>
            </p:cNvSpPr>
            <p:nvPr/>
          </p:nvSpPr>
          <p:spPr bwMode="auto">
            <a:xfrm>
              <a:off x="3456" y="1776"/>
              <a:ext cx="480" cy="0"/>
            </a:xfrm>
            <a:prstGeom prst="line">
              <a:avLst/>
            </a:prstGeom>
            <a:noFill/>
            <a:ln w="9525">
              <a:solidFill>
                <a:srgbClr val="000000"/>
              </a:solidFill>
              <a:round/>
              <a:headEnd/>
              <a:tailEnd/>
            </a:ln>
          </p:spPr>
          <p:txBody>
            <a:bodyPr/>
            <a:lstStyle/>
            <a:p>
              <a:endParaRPr lang="en-US"/>
            </a:p>
          </p:txBody>
        </p:sp>
      </p:grpSp>
      <p:sp>
        <p:nvSpPr>
          <p:cNvPr id="214024" name="Rectangle 8"/>
          <p:cNvSpPr>
            <a:spLocks noChangeArrowheads="1"/>
          </p:cNvSpPr>
          <p:nvPr/>
        </p:nvSpPr>
        <p:spPr bwMode="auto">
          <a:xfrm>
            <a:off x="781050" y="1600200"/>
            <a:ext cx="6864350" cy="641350"/>
          </a:xfrm>
          <a:prstGeom prst="rect">
            <a:avLst/>
          </a:prstGeom>
          <a:noFill/>
          <a:ln w="9525">
            <a:noFill/>
            <a:miter lim="800000"/>
            <a:headEnd/>
            <a:tailEnd/>
          </a:ln>
          <a:effectLst/>
        </p:spPr>
        <p:txBody>
          <a:bodyPr wrap="none">
            <a:spAutoFit/>
          </a:bodyPr>
          <a:lstStyle/>
          <a:p>
            <a:pPr eaLnBrk="0" hangingPunct="0">
              <a:defRPr/>
            </a:pPr>
            <a:r>
              <a:rPr lang="en-US" sz="3600">
                <a:effectLst>
                  <a:outerShdw blurRad="38100" dist="38100" dir="2700000" algn="tl">
                    <a:srgbClr val="04617B"/>
                  </a:outerShdw>
                </a:effectLst>
              </a:rPr>
              <a:t>Examples of connected symbols:</a:t>
            </a:r>
          </a:p>
        </p:txBody>
      </p:sp>
      <p:grpSp>
        <p:nvGrpSpPr>
          <p:cNvPr id="3" name="Group 9"/>
          <p:cNvGrpSpPr>
            <a:grpSpLocks/>
          </p:cNvGrpSpPr>
          <p:nvPr/>
        </p:nvGrpSpPr>
        <p:grpSpPr bwMode="auto">
          <a:xfrm>
            <a:off x="4343400" y="4038600"/>
            <a:ext cx="2590800" cy="2057400"/>
            <a:chOff x="2736" y="1632"/>
            <a:chExt cx="1632" cy="1296"/>
          </a:xfrm>
        </p:grpSpPr>
        <p:sp>
          <p:nvSpPr>
            <p:cNvPr id="17415" name="Rectangle 10"/>
            <p:cNvSpPr>
              <a:spLocks noChangeArrowheads="1"/>
            </p:cNvSpPr>
            <p:nvPr/>
          </p:nvSpPr>
          <p:spPr bwMode="auto">
            <a:xfrm>
              <a:off x="3312" y="2640"/>
              <a:ext cx="288" cy="28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416" name="Rectangle 11"/>
            <p:cNvSpPr>
              <a:spLocks noChangeArrowheads="1"/>
            </p:cNvSpPr>
            <p:nvPr/>
          </p:nvSpPr>
          <p:spPr bwMode="auto">
            <a:xfrm>
              <a:off x="3984" y="1632"/>
              <a:ext cx="288" cy="28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417" name="Oval 12"/>
            <p:cNvSpPr>
              <a:spLocks noChangeArrowheads="1"/>
            </p:cNvSpPr>
            <p:nvPr/>
          </p:nvSpPr>
          <p:spPr bwMode="auto">
            <a:xfrm>
              <a:off x="3168" y="1632"/>
              <a:ext cx="288" cy="288"/>
            </a:xfrm>
            <a:prstGeom prst="ellipse">
              <a:avLst/>
            </a:prstGeom>
            <a:solidFill>
              <a:schemeClr val="tx1"/>
            </a:solidFill>
            <a:ln w="9525">
              <a:solidFill>
                <a:schemeClr val="tx1"/>
              </a:solidFill>
              <a:round/>
              <a:headEnd/>
              <a:tailEnd/>
            </a:ln>
          </p:spPr>
          <p:txBody>
            <a:bodyPr wrap="none" anchor="ctr"/>
            <a:lstStyle/>
            <a:p>
              <a:endParaRPr lang="en-US"/>
            </a:p>
          </p:txBody>
        </p:sp>
        <p:sp>
          <p:nvSpPr>
            <p:cNvPr id="17418" name="Line 13"/>
            <p:cNvSpPr>
              <a:spLocks noChangeShapeType="1"/>
            </p:cNvSpPr>
            <p:nvPr/>
          </p:nvSpPr>
          <p:spPr bwMode="auto">
            <a:xfrm>
              <a:off x="3456" y="1776"/>
              <a:ext cx="480" cy="0"/>
            </a:xfrm>
            <a:prstGeom prst="line">
              <a:avLst/>
            </a:prstGeom>
            <a:noFill/>
            <a:ln w="9525">
              <a:solidFill>
                <a:srgbClr val="000000"/>
              </a:solidFill>
              <a:round/>
              <a:headEnd/>
              <a:tailEnd/>
            </a:ln>
          </p:spPr>
          <p:txBody>
            <a:bodyPr/>
            <a:lstStyle/>
            <a:p>
              <a:endParaRPr lang="en-US"/>
            </a:p>
          </p:txBody>
        </p:sp>
        <p:sp>
          <p:nvSpPr>
            <p:cNvPr id="17419" name="Oval 14"/>
            <p:cNvSpPr>
              <a:spLocks noChangeArrowheads="1"/>
            </p:cNvSpPr>
            <p:nvPr/>
          </p:nvSpPr>
          <p:spPr bwMode="auto">
            <a:xfrm>
              <a:off x="4080" y="2640"/>
              <a:ext cx="288" cy="288"/>
            </a:xfrm>
            <a:prstGeom prst="ellipse">
              <a:avLst/>
            </a:prstGeom>
            <a:solidFill>
              <a:schemeClr val="tx1"/>
            </a:solidFill>
            <a:ln w="9525">
              <a:solidFill>
                <a:schemeClr val="tx1"/>
              </a:solidFill>
              <a:round/>
              <a:headEnd/>
              <a:tailEnd/>
            </a:ln>
          </p:spPr>
          <p:txBody>
            <a:bodyPr wrap="none" anchor="ctr"/>
            <a:lstStyle/>
            <a:p>
              <a:endParaRPr lang="en-US"/>
            </a:p>
          </p:txBody>
        </p:sp>
        <p:sp>
          <p:nvSpPr>
            <p:cNvPr id="17420" name="Line 15"/>
            <p:cNvSpPr>
              <a:spLocks noChangeShapeType="1"/>
            </p:cNvSpPr>
            <p:nvPr/>
          </p:nvSpPr>
          <p:spPr bwMode="auto">
            <a:xfrm flipV="1">
              <a:off x="3744" y="1776"/>
              <a:ext cx="0" cy="384"/>
            </a:xfrm>
            <a:prstGeom prst="line">
              <a:avLst/>
            </a:prstGeom>
            <a:noFill/>
            <a:ln w="9525">
              <a:solidFill>
                <a:srgbClr val="000000"/>
              </a:solidFill>
              <a:round/>
              <a:headEnd/>
              <a:tailEnd/>
            </a:ln>
          </p:spPr>
          <p:txBody>
            <a:bodyPr/>
            <a:lstStyle/>
            <a:p>
              <a:endParaRPr lang="en-US"/>
            </a:p>
          </p:txBody>
        </p:sp>
        <p:sp>
          <p:nvSpPr>
            <p:cNvPr id="17421" name="Line 16"/>
            <p:cNvSpPr>
              <a:spLocks noChangeShapeType="1"/>
            </p:cNvSpPr>
            <p:nvPr/>
          </p:nvSpPr>
          <p:spPr bwMode="auto">
            <a:xfrm>
              <a:off x="2880" y="2160"/>
              <a:ext cx="0" cy="432"/>
            </a:xfrm>
            <a:prstGeom prst="line">
              <a:avLst/>
            </a:prstGeom>
            <a:noFill/>
            <a:ln w="9525">
              <a:solidFill>
                <a:srgbClr val="000000"/>
              </a:solidFill>
              <a:round/>
              <a:headEnd/>
              <a:tailEnd/>
            </a:ln>
          </p:spPr>
          <p:txBody>
            <a:bodyPr/>
            <a:lstStyle/>
            <a:p>
              <a:endParaRPr lang="en-US"/>
            </a:p>
          </p:txBody>
        </p:sp>
        <p:sp>
          <p:nvSpPr>
            <p:cNvPr id="17422" name="Oval 17"/>
            <p:cNvSpPr>
              <a:spLocks noChangeArrowheads="1"/>
            </p:cNvSpPr>
            <p:nvPr/>
          </p:nvSpPr>
          <p:spPr bwMode="auto">
            <a:xfrm>
              <a:off x="2736" y="2640"/>
              <a:ext cx="288" cy="288"/>
            </a:xfrm>
            <a:prstGeom prst="ellipse">
              <a:avLst/>
            </a:prstGeom>
            <a:solidFill>
              <a:schemeClr val="tx1"/>
            </a:solidFill>
            <a:ln w="9525">
              <a:solidFill>
                <a:schemeClr val="tx1"/>
              </a:solidFill>
              <a:round/>
              <a:headEnd/>
              <a:tailEnd/>
            </a:ln>
          </p:spPr>
          <p:txBody>
            <a:bodyPr wrap="none" anchor="ctr"/>
            <a:lstStyle/>
            <a:p>
              <a:endParaRPr lang="en-US"/>
            </a:p>
          </p:txBody>
        </p:sp>
        <p:sp>
          <p:nvSpPr>
            <p:cNvPr id="17423" name="Line 18"/>
            <p:cNvSpPr>
              <a:spLocks noChangeShapeType="1"/>
            </p:cNvSpPr>
            <p:nvPr/>
          </p:nvSpPr>
          <p:spPr bwMode="auto">
            <a:xfrm>
              <a:off x="2880" y="2160"/>
              <a:ext cx="1392" cy="0"/>
            </a:xfrm>
            <a:prstGeom prst="line">
              <a:avLst/>
            </a:prstGeom>
            <a:noFill/>
            <a:ln w="9525">
              <a:solidFill>
                <a:srgbClr val="000000"/>
              </a:solidFill>
              <a:round/>
              <a:headEnd/>
              <a:tailEnd/>
            </a:ln>
          </p:spPr>
          <p:txBody>
            <a:bodyPr/>
            <a:lstStyle/>
            <a:p>
              <a:endParaRPr lang="en-US"/>
            </a:p>
          </p:txBody>
        </p:sp>
        <p:sp>
          <p:nvSpPr>
            <p:cNvPr id="17424" name="Line 19"/>
            <p:cNvSpPr>
              <a:spLocks noChangeShapeType="1"/>
            </p:cNvSpPr>
            <p:nvPr/>
          </p:nvSpPr>
          <p:spPr bwMode="auto">
            <a:xfrm>
              <a:off x="3456" y="2160"/>
              <a:ext cx="0" cy="432"/>
            </a:xfrm>
            <a:prstGeom prst="line">
              <a:avLst/>
            </a:prstGeom>
            <a:noFill/>
            <a:ln w="9525">
              <a:solidFill>
                <a:srgbClr val="000000"/>
              </a:solidFill>
              <a:round/>
              <a:headEnd/>
              <a:tailEnd/>
            </a:ln>
          </p:spPr>
          <p:txBody>
            <a:bodyPr/>
            <a:lstStyle/>
            <a:p>
              <a:endParaRPr lang="en-US"/>
            </a:p>
          </p:txBody>
        </p:sp>
        <p:sp>
          <p:nvSpPr>
            <p:cNvPr id="17425" name="Line 20"/>
            <p:cNvSpPr>
              <a:spLocks noChangeShapeType="1"/>
            </p:cNvSpPr>
            <p:nvPr/>
          </p:nvSpPr>
          <p:spPr bwMode="auto">
            <a:xfrm>
              <a:off x="4272" y="2160"/>
              <a:ext cx="0" cy="432"/>
            </a:xfrm>
            <a:prstGeom prst="line">
              <a:avLst/>
            </a:prstGeom>
            <a:noFill/>
            <a:ln w="9525">
              <a:solidFill>
                <a:srgbClr val="000000"/>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5257800" y="4800600"/>
            <a:ext cx="457200" cy="4572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9459" name="Rectangle 3"/>
          <p:cNvSpPr>
            <a:spLocks noGrp="1"/>
          </p:cNvSpPr>
          <p:nvPr>
            <p:ph type="title" idx="4294967295"/>
          </p:nvPr>
        </p:nvSpPr>
        <p:spPr/>
        <p:txBody>
          <a:bodyPr>
            <a:normAutofit fontScale="90000"/>
          </a:bodyPr>
          <a:lstStyle/>
          <a:p>
            <a:pPr eaLnBrk="1" hangingPunct="1"/>
            <a:r>
              <a:rPr lang="en-US" sz="4600" smtClean="0">
                <a:latin typeface="Calibri" pitchFamily="34" charset="0"/>
              </a:rPr>
              <a:t>Symbols in a Pedigree Chart</a:t>
            </a:r>
            <a:br>
              <a:rPr lang="en-US" sz="4600" smtClean="0">
                <a:latin typeface="Calibri" pitchFamily="34" charset="0"/>
              </a:rPr>
            </a:br>
            <a:endParaRPr lang="en-US" sz="2500" smtClean="0">
              <a:latin typeface="Calibri" pitchFamily="34" charset="0"/>
            </a:endParaRPr>
          </a:p>
        </p:txBody>
      </p:sp>
      <p:sp>
        <p:nvSpPr>
          <p:cNvPr id="19460" name="Rectangle 4"/>
          <p:cNvSpPr>
            <a:spLocks noGrp="1"/>
          </p:cNvSpPr>
          <p:nvPr>
            <p:ph type="body" idx="4294967295"/>
          </p:nvPr>
        </p:nvSpPr>
        <p:spPr>
          <a:xfrm>
            <a:off x="603250" y="1905000"/>
            <a:ext cx="8540750" cy="609600"/>
          </a:xfrm>
        </p:spPr>
        <p:txBody>
          <a:bodyPr/>
          <a:lstStyle/>
          <a:p>
            <a:pPr eaLnBrk="1" hangingPunct="1">
              <a:lnSpc>
                <a:spcPct val="80000"/>
              </a:lnSpc>
              <a:buFont typeface="Wingdings 2" pitchFamily="18" charset="2"/>
              <a:buNone/>
            </a:pPr>
            <a:endParaRPr lang="en-US" sz="1500" smtClean="0">
              <a:latin typeface="Constantia" pitchFamily="18" charset="0"/>
            </a:endParaRPr>
          </a:p>
          <a:p>
            <a:pPr eaLnBrk="1" hangingPunct="1">
              <a:lnSpc>
                <a:spcPct val="80000"/>
              </a:lnSpc>
              <a:buFont typeface="Wingdings 2" pitchFamily="18" charset="2"/>
              <a:buNone/>
            </a:pPr>
            <a:endParaRPr lang="en-US" sz="1500" smtClean="0">
              <a:latin typeface="Constantia" pitchFamily="18" charset="0"/>
            </a:endParaRPr>
          </a:p>
        </p:txBody>
      </p:sp>
      <p:sp>
        <p:nvSpPr>
          <p:cNvPr id="19461" name="Rectangle 5"/>
          <p:cNvSpPr>
            <a:spLocks noGrp="1"/>
          </p:cNvSpPr>
          <p:nvPr>
            <p:ph type="body" sz="half" idx="4294967295"/>
          </p:nvPr>
        </p:nvSpPr>
        <p:spPr>
          <a:xfrm>
            <a:off x="533400" y="2238375"/>
            <a:ext cx="4186238" cy="3856038"/>
          </a:xfrm>
        </p:spPr>
        <p:txBody>
          <a:bodyPr/>
          <a:lstStyle/>
          <a:p>
            <a:pPr eaLnBrk="1" hangingPunct="1">
              <a:buFont typeface="Wingdings 2" pitchFamily="18" charset="2"/>
              <a:buNone/>
            </a:pPr>
            <a:endParaRPr lang="en-US" sz="3100" smtClean="0">
              <a:latin typeface="Constantia" pitchFamily="18" charset="0"/>
            </a:endParaRPr>
          </a:p>
          <a:p>
            <a:pPr eaLnBrk="1" hangingPunct="1"/>
            <a:r>
              <a:rPr lang="en-US" sz="3100" smtClean="0">
                <a:latin typeface="Constantia" pitchFamily="18" charset="0"/>
              </a:rPr>
              <a:t>Affected </a:t>
            </a:r>
          </a:p>
          <a:p>
            <a:pPr eaLnBrk="1" hangingPunct="1"/>
            <a:r>
              <a:rPr lang="en-US" sz="3100" smtClean="0">
                <a:latin typeface="Constantia" pitchFamily="18" charset="0"/>
              </a:rPr>
              <a:t>X-linked</a:t>
            </a:r>
          </a:p>
          <a:p>
            <a:pPr eaLnBrk="1" hangingPunct="1"/>
            <a:r>
              <a:rPr lang="en-US" sz="3100" smtClean="0">
                <a:latin typeface="Constantia" pitchFamily="18" charset="0"/>
              </a:rPr>
              <a:t>Autosomal carrier</a:t>
            </a:r>
          </a:p>
          <a:p>
            <a:pPr eaLnBrk="1" hangingPunct="1"/>
            <a:r>
              <a:rPr lang="en-US" sz="3100" smtClean="0">
                <a:latin typeface="Constantia" pitchFamily="18" charset="0"/>
              </a:rPr>
              <a:t>Deceased</a:t>
            </a:r>
            <a:endParaRPr lang="en-US" sz="2200" smtClean="0">
              <a:latin typeface="Constantia" pitchFamily="18" charset="0"/>
            </a:endParaRPr>
          </a:p>
          <a:p>
            <a:pPr eaLnBrk="1" hangingPunct="1"/>
            <a:endParaRPr lang="en-US" sz="2200" smtClean="0">
              <a:latin typeface="Constantia" pitchFamily="18" charset="0"/>
            </a:endParaRPr>
          </a:p>
          <a:p>
            <a:pPr eaLnBrk="1" hangingPunct="1"/>
            <a:endParaRPr lang="en-US" sz="2200" smtClean="0">
              <a:latin typeface="Constantia" pitchFamily="18" charset="0"/>
            </a:endParaRPr>
          </a:p>
        </p:txBody>
      </p:sp>
      <p:sp>
        <p:nvSpPr>
          <p:cNvPr id="19462" name="Oval 6"/>
          <p:cNvSpPr>
            <a:spLocks noChangeArrowheads="1"/>
          </p:cNvSpPr>
          <p:nvPr/>
        </p:nvSpPr>
        <p:spPr bwMode="auto">
          <a:xfrm>
            <a:off x="5257800" y="2819400"/>
            <a:ext cx="457200" cy="457200"/>
          </a:xfrm>
          <a:prstGeom prst="ellipse">
            <a:avLst/>
          </a:prstGeom>
          <a:solidFill>
            <a:srgbClr val="000000"/>
          </a:solidFill>
          <a:ln w="9525">
            <a:solidFill>
              <a:srgbClr val="000000"/>
            </a:solidFill>
            <a:round/>
            <a:headEnd/>
            <a:tailEnd/>
          </a:ln>
        </p:spPr>
        <p:txBody>
          <a:bodyPr wrap="none" anchor="ctr"/>
          <a:lstStyle/>
          <a:p>
            <a:endParaRPr lang="en-US"/>
          </a:p>
        </p:txBody>
      </p:sp>
      <p:sp>
        <p:nvSpPr>
          <p:cNvPr id="19463" name="Oval 7"/>
          <p:cNvSpPr>
            <a:spLocks noChangeArrowheads="1"/>
          </p:cNvSpPr>
          <p:nvPr/>
        </p:nvSpPr>
        <p:spPr bwMode="auto">
          <a:xfrm>
            <a:off x="5257800" y="4114800"/>
            <a:ext cx="457200" cy="457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9464" name="Oval 8"/>
          <p:cNvSpPr>
            <a:spLocks noChangeArrowheads="1"/>
          </p:cNvSpPr>
          <p:nvPr/>
        </p:nvSpPr>
        <p:spPr bwMode="auto">
          <a:xfrm>
            <a:off x="5257800" y="3505200"/>
            <a:ext cx="457200" cy="457200"/>
          </a:xfrm>
          <a:prstGeom prst="ellipse">
            <a:avLst/>
          </a:prstGeom>
          <a:solidFill>
            <a:schemeClr val="bg1"/>
          </a:solidFill>
          <a:ln w="9525">
            <a:solidFill>
              <a:schemeClr val="tx1"/>
            </a:solidFill>
            <a:round/>
            <a:headEnd/>
            <a:tailEnd/>
          </a:ln>
        </p:spPr>
        <p:txBody>
          <a:bodyPr wrap="none" anchor="ctr"/>
          <a:lstStyle/>
          <a:p>
            <a:endParaRPr lang="en-US"/>
          </a:p>
        </p:txBody>
      </p:sp>
      <p:sp>
        <p:nvSpPr>
          <p:cNvPr id="19465" name="Oval 9"/>
          <p:cNvSpPr>
            <a:spLocks noChangeArrowheads="1"/>
          </p:cNvSpPr>
          <p:nvPr/>
        </p:nvSpPr>
        <p:spPr bwMode="auto">
          <a:xfrm>
            <a:off x="5410200" y="3657600"/>
            <a:ext cx="152400" cy="152400"/>
          </a:xfrm>
          <a:prstGeom prst="ellipse">
            <a:avLst/>
          </a:prstGeom>
          <a:solidFill>
            <a:srgbClr val="000000"/>
          </a:solidFill>
          <a:ln w="9525">
            <a:solidFill>
              <a:schemeClr val="tx1"/>
            </a:solidFill>
            <a:round/>
            <a:headEnd/>
            <a:tailEnd/>
          </a:ln>
        </p:spPr>
        <p:txBody>
          <a:bodyPr wrap="none" anchor="ctr"/>
          <a:lstStyle/>
          <a:p>
            <a:endParaRPr lang="en-US"/>
          </a:p>
        </p:txBody>
      </p:sp>
      <p:sp>
        <p:nvSpPr>
          <p:cNvPr id="19466" name="Line 10"/>
          <p:cNvSpPr>
            <a:spLocks noChangeShapeType="1"/>
          </p:cNvSpPr>
          <p:nvPr/>
        </p:nvSpPr>
        <p:spPr bwMode="auto">
          <a:xfrm>
            <a:off x="5257800" y="4800600"/>
            <a:ext cx="457200" cy="457200"/>
          </a:xfrm>
          <a:prstGeom prst="line">
            <a:avLst/>
          </a:prstGeom>
          <a:noFill/>
          <a:ln w="28575">
            <a:solidFill>
              <a:srgbClr val="000000"/>
            </a:solidFill>
            <a:round/>
            <a:headEnd/>
            <a:tailEnd/>
          </a:ln>
        </p:spPr>
        <p:txBody>
          <a:bodyPr/>
          <a:lstStyle/>
          <a:p>
            <a:endParaRPr lang="en-US"/>
          </a:p>
        </p:txBody>
      </p:sp>
      <p:sp>
        <p:nvSpPr>
          <p:cNvPr id="19467" name="Line 11"/>
          <p:cNvSpPr>
            <a:spLocks noChangeShapeType="1"/>
          </p:cNvSpPr>
          <p:nvPr/>
        </p:nvSpPr>
        <p:spPr bwMode="auto">
          <a:xfrm>
            <a:off x="5486400" y="4114800"/>
            <a:ext cx="0" cy="457200"/>
          </a:xfrm>
          <a:prstGeom prst="line">
            <a:avLst/>
          </a:prstGeom>
          <a:noFill/>
          <a:ln w="9525">
            <a:solidFill>
              <a:srgbClr val="000000"/>
            </a:solidFill>
            <a:round/>
            <a:headEnd/>
            <a:tailEnd/>
          </a:ln>
        </p:spPr>
        <p:txBody>
          <a:bodyPr/>
          <a:lstStyle/>
          <a:p>
            <a:endParaRPr lang="en-US"/>
          </a:p>
        </p:txBody>
      </p:sp>
      <p:sp>
        <p:nvSpPr>
          <p:cNvPr id="12" name="Chord 11"/>
          <p:cNvSpPr/>
          <p:nvPr/>
        </p:nvSpPr>
        <p:spPr>
          <a:xfrm rot="10800000">
            <a:off x="5257800" y="4114800"/>
            <a:ext cx="467054" cy="456168"/>
          </a:xfrm>
          <a:prstGeom prst="chord">
            <a:avLst>
              <a:gd name="adj1" fmla="val 5529361"/>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p:txBody>
          <a:bodyPr/>
          <a:lstStyle/>
          <a:p>
            <a:pPr eaLnBrk="1" hangingPunct="1"/>
            <a:r>
              <a:rPr lang="en-GB" smtClean="0">
                <a:latin typeface="Calibri" pitchFamily="34" charset="0"/>
              </a:rPr>
              <a:t>Organizing the pedigree chart</a:t>
            </a:r>
          </a:p>
        </p:txBody>
      </p:sp>
      <p:sp>
        <p:nvSpPr>
          <p:cNvPr id="25603" name="Rectangle 3"/>
          <p:cNvSpPr>
            <a:spLocks noGrp="1"/>
          </p:cNvSpPr>
          <p:nvPr>
            <p:ph type="body" idx="4294967295"/>
          </p:nvPr>
        </p:nvSpPr>
        <p:spPr>
          <a:xfrm>
            <a:off x="500063" y="1673225"/>
            <a:ext cx="8012112" cy="912813"/>
          </a:xfrm>
        </p:spPr>
        <p:txBody>
          <a:bodyPr>
            <a:normAutofit lnSpcReduction="10000"/>
          </a:bodyPr>
          <a:lstStyle/>
          <a:p>
            <a:pPr lvl="1" eaLnBrk="1" hangingPunct="1"/>
            <a:r>
              <a:rPr lang="en-GB" smtClean="0">
                <a:latin typeface="Constantia" pitchFamily="18" charset="0"/>
              </a:rPr>
              <a:t>Generations are identified by Roman numerals</a:t>
            </a:r>
            <a:r>
              <a:rPr lang="fr-FR" smtClean="0">
                <a:latin typeface="Constantia" pitchFamily="18" charset="0"/>
              </a:rPr>
              <a:t> </a:t>
            </a:r>
            <a:endParaRPr lang="en-GB" smtClean="0">
              <a:latin typeface="Constantia" pitchFamily="18" charset="0"/>
            </a:endParaRPr>
          </a:p>
        </p:txBody>
      </p:sp>
      <p:grpSp>
        <p:nvGrpSpPr>
          <p:cNvPr id="2" name="Group 4"/>
          <p:cNvGrpSpPr>
            <a:grpSpLocks/>
          </p:cNvGrpSpPr>
          <p:nvPr/>
        </p:nvGrpSpPr>
        <p:grpSpPr bwMode="auto">
          <a:xfrm>
            <a:off x="904875" y="2605088"/>
            <a:ext cx="7289800" cy="3673475"/>
            <a:chOff x="1568" y="8490"/>
            <a:chExt cx="7437" cy="3529"/>
          </a:xfrm>
        </p:grpSpPr>
        <p:grpSp>
          <p:nvGrpSpPr>
            <p:cNvPr id="3" name="Group 5"/>
            <p:cNvGrpSpPr>
              <a:grpSpLocks/>
            </p:cNvGrpSpPr>
            <p:nvPr/>
          </p:nvGrpSpPr>
          <p:grpSpPr bwMode="auto">
            <a:xfrm>
              <a:off x="3165" y="8588"/>
              <a:ext cx="5840" cy="3431"/>
              <a:chOff x="3097" y="8588"/>
              <a:chExt cx="5840" cy="3431"/>
            </a:xfrm>
          </p:grpSpPr>
          <p:sp>
            <p:nvSpPr>
              <p:cNvPr id="25611" name="Line 6"/>
              <p:cNvSpPr>
                <a:spLocks noChangeShapeType="1"/>
              </p:cNvSpPr>
              <p:nvPr/>
            </p:nvSpPr>
            <p:spPr bwMode="auto">
              <a:xfrm>
                <a:off x="4700" y="9203"/>
                <a:ext cx="0" cy="469"/>
              </a:xfrm>
              <a:prstGeom prst="line">
                <a:avLst/>
              </a:prstGeom>
              <a:noFill/>
              <a:ln w="9525">
                <a:solidFill>
                  <a:srgbClr val="000000"/>
                </a:solidFill>
                <a:round/>
                <a:headEnd/>
                <a:tailEnd/>
              </a:ln>
            </p:spPr>
            <p:txBody>
              <a:bodyPr/>
              <a:lstStyle/>
              <a:p>
                <a:endParaRPr lang="en-US"/>
              </a:p>
            </p:txBody>
          </p:sp>
          <p:grpSp>
            <p:nvGrpSpPr>
              <p:cNvPr id="4" name="Group 7"/>
              <p:cNvGrpSpPr>
                <a:grpSpLocks/>
              </p:cNvGrpSpPr>
              <p:nvPr/>
            </p:nvGrpSpPr>
            <p:grpSpPr bwMode="auto">
              <a:xfrm>
                <a:off x="3097" y="8588"/>
                <a:ext cx="5840" cy="3431"/>
                <a:chOff x="3080" y="8571"/>
                <a:chExt cx="5840" cy="3431"/>
              </a:xfrm>
            </p:grpSpPr>
            <p:sp>
              <p:nvSpPr>
                <p:cNvPr id="25613" name="Line 8"/>
                <p:cNvSpPr>
                  <a:spLocks noChangeShapeType="1"/>
                </p:cNvSpPr>
                <p:nvPr/>
              </p:nvSpPr>
              <p:spPr bwMode="auto">
                <a:xfrm flipH="1">
                  <a:off x="4169" y="9762"/>
                  <a:ext cx="402" cy="0"/>
                </a:xfrm>
                <a:prstGeom prst="line">
                  <a:avLst/>
                </a:prstGeom>
                <a:noFill/>
                <a:ln w="9525">
                  <a:solidFill>
                    <a:srgbClr val="000000"/>
                  </a:solidFill>
                  <a:round/>
                  <a:headEnd/>
                  <a:tailEnd/>
                </a:ln>
              </p:spPr>
              <p:txBody>
                <a:bodyPr/>
                <a:lstStyle/>
                <a:p>
                  <a:endParaRPr lang="en-US"/>
                </a:p>
              </p:txBody>
            </p:sp>
            <p:sp>
              <p:nvSpPr>
                <p:cNvPr id="25614" name="Rectangle 9"/>
                <p:cNvSpPr>
                  <a:spLocks noChangeArrowheads="1"/>
                </p:cNvSpPr>
                <p:nvPr/>
              </p:nvSpPr>
              <p:spPr bwMode="auto">
                <a:xfrm>
                  <a:off x="3941" y="9598"/>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25615" name="Line 10"/>
                <p:cNvSpPr>
                  <a:spLocks noChangeShapeType="1"/>
                </p:cNvSpPr>
                <p:nvPr/>
              </p:nvSpPr>
              <p:spPr bwMode="auto">
                <a:xfrm>
                  <a:off x="7100" y="9728"/>
                  <a:ext cx="435" cy="0"/>
                </a:xfrm>
                <a:prstGeom prst="line">
                  <a:avLst/>
                </a:prstGeom>
                <a:noFill/>
                <a:ln w="9525">
                  <a:solidFill>
                    <a:srgbClr val="000000"/>
                  </a:solidFill>
                  <a:round/>
                  <a:headEnd/>
                  <a:tailEnd/>
                </a:ln>
              </p:spPr>
              <p:txBody>
                <a:bodyPr/>
                <a:lstStyle/>
                <a:p>
                  <a:endParaRPr lang="en-US"/>
                </a:p>
              </p:txBody>
            </p:sp>
            <p:sp>
              <p:nvSpPr>
                <p:cNvPr id="25616" name="Line 11"/>
                <p:cNvSpPr>
                  <a:spLocks noChangeShapeType="1"/>
                </p:cNvSpPr>
                <p:nvPr/>
              </p:nvSpPr>
              <p:spPr bwMode="auto">
                <a:xfrm>
                  <a:off x="7463" y="10828"/>
                  <a:ext cx="402" cy="0"/>
                </a:xfrm>
                <a:prstGeom prst="line">
                  <a:avLst/>
                </a:prstGeom>
                <a:noFill/>
                <a:ln w="9525">
                  <a:solidFill>
                    <a:srgbClr val="000000"/>
                  </a:solidFill>
                  <a:round/>
                  <a:headEnd/>
                  <a:tailEnd/>
                </a:ln>
              </p:spPr>
              <p:txBody>
                <a:bodyPr/>
                <a:lstStyle/>
                <a:p>
                  <a:endParaRPr lang="en-US"/>
                </a:p>
              </p:txBody>
            </p:sp>
            <p:sp>
              <p:nvSpPr>
                <p:cNvPr id="25617" name="Line 12"/>
                <p:cNvSpPr>
                  <a:spLocks noChangeShapeType="1"/>
                </p:cNvSpPr>
                <p:nvPr/>
              </p:nvSpPr>
              <p:spPr bwMode="auto">
                <a:xfrm>
                  <a:off x="6536" y="11291"/>
                  <a:ext cx="2278" cy="0"/>
                </a:xfrm>
                <a:prstGeom prst="line">
                  <a:avLst/>
                </a:prstGeom>
                <a:noFill/>
                <a:ln w="9525">
                  <a:solidFill>
                    <a:srgbClr val="000000"/>
                  </a:solidFill>
                  <a:round/>
                  <a:headEnd/>
                  <a:tailEnd/>
                </a:ln>
              </p:spPr>
              <p:txBody>
                <a:bodyPr/>
                <a:lstStyle/>
                <a:p>
                  <a:endParaRPr lang="en-US"/>
                </a:p>
              </p:txBody>
            </p:sp>
            <p:sp>
              <p:nvSpPr>
                <p:cNvPr id="25618" name="Line 13"/>
                <p:cNvSpPr>
                  <a:spLocks noChangeShapeType="1"/>
                </p:cNvSpPr>
                <p:nvPr/>
              </p:nvSpPr>
              <p:spPr bwMode="auto">
                <a:xfrm>
                  <a:off x="7675" y="10839"/>
                  <a:ext cx="0" cy="469"/>
                </a:xfrm>
                <a:prstGeom prst="line">
                  <a:avLst/>
                </a:prstGeom>
                <a:noFill/>
                <a:ln w="9525">
                  <a:solidFill>
                    <a:srgbClr val="000000"/>
                  </a:solidFill>
                  <a:round/>
                  <a:headEnd/>
                  <a:tailEnd/>
                </a:ln>
              </p:spPr>
              <p:txBody>
                <a:bodyPr/>
                <a:lstStyle/>
                <a:p>
                  <a:endParaRPr lang="en-US"/>
                </a:p>
              </p:txBody>
            </p:sp>
            <p:sp>
              <p:nvSpPr>
                <p:cNvPr id="25619" name="Line 14"/>
                <p:cNvSpPr>
                  <a:spLocks noChangeShapeType="1"/>
                </p:cNvSpPr>
                <p:nvPr/>
              </p:nvSpPr>
              <p:spPr bwMode="auto">
                <a:xfrm>
                  <a:off x="6525" y="11296"/>
                  <a:ext cx="0" cy="469"/>
                </a:xfrm>
                <a:prstGeom prst="line">
                  <a:avLst/>
                </a:prstGeom>
                <a:noFill/>
                <a:ln w="9525">
                  <a:solidFill>
                    <a:srgbClr val="000000"/>
                  </a:solidFill>
                  <a:round/>
                  <a:headEnd/>
                  <a:tailEnd/>
                </a:ln>
              </p:spPr>
              <p:txBody>
                <a:bodyPr/>
                <a:lstStyle/>
                <a:p>
                  <a:endParaRPr lang="en-US"/>
                </a:p>
              </p:txBody>
            </p:sp>
            <p:sp>
              <p:nvSpPr>
                <p:cNvPr id="25620" name="Line 15"/>
                <p:cNvSpPr>
                  <a:spLocks noChangeShapeType="1"/>
                </p:cNvSpPr>
                <p:nvPr/>
              </p:nvSpPr>
              <p:spPr bwMode="auto">
                <a:xfrm>
                  <a:off x="7118" y="11302"/>
                  <a:ext cx="0" cy="469"/>
                </a:xfrm>
                <a:prstGeom prst="line">
                  <a:avLst/>
                </a:prstGeom>
                <a:noFill/>
                <a:ln w="9525">
                  <a:solidFill>
                    <a:srgbClr val="000000"/>
                  </a:solidFill>
                  <a:round/>
                  <a:headEnd/>
                  <a:tailEnd/>
                </a:ln>
              </p:spPr>
              <p:txBody>
                <a:bodyPr/>
                <a:lstStyle/>
                <a:p>
                  <a:endParaRPr lang="en-US"/>
                </a:p>
              </p:txBody>
            </p:sp>
            <p:sp>
              <p:nvSpPr>
                <p:cNvPr id="25621" name="Line 16"/>
                <p:cNvSpPr>
                  <a:spLocks noChangeShapeType="1"/>
                </p:cNvSpPr>
                <p:nvPr/>
              </p:nvSpPr>
              <p:spPr bwMode="auto">
                <a:xfrm>
                  <a:off x="7676" y="11291"/>
                  <a:ext cx="0" cy="469"/>
                </a:xfrm>
                <a:prstGeom prst="line">
                  <a:avLst/>
                </a:prstGeom>
                <a:noFill/>
                <a:ln w="9525">
                  <a:solidFill>
                    <a:srgbClr val="000000"/>
                  </a:solidFill>
                  <a:round/>
                  <a:headEnd/>
                  <a:tailEnd/>
                </a:ln>
              </p:spPr>
              <p:txBody>
                <a:bodyPr/>
                <a:lstStyle/>
                <a:p>
                  <a:endParaRPr lang="en-US"/>
                </a:p>
              </p:txBody>
            </p:sp>
            <p:sp>
              <p:nvSpPr>
                <p:cNvPr id="25622" name="Line 17"/>
                <p:cNvSpPr>
                  <a:spLocks noChangeShapeType="1"/>
                </p:cNvSpPr>
                <p:nvPr/>
              </p:nvSpPr>
              <p:spPr bwMode="auto">
                <a:xfrm>
                  <a:off x="8235" y="11297"/>
                  <a:ext cx="0" cy="469"/>
                </a:xfrm>
                <a:prstGeom prst="line">
                  <a:avLst/>
                </a:prstGeom>
                <a:noFill/>
                <a:ln w="9525">
                  <a:solidFill>
                    <a:srgbClr val="000000"/>
                  </a:solidFill>
                  <a:round/>
                  <a:headEnd/>
                  <a:tailEnd/>
                </a:ln>
              </p:spPr>
              <p:txBody>
                <a:bodyPr/>
                <a:lstStyle/>
                <a:p>
                  <a:endParaRPr lang="en-US"/>
                </a:p>
              </p:txBody>
            </p:sp>
            <p:sp>
              <p:nvSpPr>
                <p:cNvPr id="25623" name="Line 18"/>
                <p:cNvSpPr>
                  <a:spLocks noChangeShapeType="1"/>
                </p:cNvSpPr>
                <p:nvPr/>
              </p:nvSpPr>
              <p:spPr bwMode="auto">
                <a:xfrm>
                  <a:off x="8792" y="11302"/>
                  <a:ext cx="0" cy="469"/>
                </a:xfrm>
                <a:prstGeom prst="line">
                  <a:avLst/>
                </a:prstGeom>
                <a:noFill/>
                <a:ln w="9525">
                  <a:solidFill>
                    <a:srgbClr val="000000"/>
                  </a:solidFill>
                  <a:round/>
                  <a:headEnd/>
                  <a:tailEnd/>
                </a:ln>
              </p:spPr>
              <p:txBody>
                <a:bodyPr/>
                <a:lstStyle/>
                <a:p>
                  <a:endParaRPr lang="en-US"/>
                </a:p>
              </p:txBody>
            </p:sp>
            <p:sp>
              <p:nvSpPr>
                <p:cNvPr id="25624" name="Oval 19"/>
                <p:cNvSpPr>
                  <a:spLocks noChangeArrowheads="1"/>
                </p:cNvSpPr>
                <p:nvPr/>
              </p:nvSpPr>
              <p:spPr bwMode="auto">
                <a:xfrm>
                  <a:off x="6979" y="11697"/>
                  <a:ext cx="302" cy="284"/>
                </a:xfrm>
                <a:prstGeom prst="ellipse">
                  <a:avLst/>
                </a:prstGeom>
                <a:solidFill>
                  <a:srgbClr val="000000"/>
                </a:solidFill>
                <a:ln w="9525">
                  <a:solidFill>
                    <a:srgbClr val="000000"/>
                  </a:solidFill>
                  <a:round/>
                  <a:headEnd/>
                  <a:tailEnd/>
                </a:ln>
              </p:spPr>
              <p:txBody>
                <a:bodyPr/>
                <a:lstStyle/>
                <a:p>
                  <a:endParaRPr lang="en-US"/>
                </a:p>
              </p:txBody>
            </p:sp>
            <p:sp>
              <p:nvSpPr>
                <p:cNvPr id="25625" name="Oval 20"/>
                <p:cNvSpPr>
                  <a:spLocks noChangeArrowheads="1"/>
                </p:cNvSpPr>
                <p:nvPr/>
              </p:nvSpPr>
              <p:spPr bwMode="auto">
                <a:xfrm>
                  <a:off x="6380" y="11702"/>
                  <a:ext cx="302" cy="284"/>
                </a:xfrm>
                <a:prstGeom prst="ellipse">
                  <a:avLst/>
                </a:prstGeom>
                <a:solidFill>
                  <a:srgbClr val="FFFFFF"/>
                </a:solidFill>
                <a:ln w="9525">
                  <a:solidFill>
                    <a:srgbClr val="000000"/>
                  </a:solidFill>
                  <a:round/>
                  <a:headEnd/>
                  <a:tailEnd/>
                </a:ln>
              </p:spPr>
              <p:txBody>
                <a:bodyPr/>
                <a:lstStyle/>
                <a:p>
                  <a:endParaRPr lang="en-US"/>
                </a:p>
              </p:txBody>
            </p:sp>
            <p:sp>
              <p:nvSpPr>
                <p:cNvPr id="25626" name="Rectangle 21"/>
                <p:cNvSpPr>
                  <a:spLocks noChangeArrowheads="1"/>
                </p:cNvSpPr>
                <p:nvPr/>
              </p:nvSpPr>
              <p:spPr bwMode="auto">
                <a:xfrm>
                  <a:off x="7518" y="11684"/>
                  <a:ext cx="302" cy="318"/>
                </a:xfrm>
                <a:prstGeom prst="rect">
                  <a:avLst/>
                </a:prstGeom>
                <a:solidFill>
                  <a:srgbClr val="000000"/>
                </a:solidFill>
                <a:ln w="9525">
                  <a:solidFill>
                    <a:srgbClr val="000000"/>
                  </a:solidFill>
                  <a:miter lim="800000"/>
                  <a:headEnd/>
                  <a:tailEnd/>
                </a:ln>
              </p:spPr>
              <p:txBody>
                <a:bodyPr/>
                <a:lstStyle/>
                <a:p>
                  <a:endParaRPr lang="en-US"/>
                </a:p>
              </p:txBody>
            </p:sp>
            <p:sp>
              <p:nvSpPr>
                <p:cNvPr id="25627" name="Rectangle 22"/>
                <p:cNvSpPr>
                  <a:spLocks noChangeArrowheads="1"/>
                </p:cNvSpPr>
                <p:nvPr/>
              </p:nvSpPr>
              <p:spPr bwMode="auto">
                <a:xfrm>
                  <a:off x="8084" y="11679"/>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25628" name="Rectangle 23"/>
                <p:cNvSpPr>
                  <a:spLocks noChangeArrowheads="1"/>
                </p:cNvSpPr>
                <p:nvPr/>
              </p:nvSpPr>
              <p:spPr bwMode="auto">
                <a:xfrm>
                  <a:off x="8618" y="11680"/>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25629" name="Oval 24"/>
                <p:cNvSpPr>
                  <a:spLocks noChangeArrowheads="1"/>
                </p:cNvSpPr>
                <p:nvPr/>
              </p:nvSpPr>
              <p:spPr bwMode="auto">
                <a:xfrm>
                  <a:off x="7854" y="10680"/>
                  <a:ext cx="302" cy="284"/>
                </a:xfrm>
                <a:prstGeom prst="ellipse">
                  <a:avLst/>
                </a:prstGeom>
                <a:solidFill>
                  <a:srgbClr val="FFFFFF"/>
                </a:solidFill>
                <a:ln w="9525">
                  <a:solidFill>
                    <a:srgbClr val="000000"/>
                  </a:solidFill>
                  <a:round/>
                  <a:headEnd/>
                  <a:tailEnd/>
                </a:ln>
              </p:spPr>
              <p:txBody>
                <a:bodyPr/>
                <a:lstStyle/>
                <a:p>
                  <a:endParaRPr lang="en-US"/>
                </a:p>
              </p:txBody>
            </p:sp>
            <p:sp>
              <p:nvSpPr>
                <p:cNvPr id="25630" name="Line 25"/>
                <p:cNvSpPr>
                  <a:spLocks noChangeShapeType="1"/>
                </p:cNvSpPr>
                <p:nvPr/>
              </p:nvSpPr>
              <p:spPr bwMode="auto">
                <a:xfrm>
                  <a:off x="3918" y="10264"/>
                  <a:ext cx="1272" cy="0"/>
                </a:xfrm>
                <a:prstGeom prst="line">
                  <a:avLst/>
                </a:prstGeom>
                <a:noFill/>
                <a:ln w="9525">
                  <a:solidFill>
                    <a:srgbClr val="000000"/>
                  </a:solidFill>
                  <a:round/>
                  <a:headEnd/>
                  <a:tailEnd/>
                </a:ln>
              </p:spPr>
              <p:txBody>
                <a:bodyPr/>
                <a:lstStyle/>
                <a:p>
                  <a:endParaRPr lang="en-US"/>
                </a:p>
              </p:txBody>
            </p:sp>
            <p:sp>
              <p:nvSpPr>
                <p:cNvPr id="25631" name="Line 26"/>
                <p:cNvSpPr>
                  <a:spLocks noChangeShapeType="1"/>
                </p:cNvSpPr>
                <p:nvPr/>
              </p:nvSpPr>
              <p:spPr bwMode="auto">
                <a:xfrm>
                  <a:off x="4404" y="9762"/>
                  <a:ext cx="0" cy="519"/>
                </a:xfrm>
                <a:prstGeom prst="line">
                  <a:avLst/>
                </a:prstGeom>
                <a:noFill/>
                <a:ln w="9525">
                  <a:solidFill>
                    <a:srgbClr val="000000"/>
                  </a:solidFill>
                  <a:round/>
                  <a:headEnd/>
                  <a:tailEnd/>
                </a:ln>
              </p:spPr>
              <p:txBody>
                <a:bodyPr/>
                <a:lstStyle/>
                <a:p>
                  <a:endParaRPr lang="en-US"/>
                </a:p>
              </p:txBody>
            </p:sp>
            <p:sp>
              <p:nvSpPr>
                <p:cNvPr id="25632" name="Line 27"/>
                <p:cNvSpPr>
                  <a:spLocks noChangeShapeType="1"/>
                </p:cNvSpPr>
                <p:nvPr/>
              </p:nvSpPr>
              <p:spPr bwMode="auto">
                <a:xfrm>
                  <a:off x="3918" y="10264"/>
                  <a:ext cx="0" cy="503"/>
                </a:xfrm>
                <a:prstGeom prst="line">
                  <a:avLst/>
                </a:prstGeom>
                <a:noFill/>
                <a:ln w="9525">
                  <a:solidFill>
                    <a:srgbClr val="000000"/>
                  </a:solidFill>
                  <a:round/>
                  <a:headEnd/>
                  <a:tailEnd/>
                </a:ln>
              </p:spPr>
              <p:txBody>
                <a:bodyPr/>
                <a:lstStyle/>
                <a:p>
                  <a:endParaRPr lang="en-US"/>
                </a:p>
              </p:txBody>
            </p:sp>
            <p:sp>
              <p:nvSpPr>
                <p:cNvPr id="25633" name="Line 28"/>
                <p:cNvSpPr>
                  <a:spLocks noChangeShapeType="1"/>
                </p:cNvSpPr>
                <p:nvPr/>
              </p:nvSpPr>
              <p:spPr bwMode="auto">
                <a:xfrm>
                  <a:off x="4543" y="10269"/>
                  <a:ext cx="0" cy="503"/>
                </a:xfrm>
                <a:prstGeom prst="line">
                  <a:avLst/>
                </a:prstGeom>
                <a:noFill/>
                <a:ln w="9525">
                  <a:solidFill>
                    <a:srgbClr val="000000"/>
                  </a:solidFill>
                  <a:round/>
                  <a:headEnd/>
                  <a:tailEnd/>
                </a:ln>
              </p:spPr>
              <p:txBody>
                <a:bodyPr/>
                <a:lstStyle/>
                <a:p>
                  <a:endParaRPr lang="en-US"/>
                </a:p>
              </p:txBody>
            </p:sp>
            <p:sp>
              <p:nvSpPr>
                <p:cNvPr id="25634" name="Line 29"/>
                <p:cNvSpPr>
                  <a:spLocks noChangeShapeType="1"/>
                </p:cNvSpPr>
                <p:nvPr/>
              </p:nvSpPr>
              <p:spPr bwMode="auto">
                <a:xfrm>
                  <a:off x="5168" y="10275"/>
                  <a:ext cx="0" cy="503"/>
                </a:xfrm>
                <a:prstGeom prst="line">
                  <a:avLst/>
                </a:prstGeom>
                <a:noFill/>
                <a:ln w="9525">
                  <a:solidFill>
                    <a:srgbClr val="000000"/>
                  </a:solidFill>
                  <a:round/>
                  <a:headEnd/>
                  <a:tailEnd/>
                </a:ln>
              </p:spPr>
              <p:txBody>
                <a:bodyPr/>
                <a:lstStyle/>
                <a:p>
                  <a:endParaRPr lang="en-US"/>
                </a:p>
              </p:txBody>
            </p:sp>
            <p:sp>
              <p:nvSpPr>
                <p:cNvPr id="25635" name="Oval 30"/>
                <p:cNvSpPr>
                  <a:spLocks noChangeArrowheads="1"/>
                </p:cNvSpPr>
                <p:nvPr/>
              </p:nvSpPr>
              <p:spPr bwMode="auto">
                <a:xfrm>
                  <a:off x="7491" y="9598"/>
                  <a:ext cx="302" cy="284"/>
                </a:xfrm>
                <a:prstGeom prst="ellipse">
                  <a:avLst/>
                </a:prstGeom>
                <a:solidFill>
                  <a:srgbClr val="FFFFFF"/>
                </a:solidFill>
                <a:ln w="9525">
                  <a:solidFill>
                    <a:srgbClr val="000000"/>
                  </a:solidFill>
                  <a:round/>
                  <a:headEnd/>
                  <a:tailEnd/>
                </a:ln>
              </p:spPr>
              <p:txBody>
                <a:bodyPr/>
                <a:lstStyle/>
                <a:p>
                  <a:endParaRPr lang="en-US"/>
                </a:p>
              </p:txBody>
            </p:sp>
            <p:sp>
              <p:nvSpPr>
                <p:cNvPr id="25636" name="Line 31"/>
                <p:cNvSpPr>
                  <a:spLocks noChangeShapeType="1"/>
                </p:cNvSpPr>
                <p:nvPr/>
              </p:nvSpPr>
              <p:spPr bwMode="auto">
                <a:xfrm>
                  <a:off x="7318" y="9729"/>
                  <a:ext cx="0" cy="1021"/>
                </a:xfrm>
                <a:prstGeom prst="line">
                  <a:avLst/>
                </a:prstGeom>
                <a:noFill/>
                <a:ln w="9525">
                  <a:solidFill>
                    <a:srgbClr val="000000"/>
                  </a:solidFill>
                  <a:round/>
                  <a:headEnd/>
                  <a:tailEnd/>
                </a:ln>
              </p:spPr>
              <p:txBody>
                <a:bodyPr/>
                <a:lstStyle/>
                <a:p>
                  <a:endParaRPr lang="en-US"/>
                </a:p>
              </p:txBody>
            </p:sp>
            <p:sp>
              <p:nvSpPr>
                <p:cNvPr id="25637" name="Rectangle 32"/>
                <p:cNvSpPr>
                  <a:spLocks noChangeArrowheads="1"/>
                </p:cNvSpPr>
                <p:nvPr/>
              </p:nvSpPr>
              <p:spPr bwMode="auto">
                <a:xfrm>
                  <a:off x="7166" y="10664"/>
                  <a:ext cx="302" cy="318"/>
                </a:xfrm>
                <a:prstGeom prst="rect">
                  <a:avLst/>
                </a:prstGeom>
                <a:solidFill>
                  <a:srgbClr val="FFFFFF"/>
                </a:solidFill>
                <a:ln w="9525">
                  <a:solidFill>
                    <a:srgbClr val="000000"/>
                  </a:solidFill>
                  <a:miter lim="800000"/>
                  <a:headEnd/>
                  <a:tailEnd/>
                </a:ln>
              </p:spPr>
              <p:txBody>
                <a:bodyPr/>
                <a:lstStyle/>
                <a:p>
                  <a:endParaRPr lang="en-US"/>
                </a:p>
              </p:txBody>
            </p:sp>
            <p:grpSp>
              <p:nvGrpSpPr>
                <p:cNvPr id="5" name="Group 33"/>
                <p:cNvGrpSpPr>
                  <a:grpSpLocks/>
                </p:cNvGrpSpPr>
                <p:nvPr/>
              </p:nvGrpSpPr>
              <p:grpSpPr bwMode="auto">
                <a:xfrm>
                  <a:off x="3080" y="10680"/>
                  <a:ext cx="990" cy="319"/>
                  <a:chOff x="1478" y="7203"/>
                  <a:chExt cx="990" cy="319"/>
                </a:xfrm>
              </p:grpSpPr>
              <p:sp>
                <p:nvSpPr>
                  <p:cNvPr id="25655" name="Rectangle 34"/>
                  <p:cNvSpPr>
                    <a:spLocks noChangeArrowheads="1"/>
                  </p:cNvSpPr>
                  <p:nvPr/>
                </p:nvSpPr>
                <p:spPr bwMode="auto">
                  <a:xfrm>
                    <a:off x="1478" y="7204"/>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25656" name="Oval 35"/>
                  <p:cNvSpPr>
                    <a:spLocks noChangeArrowheads="1"/>
                  </p:cNvSpPr>
                  <p:nvPr/>
                </p:nvSpPr>
                <p:spPr bwMode="auto">
                  <a:xfrm>
                    <a:off x="2166" y="7203"/>
                    <a:ext cx="302" cy="284"/>
                  </a:xfrm>
                  <a:prstGeom prst="ellipse">
                    <a:avLst/>
                  </a:prstGeom>
                  <a:solidFill>
                    <a:srgbClr val="FFFFFF"/>
                  </a:solidFill>
                  <a:ln w="9525">
                    <a:solidFill>
                      <a:srgbClr val="000000"/>
                    </a:solidFill>
                    <a:round/>
                    <a:headEnd/>
                    <a:tailEnd/>
                  </a:ln>
                </p:spPr>
                <p:txBody>
                  <a:bodyPr/>
                  <a:lstStyle/>
                  <a:p>
                    <a:endParaRPr lang="en-US"/>
                  </a:p>
                </p:txBody>
              </p:sp>
              <p:sp>
                <p:nvSpPr>
                  <p:cNvPr id="25657" name="Line 36"/>
                  <p:cNvSpPr>
                    <a:spLocks noChangeShapeType="1"/>
                  </p:cNvSpPr>
                  <p:nvPr/>
                </p:nvSpPr>
                <p:spPr bwMode="auto">
                  <a:xfrm>
                    <a:off x="1775" y="7351"/>
                    <a:ext cx="402" cy="0"/>
                  </a:xfrm>
                  <a:prstGeom prst="line">
                    <a:avLst/>
                  </a:prstGeom>
                  <a:noFill/>
                  <a:ln w="9525">
                    <a:solidFill>
                      <a:srgbClr val="000000"/>
                    </a:solidFill>
                    <a:round/>
                    <a:headEnd/>
                    <a:tailEnd/>
                  </a:ln>
                </p:spPr>
                <p:txBody>
                  <a:bodyPr/>
                  <a:lstStyle/>
                  <a:p>
                    <a:endParaRPr lang="en-US"/>
                  </a:p>
                </p:txBody>
              </p:sp>
            </p:grpSp>
            <p:sp>
              <p:nvSpPr>
                <p:cNvPr id="25639" name="Rectangle 37"/>
                <p:cNvSpPr>
                  <a:spLocks noChangeArrowheads="1"/>
                </p:cNvSpPr>
                <p:nvPr/>
              </p:nvSpPr>
              <p:spPr bwMode="auto">
                <a:xfrm>
                  <a:off x="4381" y="10676"/>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25640" name="Oval 38"/>
                <p:cNvSpPr>
                  <a:spLocks noChangeArrowheads="1"/>
                </p:cNvSpPr>
                <p:nvPr/>
              </p:nvSpPr>
              <p:spPr bwMode="auto">
                <a:xfrm>
                  <a:off x="5018" y="10692"/>
                  <a:ext cx="302" cy="284"/>
                </a:xfrm>
                <a:prstGeom prst="ellipse">
                  <a:avLst/>
                </a:prstGeom>
                <a:solidFill>
                  <a:srgbClr val="FFFFFF"/>
                </a:solidFill>
                <a:ln w="9525">
                  <a:solidFill>
                    <a:srgbClr val="000000"/>
                  </a:solidFill>
                  <a:round/>
                  <a:headEnd/>
                  <a:tailEnd/>
                </a:ln>
              </p:spPr>
              <p:txBody>
                <a:bodyPr/>
                <a:lstStyle/>
                <a:p>
                  <a:endParaRPr lang="en-US"/>
                </a:p>
              </p:txBody>
            </p:sp>
            <p:sp>
              <p:nvSpPr>
                <p:cNvPr id="25641" name="Line 39"/>
                <p:cNvSpPr>
                  <a:spLocks noChangeShapeType="1"/>
                </p:cNvSpPr>
                <p:nvPr/>
              </p:nvSpPr>
              <p:spPr bwMode="auto">
                <a:xfrm>
                  <a:off x="5638" y="8718"/>
                  <a:ext cx="402" cy="0"/>
                </a:xfrm>
                <a:prstGeom prst="line">
                  <a:avLst/>
                </a:prstGeom>
                <a:noFill/>
                <a:ln w="9525">
                  <a:solidFill>
                    <a:srgbClr val="000000"/>
                  </a:solidFill>
                  <a:round/>
                  <a:headEnd/>
                  <a:tailEnd/>
                </a:ln>
              </p:spPr>
              <p:txBody>
                <a:bodyPr/>
                <a:lstStyle/>
                <a:p>
                  <a:endParaRPr lang="en-US"/>
                </a:p>
              </p:txBody>
            </p:sp>
            <p:sp>
              <p:nvSpPr>
                <p:cNvPr id="25642" name="Line 40"/>
                <p:cNvSpPr>
                  <a:spLocks noChangeShapeType="1"/>
                </p:cNvSpPr>
                <p:nvPr/>
              </p:nvSpPr>
              <p:spPr bwMode="auto">
                <a:xfrm>
                  <a:off x="4711" y="9198"/>
                  <a:ext cx="2278" cy="0"/>
                </a:xfrm>
                <a:prstGeom prst="line">
                  <a:avLst/>
                </a:prstGeom>
                <a:noFill/>
                <a:ln w="9525">
                  <a:solidFill>
                    <a:srgbClr val="000000"/>
                  </a:solidFill>
                  <a:round/>
                  <a:headEnd/>
                  <a:tailEnd/>
                </a:ln>
              </p:spPr>
              <p:txBody>
                <a:bodyPr/>
                <a:lstStyle/>
                <a:p>
                  <a:endParaRPr lang="en-US"/>
                </a:p>
              </p:txBody>
            </p:sp>
            <p:sp>
              <p:nvSpPr>
                <p:cNvPr id="25643" name="Line 41"/>
                <p:cNvSpPr>
                  <a:spLocks noChangeShapeType="1"/>
                </p:cNvSpPr>
                <p:nvPr/>
              </p:nvSpPr>
              <p:spPr bwMode="auto">
                <a:xfrm>
                  <a:off x="5850" y="8729"/>
                  <a:ext cx="0" cy="469"/>
                </a:xfrm>
                <a:prstGeom prst="line">
                  <a:avLst/>
                </a:prstGeom>
                <a:noFill/>
                <a:ln w="9525">
                  <a:solidFill>
                    <a:srgbClr val="000000"/>
                  </a:solidFill>
                  <a:round/>
                  <a:headEnd/>
                  <a:tailEnd/>
                </a:ln>
              </p:spPr>
              <p:txBody>
                <a:bodyPr/>
                <a:lstStyle/>
                <a:p>
                  <a:endParaRPr lang="en-US"/>
                </a:p>
              </p:txBody>
            </p:sp>
            <p:sp>
              <p:nvSpPr>
                <p:cNvPr id="25644" name="Line 42"/>
                <p:cNvSpPr>
                  <a:spLocks noChangeShapeType="1"/>
                </p:cNvSpPr>
                <p:nvPr/>
              </p:nvSpPr>
              <p:spPr bwMode="auto">
                <a:xfrm>
                  <a:off x="5293" y="9209"/>
                  <a:ext cx="0" cy="469"/>
                </a:xfrm>
                <a:prstGeom prst="line">
                  <a:avLst/>
                </a:prstGeom>
                <a:noFill/>
                <a:ln w="9525">
                  <a:solidFill>
                    <a:srgbClr val="000000"/>
                  </a:solidFill>
                  <a:round/>
                  <a:headEnd/>
                  <a:tailEnd/>
                </a:ln>
              </p:spPr>
              <p:txBody>
                <a:bodyPr/>
                <a:lstStyle/>
                <a:p>
                  <a:endParaRPr lang="en-US"/>
                </a:p>
              </p:txBody>
            </p:sp>
            <p:sp>
              <p:nvSpPr>
                <p:cNvPr id="25645" name="Line 43"/>
                <p:cNvSpPr>
                  <a:spLocks noChangeShapeType="1"/>
                </p:cNvSpPr>
                <p:nvPr/>
              </p:nvSpPr>
              <p:spPr bwMode="auto">
                <a:xfrm>
                  <a:off x="5851" y="9198"/>
                  <a:ext cx="0" cy="469"/>
                </a:xfrm>
                <a:prstGeom prst="line">
                  <a:avLst/>
                </a:prstGeom>
                <a:noFill/>
                <a:ln w="9525">
                  <a:solidFill>
                    <a:srgbClr val="000000"/>
                  </a:solidFill>
                  <a:round/>
                  <a:headEnd/>
                  <a:tailEnd/>
                </a:ln>
              </p:spPr>
              <p:txBody>
                <a:bodyPr/>
                <a:lstStyle/>
                <a:p>
                  <a:endParaRPr lang="en-US"/>
                </a:p>
              </p:txBody>
            </p:sp>
            <p:sp>
              <p:nvSpPr>
                <p:cNvPr id="25646" name="Line 44"/>
                <p:cNvSpPr>
                  <a:spLocks noChangeShapeType="1"/>
                </p:cNvSpPr>
                <p:nvPr/>
              </p:nvSpPr>
              <p:spPr bwMode="auto">
                <a:xfrm>
                  <a:off x="6410" y="9204"/>
                  <a:ext cx="0" cy="469"/>
                </a:xfrm>
                <a:prstGeom prst="line">
                  <a:avLst/>
                </a:prstGeom>
                <a:noFill/>
                <a:ln w="9525">
                  <a:solidFill>
                    <a:srgbClr val="000000"/>
                  </a:solidFill>
                  <a:round/>
                  <a:headEnd/>
                  <a:tailEnd/>
                </a:ln>
              </p:spPr>
              <p:txBody>
                <a:bodyPr/>
                <a:lstStyle/>
                <a:p>
                  <a:endParaRPr lang="en-US"/>
                </a:p>
              </p:txBody>
            </p:sp>
            <p:sp>
              <p:nvSpPr>
                <p:cNvPr id="25647" name="Line 45"/>
                <p:cNvSpPr>
                  <a:spLocks noChangeShapeType="1"/>
                </p:cNvSpPr>
                <p:nvPr/>
              </p:nvSpPr>
              <p:spPr bwMode="auto">
                <a:xfrm>
                  <a:off x="6967" y="9209"/>
                  <a:ext cx="0" cy="469"/>
                </a:xfrm>
                <a:prstGeom prst="line">
                  <a:avLst/>
                </a:prstGeom>
                <a:noFill/>
                <a:ln w="9525">
                  <a:solidFill>
                    <a:srgbClr val="000000"/>
                  </a:solidFill>
                  <a:round/>
                  <a:headEnd/>
                  <a:tailEnd/>
                </a:ln>
              </p:spPr>
              <p:txBody>
                <a:bodyPr/>
                <a:lstStyle/>
                <a:p>
                  <a:endParaRPr lang="en-US"/>
                </a:p>
              </p:txBody>
            </p:sp>
            <p:sp>
              <p:nvSpPr>
                <p:cNvPr id="25648" name="Oval 46"/>
                <p:cNvSpPr>
                  <a:spLocks noChangeArrowheads="1"/>
                </p:cNvSpPr>
                <p:nvPr/>
              </p:nvSpPr>
              <p:spPr bwMode="auto">
                <a:xfrm>
                  <a:off x="5154" y="9604"/>
                  <a:ext cx="302" cy="284"/>
                </a:xfrm>
                <a:prstGeom prst="ellipse">
                  <a:avLst/>
                </a:prstGeom>
                <a:solidFill>
                  <a:srgbClr val="000000"/>
                </a:solidFill>
                <a:ln w="9525">
                  <a:solidFill>
                    <a:srgbClr val="000000"/>
                  </a:solidFill>
                  <a:round/>
                  <a:headEnd/>
                  <a:tailEnd/>
                </a:ln>
              </p:spPr>
              <p:txBody>
                <a:bodyPr/>
                <a:lstStyle/>
                <a:p>
                  <a:endParaRPr lang="en-US"/>
                </a:p>
              </p:txBody>
            </p:sp>
            <p:sp>
              <p:nvSpPr>
                <p:cNvPr id="25649" name="Oval 47"/>
                <p:cNvSpPr>
                  <a:spLocks noChangeArrowheads="1"/>
                </p:cNvSpPr>
                <p:nvPr/>
              </p:nvSpPr>
              <p:spPr bwMode="auto">
                <a:xfrm>
                  <a:off x="4555" y="9609"/>
                  <a:ext cx="302" cy="284"/>
                </a:xfrm>
                <a:prstGeom prst="ellipse">
                  <a:avLst/>
                </a:prstGeom>
                <a:solidFill>
                  <a:srgbClr val="FFFFFF"/>
                </a:solidFill>
                <a:ln w="9525">
                  <a:solidFill>
                    <a:srgbClr val="000000"/>
                  </a:solidFill>
                  <a:round/>
                  <a:headEnd/>
                  <a:tailEnd/>
                </a:ln>
              </p:spPr>
              <p:txBody>
                <a:bodyPr/>
                <a:lstStyle/>
                <a:p>
                  <a:endParaRPr lang="en-US"/>
                </a:p>
              </p:txBody>
            </p:sp>
            <p:sp>
              <p:nvSpPr>
                <p:cNvPr id="25650" name="Rectangle 48"/>
                <p:cNvSpPr>
                  <a:spLocks noChangeArrowheads="1"/>
                </p:cNvSpPr>
                <p:nvPr/>
              </p:nvSpPr>
              <p:spPr bwMode="auto">
                <a:xfrm>
                  <a:off x="5693" y="9591"/>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25651" name="Rectangle 49"/>
                <p:cNvSpPr>
                  <a:spLocks noChangeArrowheads="1"/>
                </p:cNvSpPr>
                <p:nvPr/>
              </p:nvSpPr>
              <p:spPr bwMode="auto">
                <a:xfrm>
                  <a:off x="6259" y="9586"/>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25652" name="Rectangle 50"/>
                <p:cNvSpPr>
                  <a:spLocks noChangeArrowheads="1"/>
                </p:cNvSpPr>
                <p:nvPr/>
              </p:nvSpPr>
              <p:spPr bwMode="auto">
                <a:xfrm>
                  <a:off x="6793" y="9587"/>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25653" name="Rectangle 51"/>
                <p:cNvSpPr>
                  <a:spLocks noChangeArrowheads="1"/>
                </p:cNvSpPr>
                <p:nvPr/>
              </p:nvSpPr>
              <p:spPr bwMode="auto">
                <a:xfrm>
                  <a:off x="5341" y="8571"/>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25654" name="Oval 52"/>
                <p:cNvSpPr>
                  <a:spLocks noChangeArrowheads="1"/>
                </p:cNvSpPr>
                <p:nvPr/>
              </p:nvSpPr>
              <p:spPr bwMode="auto">
                <a:xfrm>
                  <a:off x="6029" y="8587"/>
                  <a:ext cx="302" cy="284"/>
                </a:xfrm>
                <a:prstGeom prst="ellipse">
                  <a:avLst/>
                </a:prstGeom>
                <a:solidFill>
                  <a:srgbClr val="FFFFFF"/>
                </a:solidFill>
                <a:ln w="9525">
                  <a:solidFill>
                    <a:srgbClr val="000000"/>
                  </a:solidFill>
                  <a:round/>
                  <a:headEnd/>
                  <a:tailEnd/>
                </a:ln>
              </p:spPr>
              <p:txBody>
                <a:bodyPr/>
                <a:lstStyle/>
                <a:p>
                  <a:endParaRPr lang="en-US"/>
                </a:p>
              </p:txBody>
            </p:sp>
          </p:grpSp>
        </p:grpSp>
        <p:sp>
          <p:nvSpPr>
            <p:cNvPr id="25607" name="Text Box 53"/>
            <p:cNvSpPr txBox="1">
              <a:spLocks noChangeArrowheads="1"/>
            </p:cNvSpPr>
            <p:nvPr/>
          </p:nvSpPr>
          <p:spPr bwMode="auto">
            <a:xfrm>
              <a:off x="1624" y="8490"/>
              <a:ext cx="452" cy="385"/>
            </a:xfrm>
            <a:prstGeom prst="rect">
              <a:avLst/>
            </a:prstGeom>
            <a:noFill/>
            <a:ln w="9525">
              <a:noFill/>
              <a:miter lim="800000"/>
              <a:headEnd/>
              <a:tailEnd/>
            </a:ln>
          </p:spPr>
          <p:txBody>
            <a:bodyPr/>
            <a:lstStyle/>
            <a:p>
              <a:pPr algn="ctr"/>
              <a:r>
                <a:rPr lang="fr-FR" sz="2400" b="1">
                  <a:solidFill>
                    <a:srgbClr val="FF0000"/>
                  </a:solidFill>
                  <a:latin typeface="Times New Roman" pitchFamily="18" charset="0"/>
                </a:rPr>
                <a:t>I</a:t>
              </a:r>
              <a:endParaRPr lang="en-GB" sz="2400">
                <a:solidFill>
                  <a:srgbClr val="FF0000"/>
                </a:solidFill>
              </a:endParaRPr>
            </a:p>
          </p:txBody>
        </p:sp>
        <p:sp>
          <p:nvSpPr>
            <p:cNvPr id="25608" name="Text Box 54"/>
            <p:cNvSpPr txBox="1">
              <a:spLocks noChangeArrowheads="1"/>
            </p:cNvSpPr>
            <p:nvPr/>
          </p:nvSpPr>
          <p:spPr bwMode="auto">
            <a:xfrm>
              <a:off x="1613" y="9567"/>
              <a:ext cx="586" cy="386"/>
            </a:xfrm>
            <a:prstGeom prst="rect">
              <a:avLst/>
            </a:prstGeom>
            <a:noFill/>
            <a:ln w="9525">
              <a:noFill/>
              <a:miter lim="800000"/>
              <a:headEnd/>
              <a:tailEnd/>
            </a:ln>
          </p:spPr>
          <p:txBody>
            <a:bodyPr/>
            <a:lstStyle/>
            <a:p>
              <a:pPr algn="ctr"/>
              <a:r>
                <a:rPr lang="fr-FR" sz="2400" b="1">
                  <a:solidFill>
                    <a:srgbClr val="FF0000"/>
                  </a:solidFill>
                  <a:latin typeface="Times New Roman" pitchFamily="18" charset="0"/>
                </a:rPr>
                <a:t>II</a:t>
              </a:r>
              <a:endParaRPr lang="en-GB" sz="2400">
                <a:solidFill>
                  <a:srgbClr val="FF0000"/>
                </a:solidFill>
              </a:endParaRPr>
            </a:p>
          </p:txBody>
        </p:sp>
        <p:sp>
          <p:nvSpPr>
            <p:cNvPr id="25609" name="Text Box 55"/>
            <p:cNvSpPr txBox="1">
              <a:spLocks noChangeArrowheads="1"/>
            </p:cNvSpPr>
            <p:nvPr/>
          </p:nvSpPr>
          <p:spPr bwMode="auto">
            <a:xfrm>
              <a:off x="1581" y="10644"/>
              <a:ext cx="620" cy="402"/>
            </a:xfrm>
            <a:prstGeom prst="rect">
              <a:avLst/>
            </a:prstGeom>
            <a:noFill/>
            <a:ln w="9525">
              <a:noFill/>
              <a:miter lim="800000"/>
              <a:headEnd/>
              <a:tailEnd/>
            </a:ln>
          </p:spPr>
          <p:txBody>
            <a:bodyPr/>
            <a:lstStyle/>
            <a:p>
              <a:pPr algn="ctr"/>
              <a:r>
                <a:rPr lang="fr-FR" sz="2400" b="1">
                  <a:solidFill>
                    <a:srgbClr val="FF0000"/>
                  </a:solidFill>
                  <a:latin typeface="Times New Roman" pitchFamily="18" charset="0"/>
                </a:rPr>
                <a:t>III</a:t>
              </a:r>
              <a:endParaRPr lang="en-GB" sz="2400">
                <a:solidFill>
                  <a:srgbClr val="FF0000"/>
                </a:solidFill>
              </a:endParaRPr>
            </a:p>
          </p:txBody>
        </p:sp>
        <p:sp>
          <p:nvSpPr>
            <p:cNvPr id="25610" name="Text Box 56"/>
            <p:cNvSpPr txBox="1">
              <a:spLocks noChangeArrowheads="1"/>
            </p:cNvSpPr>
            <p:nvPr/>
          </p:nvSpPr>
          <p:spPr bwMode="auto">
            <a:xfrm>
              <a:off x="1568" y="11554"/>
              <a:ext cx="603" cy="385"/>
            </a:xfrm>
            <a:prstGeom prst="rect">
              <a:avLst/>
            </a:prstGeom>
            <a:noFill/>
            <a:ln w="9525">
              <a:noFill/>
              <a:miter lim="800000"/>
              <a:headEnd/>
              <a:tailEnd/>
            </a:ln>
          </p:spPr>
          <p:txBody>
            <a:bodyPr/>
            <a:lstStyle/>
            <a:p>
              <a:pPr algn="ctr"/>
              <a:r>
                <a:rPr lang="fr-FR" sz="2400" b="1">
                  <a:solidFill>
                    <a:srgbClr val="FF0000"/>
                  </a:solidFill>
                  <a:latin typeface="Times New Roman" pitchFamily="18" charset="0"/>
                </a:rPr>
                <a:t>IV</a:t>
              </a:r>
              <a:endParaRPr lang="en-GB" sz="2400">
                <a:solidFill>
                  <a:srgbClr val="FF0000"/>
                </a:solidFill>
              </a:endParaRPr>
            </a:p>
          </p:txBody>
        </p:sp>
      </p:grpSp>
      <p:sp>
        <p:nvSpPr>
          <p:cNvPr id="25605" name="Text Box 57"/>
          <p:cNvSpPr txBox="1">
            <a:spLocks noChangeArrowheads="1"/>
          </p:cNvSpPr>
          <p:nvPr/>
        </p:nvSpPr>
        <p:spPr bwMode="auto">
          <a:xfrm>
            <a:off x="488950" y="6430963"/>
            <a:ext cx="2171700" cy="274637"/>
          </a:xfrm>
          <a:prstGeom prst="rect">
            <a:avLst/>
          </a:prstGeom>
          <a:noFill/>
          <a:ln w="9525">
            <a:noFill/>
            <a:miter lim="800000"/>
            <a:headEnd/>
            <a:tailEnd/>
          </a:ln>
        </p:spPr>
        <p:txBody>
          <a:bodyPr>
            <a:spAutoFit/>
          </a:bodyPr>
          <a:lstStyle/>
          <a:p>
            <a:r>
              <a:rPr lang="en-US" sz="1200"/>
              <a:t>© 2007 Paul Billiet </a:t>
            </a:r>
            <a:r>
              <a:rPr lang="en-US" sz="1200">
                <a:hlinkClick r:id="rId3"/>
              </a:rPr>
              <a:t>ODWS</a:t>
            </a:r>
            <a:endParaRPr lang="en-US"/>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a:xfrm>
            <a:off x="457200" y="304800"/>
            <a:ext cx="8229600" cy="1143000"/>
          </a:xfrm>
        </p:spPr>
        <p:txBody>
          <a:bodyPr/>
          <a:lstStyle/>
          <a:p>
            <a:pPr eaLnBrk="1" hangingPunct="1"/>
            <a:r>
              <a:rPr lang="en-GB" smtClean="0">
                <a:latin typeface="Calibri" pitchFamily="34" charset="0"/>
              </a:rPr>
              <a:t>Organising the pedigree chart</a:t>
            </a:r>
          </a:p>
        </p:txBody>
      </p:sp>
      <p:sp>
        <p:nvSpPr>
          <p:cNvPr id="26627" name="Rectangle 3"/>
          <p:cNvSpPr>
            <a:spLocks noGrp="1"/>
          </p:cNvSpPr>
          <p:nvPr>
            <p:ph type="body" idx="4294967295"/>
          </p:nvPr>
        </p:nvSpPr>
        <p:spPr>
          <a:xfrm>
            <a:off x="457200" y="1568450"/>
            <a:ext cx="8394700" cy="1287463"/>
          </a:xfrm>
        </p:spPr>
        <p:txBody>
          <a:bodyPr/>
          <a:lstStyle/>
          <a:p>
            <a:pPr eaLnBrk="1" hangingPunct="1">
              <a:lnSpc>
                <a:spcPct val="90000"/>
              </a:lnSpc>
            </a:pPr>
            <a:r>
              <a:rPr lang="en-GB" sz="2000" smtClean="0">
                <a:latin typeface="Constantia" pitchFamily="18" charset="0"/>
              </a:rPr>
              <a:t>Individuals in each generation are identified by Arabic numerals numbered from the left</a:t>
            </a:r>
          </a:p>
          <a:p>
            <a:pPr eaLnBrk="1" hangingPunct="1">
              <a:lnSpc>
                <a:spcPct val="90000"/>
              </a:lnSpc>
            </a:pPr>
            <a:r>
              <a:rPr lang="en-GB" sz="2000" smtClean="0">
                <a:latin typeface="Constantia" pitchFamily="18" charset="0"/>
              </a:rPr>
              <a:t>Therefore the affected individuals are </a:t>
            </a:r>
            <a:r>
              <a:rPr lang="en-GB" sz="2000" b="1" smtClean="0">
                <a:latin typeface="Times New Roman" pitchFamily="18" charset="0"/>
              </a:rPr>
              <a:t>II3</a:t>
            </a:r>
            <a:r>
              <a:rPr lang="en-GB" sz="2000" smtClean="0">
                <a:latin typeface="Constantia" pitchFamily="18" charset="0"/>
              </a:rPr>
              <a:t>, </a:t>
            </a:r>
            <a:r>
              <a:rPr lang="en-GB" sz="2000" b="1" smtClean="0">
                <a:latin typeface="Times New Roman" pitchFamily="18" charset="0"/>
              </a:rPr>
              <a:t>IV2</a:t>
            </a:r>
            <a:r>
              <a:rPr lang="en-GB" sz="2000" smtClean="0">
                <a:latin typeface="Constantia" pitchFamily="18" charset="0"/>
              </a:rPr>
              <a:t> and </a:t>
            </a:r>
            <a:r>
              <a:rPr lang="en-GB" sz="2000" b="1" smtClean="0">
                <a:latin typeface="Times New Roman" pitchFamily="18" charset="0"/>
              </a:rPr>
              <a:t>IV3</a:t>
            </a:r>
          </a:p>
        </p:txBody>
      </p:sp>
      <p:grpSp>
        <p:nvGrpSpPr>
          <p:cNvPr id="2" name="Group 4"/>
          <p:cNvGrpSpPr>
            <a:grpSpLocks/>
          </p:cNvGrpSpPr>
          <p:nvPr/>
        </p:nvGrpSpPr>
        <p:grpSpPr bwMode="auto">
          <a:xfrm>
            <a:off x="915988" y="2771775"/>
            <a:ext cx="7289800" cy="3673475"/>
            <a:chOff x="1568" y="8490"/>
            <a:chExt cx="7437" cy="3529"/>
          </a:xfrm>
        </p:grpSpPr>
        <p:grpSp>
          <p:nvGrpSpPr>
            <p:cNvPr id="3" name="Group 5"/>
            <p:cNvGrpSpPr>
              <a:grpSpLocks/>
            </p:cNvGrpSpPr>
            <p:nvPr/>
          </p:nvGrpSpPr>
          <p:grpSpPr bwMode="auto">
            <a:xfrm>
              <a:off x="3165" y="8588"/>
              <a:ext cx="5840" cy="3431"/>
              <a:chOff x="3097" y="8588"/>
              <a:chExt cx="5840" cy="3431"/>
            </a:xfrm>
          </p:grpSpPr>
          <p:sp>
            <p:nvSpPr>
              <p:cNvPr id="26635" name="Line 6"/>
              <p:cNvSpPr>
                <a:spLocks noChangeShapeType="1"/>
              </p:cNvSpPr>
              <p:nvPr/>
            </p:nvSpPr>
            <p:spPr bwMode="auto">
              <a:xfrm>
                <a:off x="4700" y="9203"/>
                <a:ext cx="0" cy="469"/>
              </a:xfrm>
              <a:prstGeom prst="line">
                <a:avLst/>
              </a:prstGeom>
              <a:noFill/>
              <a:ln w="9525">
                <a:solidFill>
                  <a:srgbClr val="000000"/>
                </a:solidFill>
                <a:round/>
                <a:headEnd/>
                <a:tailEnd/>
              </a:ln>
            </p:spPr>
            <p:txBody>
              <a:bodyPr/>
              <a:lstStyle/>
              <a:p>
                <a:endParaRPr lang="en-US"/>
              </a:p>
            </p:txBody>
          </p:sp>
          <p:grpSp>
            <p:nvGrpSpPr>
              <p:cNvPr id="4" name="Group 7"/>
              <p:cNvGrpSpPr>
                <a:grpSpLocks/>
              </p:cNvGrpSpPr>
              <p:nvPr/>
            </p:nvGrpSpPr>
            <p:grpSpPr bwMode="auto">
              <a:xfrm>
                <a:off x="3097" y="8588"/>
                <a:ext cx="5840" cy="3431"/>
                <a:chOff x="3080" y="8571"/>
                <a:chExt cx="5840" cy="3431"/>
              </a:xfrm>
            </p:grpSpPr>
            <p:sp>
              <p:nvSpPr>
                <p:cNvPr id="26637" name="Line 8"/>
                <p:cNvSpPr>
                  <a:spLocks noChangeShapeType="1"/>
                </p:cNvSpPr>
                <p:nvPr/>
              </p:nvSpPr>
              <p:spPr bwMode="auto">
                <a:xfrm flipH="1">
                  <a:off x="4169" y="9762"/>
                  <a:ext cx="402" cy="0"/>
                </a:xfrm>
                <a:prstGeom prst="line">
                  <a:avLst/>
                </a:prstGeom>
                <a:noFill/>
                <a:ln w="9525">
                  <a:solidFill>
                    <a:srgbClr val="000000"/>
                  </a:solidFill>
                  <a:round/>
                  <a:headEnd/>
                  <a:tailEnd/>
                </a:ln>
              </p:spPr>
              <p:txBody>
                <a:bodyPr/>
                <a:lstStyle/>
                <a:p>
                  <a:endParaRPr lang="en-US"/>
                </a:p>
              </p:txBody>
            </p:sp>
            <p:sp>
              <p:nvSpPr>
                <p:cNvPr id="26638" name="Rectangle 9"/>
                <p:cNvSpPr>
                  <a:spLocks noChangeArrowheads="1"/>
                </p:cNvSpPr>
                <p:nvPr/>
              </p:nvSpPr>
              <p:spPr bwMode="auto">
                <a:xfrm>
                  <a:off x="3941" y="9598"/>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26639" name="Line 10"/>
                <p:cNvSpPr>
                  <a:spLocks noChangeShapeType="1"/>
                </p:cNvSpPr>
                <p:nvPr/>
              </p:nvSpPr>
              <p:spPr bwMode="auto">
                <a:xfrm>
                  <a:off x="7100" y="9728"/>
                  <a:ext cx="435" cy="0"/>
                </a:xfrm>
                <a:prstGeom prst="line">
                  <a:avLst/>
                </a:prstGeom>
                <a:noFill/>
                <a:ln w="9525">
                  <a:solidFill>
                    <a:srgbClr val="000000"/>
                  </a:solidFill>
                  <a:round/>
                  <a:headEnd/>
                  <a:tailEnd/>
                </a:ln>
              </p:spPr>
              <p:txBody>
                <a:bodyPr/>
                <a:lstStyle/>
                <a:p>
                  <a:endParaRPr lang="en-US"/>
                </a:p>
              </p:txBody>
            </p:sp>
            <p:sp>
              <p:nvSpPr>
                <p:cNvPr id="26640" name="Line 11"/>
                <p:cNvSpPr>
                  <a:spLocks noChangeShapeType="1"/>
                </p:cNvSpPr>
                <p:nvPr/>
              </p:nvSpPr>
              <p:spPr bwMode="auto">
                <a:xfrm>
                  <a:off x="7463" y="10828"/>
                  <a:ext cx="402" cy="0"/>
                </a:xfrm>
                <a:prstGeom prst="line">
                  <a:avLst/>
                </a:prstGeom>
                <a:noFill/>
                <a:ln w="9525">
                  <a:solidFill>
                    <a:srgbClr val="000000"/>
                  </a:solidFill>
                  <a:round/>
                  <a:headEnd/>
                  <a:tailEnd/>
                </a:ln>
              </p:spPr>
              <p:txBody>
                <a:bodyPr/>
                <a:lstStyle/>
                <a:p>
                  <a:endParaRPr lang="en-US"/>
                </a:p>
              </p:txBody>
            </p:sp>
            <p:sp>
              <p:nvSpPr>
                <p:cNvPr id="26641" name="Line 12"/>
                <p:cNvSpPr>
                  <a:spLocks noChangeShapeType="1"/>
                </p:cNvSpPr>
                <p:nvPr/>
              </p:nvSpPr>
              <p:spPr bwMode="auto">
                <a:xfrm>
                  <a:off x="6536" y="11291"/>
                  <a:ext cx="2278" cy="0"/>
                </a:xfrm>
                <a:prstGeom prst="line">
                  <a:avLst/>
                </a:prstGeom>
                <a:noFill/>
                <a:ln w="9525">
                  <a:solidFill>
                    <a:srgbClr val="000000"/>
                  </a:solidFill>
                  <a:round/>
                  <a:headEnd/>
                  <a:tailEnd/>
                </a:ln>
              </p:spPr>
              <p:txBody>
                <a:bodyPr/>
                <a:lstStyle/>
                <a:p>
                  <a:endParaRPr lang="en-US"/>
                </a:p>
              </p:txBody>
            </p:sp>
            <p:sp>
              <p:nvSpPr>
                <p:cNvPr id="26642" name="Line 13"/>
                <p:cNvSpPr>
                  <a:spLocks noChangeShapeType="1"/>
                </p:cNvSpPr>
                <p:nvPr/>
              </p:nvSpPr>
              <p:spPr bwMode="auto">
                <a:xfrm>
                  <a:off x="7675" y="10839"/>
                  <a:ext cx="0" cy="469"/>
                </a:xfrm>
                <a:prstGeom prst="line">
                  <a:avLst/>
                </a:prstGeom>
                <a:noFill/>
                <a:ln w="9525">
                  <a:solidFill>
                    <a:srgbClr val="000000"/>
                  </a:solidFill>
                  <a:round/>
                  <a:headEnd/>
                  <a:tailEnd/>
                </a:ln>
              </p:spPr>
              <p:txBody>
                <a:bodyPr/>
                <a:lstStyle/>
                <a:p>
                  <a:endParaRPr lang="en-US"/>
                </a:p>
              </p:txBody>
            </p:sp>
            <p:sp>
              <p:nvSpPr>
                <p:cNvPr id="26643" name="Line 14"/>
                <p:cNvSpPr>
                  <a:spLocks noChangeShapeType="1"/>
                </p:cNvSpPr>
                <p:nvPr/>
              </p:nvSpPr>
              <p:spPr bwMode="auto">
                <a:xfrm>
                  <a:off x="6525" y="11296"/>
                  <a:ext cx="0" cy="469"/>
                </a:xfrm>
                <a:prstGeom prst="line">
                  <a:avLst/>
                </a:prstGeom>
                <a:noFill/>
                <a:ln w="9525">
                  <a:solidFill>
                    <a:srgbClr val="000000"/>
                  </a:solidFill>
                  <a:round/>
                  <a:headEnd/>
                  <a:tailEnd/>
                </a:ln>
              </p:spPr>
              <p:txBody>
                <a:bodyPr/>
                <a:lstStyle/>
                <a:p>
                  <a:endParaRPr lang="en-US"/>
                </a:p>
              </p:txBody>
            </p:sp>
            <p:sp>
              <p:nvSpPr>
                <p:cNvPr id="26644" name="Line 15"/>
                <p:cNvSpPr>
                  <a:spLocks noChangeShapeType="1"/>
                </p:cNvSpPr>
                <p:nvPr/>
              </p:nvSpPr>
              <p:spPr bwMode="auto">
                <a:xfrm>
                  <a:off x="7118" y="11302"/>
                  <a:ext cx="0" cy="469"/>
                </a:xfrm>
                <a:prstGeom prst="line">
                  <a:avLst/>
                </a:prstGeom>
                <a:noFill/>
                <a:ln w="9525">
                  <a:solidFill>
                    <a:srgbClr val="000000"/>
                  </a:solidFill>
                  <a:round/>
                  <a:headEnd/>
                  <a:tailEnd/>
                </a:ln>
              </p:spPr>
              <p:txBody>
                <a:bodyPr/>
                <a:lstStyle/>
                <a:p>
                  <a:endParaRPr lang="en-US"/>
                </a:p>
              </p:txBody>
            </p:sp>
            <p:sp>
              <p:nvSpPr>
                <p:cNvPr id="26645" name="Line 16"/>
                <p:cNvSpPr>
                  <a:spLocks noChangeShapeType="1"/>
                </p:cNvSpPr>
                <p:nvPr/>
              </p:nvSpPr>
              <p:spPr bwMode="auto">
                <a:xfrm>
                  <a:off x="7676" y="11291"/>
                  <a:ext cx="0" cy="469"/>
                </a:xfrm>
                <a:prstGeom prst="line">
                  <a:avLst/>
                </a:prstGeom>
                <a:noFill/>
                <a:ln w="9525">
                  <a:solidFill>
                    <a:srgbClr val="000000"/>
                  </a:solidFill>
                  <a:round/>
                  <a:headEnd/>
                  <a:tailEnd/>
                </a:ln>
              </p:spPr>
              <p:txBody>
                <a:bodyPr/>
                <a:lstStyle/>
                <a:p>
                  <a:endParaRPr lang="en-US"/>
                </a:p>
              </p:txBody>
            </p:sp>
            <p:sp>
              <p:nvSpPr>
                <p:cNvPr id="26646" name="Line 17"/>
                <p:cNvSpPr>
                  <a:spLocks noChangeShapeType="1"/>
                </p:cNvSpPr>
                <p:nvPr/>
              </p:nvSpPr>
              <p:spPr bwMode="auto">
                <a:xfrm>
                  <a:off x="8235" y="11297"/>
                  <a:ext cx="0" cy="469"/>
                </a:xfrm>
                <a:prstGeom prst="line">
                  <a:avLst/>
                </a:prstGeom>
                <a:noFill/>
                <a:ln w="9525">
                  <a:solidFill>
                    <a:srgbClr val="000000"/>
                  </a:solidFill>
                  <a:round/>
                  <a:headEnd/>
                  <a:tailEnd/>
                </a:ln>
              </p:spPr>
              <p:txBody>
                <a:bodyPr/>
                <a:lstStyle/>
                <a:p>
                  <a:endParaRPr lang="en-US"/>
                </a:p>
              </p:txBody>
            </p:sp>
            <p:sp>
              <p:nvSpPr>
                <p:cNvPr id="26647" name="Line 18"/>
                <p:cNvSpPr>
                  <a:spLocks noChangeShapeType="1"/>
                </p:cNvSpPr>
                <p:nvPr/>
              </p:nvSpPr>
              <p:spPr bwMode="auto">
                <a:xfrm>
                  <a:off x="8792" y="11302"/>
                  <a:ext cx="0" cy="469"/>
                </a:xfrm>
                <a:prstGeom prst="line">
                  <a:avLst/>
                </a:prstGeom>
                <a:noFill/>
                <a:ln w="9525">
                  <a:solidFill>
                    <a:srgbClr val="000000"/>
                  </a:solidFill>
                  <a:round/>
                  <a:headEnd/>
                  <a:tailEnd/>
                </a:ln>
              </p:spPr>
              <p:txBody>
                <a:bodyPr/>
                <a:lstStyle/>
                <a:p>
                  <a:endParaRPr lang="en-US"/>
                </a:p>
              </p:txBody>
            </p:sp>
            <p:sp>
              <p:nvSpPr>
                <p:cNvPr id="26648" name="Oval 19"/>
                <p:cNvSpPr>
                  <a:spLocks noChangeArrowheads="1"/>
                </p:cNvSpPr>
                <p:nvPr/>
              </p:nvSpPr>
              <p:spPr bwMode="auto">
                <a:xfrm>
                  <a:off x="6979" y="11697"/>
                  <a:ext cx="302" cy="284"/>
                </a:xfrm>
                <a:prstGeom prst="ellipse">
                  <a:avLst/>
                </a:prstGeom>
                <a:solidFill>
                  <a:srgbClr val="000000"/>
                </a:solidFill>
                <a:ln w="9525">
                  <a:solidFill>
                    <a:srgbClr val="000000"/>
                  </a:solidFill>
                  <a:round/>
                  <a:headEnd/>
                  <a:tailEnd/>
                </a:ln>
              </p:spPr>
              <p:txBody>
                <a:bodyPr/>
                <a:lstStyle/>
                <a:p>
                  <a:endParaRPr lang="en-US"/>
                </a:p>
              </p:txBody>
            </p:sp>
            <p:sp>
              <p:nvSpPr>
                <p:cNvPr id="26649" name="Oval 20"/>
                <p:cNvSpPr>
                  <a:spLocks noChangeArrowheads="1"/>
                </p:cNvSpPr>
                <p:nvPr/>
              </p:nvSpPr>
              <p:spPr bwMode="auto">
                <a:xfrm>
                  <a:off x="6380" y="11702"/>
                  <a:ext cx="302" cy="284"/>
                </a:xfrm>
                <a:prstGeom prst="ellipse">
                  <a:avLst/>
                </a:prstGeom>
                <a:solidFill>
                  <a:srgbClr val="FFFFFF"/>
                </a:solidFill>
                <a:ln w="9525">
                  <a:solidFill>
                    <a:srgbClr val="000000"/>
                  </a:solidFill>
                  <a:round/>
                  <a:headEnd/>
                  <a:tailEnd/>
                </a:ln>
              </p:spPr>
              <p:txBody>
                <a:bodyPr/>
                <a:lstStyle/>
                <a:p>
                  <a:endParaRPr lang="en-US"/>
                </a:p>
              </p:txBody>
            </p:sp>
            <p:sp>
              <p:nvSpPr>
                <p:cNvPr id="26650" name="Rectangle 21"/>
                <p:cNvSpPr>
                  <a:spLocks noChangeArrowheads="1"/>
                </p:cNvSpPr>
                <p:nvPr/>
              </p:nvSpPr>
              <p:spPr bwMode="auto">
                <a:xfrm>
                  <a:off x="7518" y="11684"/>
                  <a:ext cx="302" cy="318"/>
                </a:xfrm>
                <a:prstGeom prst="rect">
                  <a:avLst/>
                </a:prstGeom>
                <a:solidFill>
                  <a:srgbClr val="000000"/>
                </a:solidFill>
                <a:ln w="9525">
                  <a:solidFill>
                    <a:srgbClr val="000000"/>
                  </a:solidFill>
                  <a:miter lim="800000"/>
                  <a:headEnd/>
                  <a:tailEnd/>
                </a:ln>
              </p:spPr>
              <p:txBody>
                <a:bodyPr/>
                <a:lstStyle/>
                <a:p>
                  <a:endParaRPr lang="en-US"/>
                </a:p>
              </p:txBody>
            </p:sp>
            <p:sp>
              <p:nvSpPr>
                <p:cNvPr id="26651" name="Rectangle 22"/>
                <p:cNvSpPr>
                  <a:spLocks noChangeArrowheads="1"/>
                </p:cNvSpPr>
                <p:nvPr/>
              </p:nvSpPr>
              <p:spPr bwMode="auto">
                <a:xfrm>
                  <a:off x="8084" y="11679"/>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26652" name="Rectangle 23"/>
                <p:cNvSpPr>
                  <a:spLocks noChangeArrowheads="1"/>
                </p:cNvSpPr>
                <p:nvPr/>
              </p:nvSpPr>
              <p:spPr bwMode="auto">
                <a:xfrm>
                  <a:off x="8618" y="11680"/>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26653" name="Oval 24"/>
                <p:cNvSpPr>
                  <a:spLocks noChangeArrowheads="1"/>
                </p:cNvSpPr>
                <p:nvPr/>
              </p:nvSpPr>
              <p:spPr bwMode="auto">
                <a:xfrm>
                  <a:off x="7854" y="10680"/>
                  <a:ext cx="302" cy="284"/>
                </a:xfrm>
                <a:prstGeom prst="ellipse">
                  <a:avLst/>
                </a:prstGeom>
                <a:solidFill>
                  <a:srgbClr val="FFFFFF"/>
                </a:solidFill>
                <a:ln w="9525">
                  <a:solidFill>
                    <a:srgbClr val="000000"/>
                  </a:solidFill>
                  <a:round/>
                  <a:headEnd/>
                  <a:tailEnd/>
                </a:ln>
              </p:spPr>
              <p:txBody>
                <a:bodyPr/>
                <a:lstStyle/>
                <a:p>
                  <a:endParaRPr lang="en-US"/>
                </a:p>
              </p:txBody>
            </p:sp>
            <p:sp>
              <p:nvSpPr>
                <p:cNvPr id="26654" name="Line 25"/>
                <p:cNvSpPr>
                  <a:spLocks noChangeShapeType="1"/>
                </p:cNvSpPr>
                <p:nvPr/>
              </p:nvSpPr>
              <p:spPr bwMode="auto">
                <a:xfrm>
                  <a:off x="3918" y="10264"/>
                  <a:ext cx="1272" cy="0"/>
                </a:xfrm>
                <a:prstGeom prst="line">
                  <a:avLst/>
                </a:prstGeom>
                <a:noFill/>
                <a:ln w="9525">
                  <a:solidFill>
                    <a:srgbClr val="000000"/>
                  </a:solidFill>
                  <a:round/>
                  <a:headEnd/>
                  <a:tailEnd/>
                </a:ln>
              </p:spPr>
              <p:txBody>
                <a:bodyPr/>
                <a:lstStyle/>
                <a:p>
                  <a:endParaRPr lang="en-US"/>
                </a:p>
              </p:txBody>
            </p:sp>
            <p:sp>
              <p:nvSpPr>
                <p:cNvPr id="26655" name="Line 26"/>
                <p:cNvSpPr>
                  <a:spLocks noChangeShapeType="1"/>
                </p:cNvSpPr>
                <p:nvPr/>
              </p:nvSpPr>
              <p:spPr bwMode="auto">
                <a:xfrm>
                  <a:off x="4404" y="9762"/>
                  <a:ext cx="0" cy="519"/>
                </a:xfrm>
                <a:prstGeom prst="line">
                  <a:avLst/>
                </a:prstGeom>
                <a:noFill/>
                <a:ln w="9525">
                  <a:solidFill>
                    <a:srgbClr val="000000"/>
                  </a:solidFill>
                  <a:round/>
                  <a:headEnd/>
                  <a:tailEnd/>
                </a:ln>
              </p:spPr>
              <p:txBody>
                <a:bodyPr/>
                <a:lstStyle/>
                <a:p>
                  <a:endParaRPr lang="en-US"/>
                </a:p>
              </p:txBody>
            </p:sp>
            <p:sp>
              <p:nvSpPr>
                <p:cNvPr id="26656" name="Line 27"/>
                <p:cNvSpPr>
                  <a:spLocks noChangeShapeType="1"/>
                </p:cNvSpPr>
                <p:nvPr/>
              </p:nvSpPr>
              <p:spPr bwMode="auto">
                <a:xfrm>
                  <a:off x="3918" y="10264"/>
                  <a:ext cx="0" cy="503"/>
                </a:xfrm>
                <a:prstGeom prst="line">
                  <a:avLst/>
                </a:prstGeom>
                <a:noFill/>
                <a:ln w="9525">
                  <a:solidFill>
                    <a:srgbClr val="000000"/>
                  </a:solidFill>
                  <a:round/>
                  <a:headEnd/>
                  <a:tailEnd/>
                </a:ln>
              </p:spPr>
              <p:txBody>
                <a:bodyPr/>
                <a:lstStyle/>
                <a:p>
                  <a:endParaRPr lang="en-US"/>
                </a:p>
              </p:txBody>
            </p:sp>
            <p:sp>
              <p:nvSpPr>
                <p:cNvPr id="26657" name="Line 28"/>
                <p:cNvSpPr>
                  <a:spLocks noChangeShapeType="1"/>
                </p:cNvSpPr>
                <p:nvPr/>
              </p:nvSpPr>
              <p:spPr bwMode="auto">
                <a:xfrm>
                  <a:off x="4543" y="10269"/>
                  <a:ext cx="0" cy="503"/>
                </a:xfrm>
                <a:prstGeom prst="line">
                  <a:avLst/>
                </a:prstGeom>
                <a:noFill/>
                <a:ln w="9525">
                  <a:solidFill>
                    <a:srgbClr val="000000"/>
                  </a:solidFill>
                  <a:round/>
                  <a:headEnd/>
                  <a:tailEnd/>
                </a:ln>
              </p:spPr>
              <p:txBody>
                <a:bodyPr/>
                <a:lstStyle/>
                <a:p>
                  <a:endParaRPr lang="en-US"/>
                </a:p>
              </p:txBody>
            </p:sp>
            <p:sp>
              <p:nvSpPr>
                <p:cNvPr id="26658" name="Line 29"/>
                <p:cNvSpPr>
                  <a:spLocks noChangeShapeType="1"/>
                </p:cNvSpPr>
                <p:nvPr/>
              </p:nvSpPr>
              <p:spPr bwMode="auto">
                <a:xfrm>
                  <a:off x="5168" y="10275"/>
                  <a:ext cx="0" cy="503"/>
                </a:xfrm>
                <a:prstGeom prst="line">
                  <a:avLst/>
                </a:prstGeom>
                <a:noFill/>
                <a:ln w="9525">
                  <a:solidFill>
                    <a:srgbClr val="000000"/>
                  </a:solidFill>
                  <a:round/>
                  <a:headEnd/>
                  <a:tailEnd/>
                </a:ln>
              </p:spPr>
              <p:txBody>
                <a:bodyPr/>
                <a:lstStyle/>
                <a:p>
                  <a:endParaRPr lang="en-US"/>
                </a:p>
              </p:txBody>
            </p:sp>
            <p:sp>
              <p:nvSpPr>
                <p:cNvPr id="26659" name="Oval 30"/>
                <p:cNvSpPr>
                  <a:spLocks noChangeArrowheads="1"/>
                </p:cNvSpPr>
                <p:nvPr/>
              </p:nvSpPr>
              <p:spPr bwMode="auto">
                <a:xfrm>
                  <a:off x="7491" y="9598"/>
                  <a:ext cx="302" cy="284"/>
                </a:xfrm>
                <a:prstGeom prst="ellipse">
                  <a:avLst/>
                </a:prstGeom>
                <a:solidFill>
                  <a:srgbClr val="FFFFFF"/>
                </a:solidFill>
                <a:ln w="9525">
                  <a:solidFill>
                    <a:srgbClr val="000000"/>
                  </a:solidFill>
                  <a:round/>
                  <a:headEnd/>
                  <a:tailEnd/>
                </a:ln>
              </p:spPr>
              <p:txBody>
                <a:bodyPr/>
                <a:lstStyle/>
                <a:p>
                  <a:endParaRPr lang="en-US"/>
                </a:p>
              </p:txBody>
            </p:sp>
            <p:sp>
              <p:nvSpPr>
                <p:cNvPr id="26660" name="Line 31"/>
                <p:cNvSpPr>
                  <a:spLocks noChangeShapeType="1"/>
                </p:cNvSpPr>
                <p:nvPr/>
              </p:nvSpPr>
              <p:spPr bwMode="auto">
                <a:xfrm>
                  <a:off x="7318" y="9729"/>
                  <a:ext cx="0" cy="1021"/>
                </a:xfrm>
                <a:prstGeom prst="line">
                  <a:avLst/>
                </a:prstGeom>
                <a:noFill/>
                <a:ln w="9525">
                  <a:solidFill>
                    <a:srgbClr val="000000"/>
                  </a:solidFill>
                  <a:round/>
                  <a:headEnd/>
                  <a:tailEnd/>
                </a:ln>
              </p:spPr>
              <p:txBody>
                <a:bodyPr/>
                <a:lstStyle/>
                <a:p>
                  <a:endParaRPr lang="en-US"/>
                </a:p>
              </p:txBody>
            </p:sp>
            <p:sp>
              <p:nvSpPr>
                <p:cNvPr id="26661" name="Rectangle 32"/>
                <p:cNvSpPr>
                  <a:spLocks noChangeArrowheads="1"/>
                </p:cNvSpPr>
                <p:nvPr/>
              </p:nvSpPr>
              <p:spPr bwMode="auto">
                <a:xfrm>
                  <a:off x="7166" y="10664"/>
                  <a:ext cx="302" cy="318"/>
                </a:xfrm>
                <a:prstGeom prst="rect">
                  <a:avLst/>
                </a:prstGeom>
                <a:solidFill>
                  <a:srgbClr val="FFFFFF"/>
                </a:solidFill>
                <a:ln w="9525">
                  <a:solidFill>
                    <a:srgbClr val="000000"/>
                  </a:solidFill>
                  <a:miter lim="800000"/>
                  <a:headEnd/>
                  <a:tailEnd/>
                </a:ln>
              </p:spPr>
              <p:txBody>
                <a:bodyPr/>
                <a:lstStyle/>
                <a:p>
                  <a:endParaRPr lang="en-US"/>
                </a:p>
              </p:txBody>
            </p:sp>
            <p:grpSp>
              <p:nvGrpSpPr>
                <p:cNvPr id="5" name="Group 33"/>
                <p:cNvGrpSpPr>
                  <a:grpSpLocks/>
                </p:cNvGrpSpPr>
                <p:nvPr/>
              </p:nvGrpSpPr>
              <p:grpSpPr bwMode="auto">
                <a:xfrm>
                  <a:off x="3080" y="10680"/>
                  <a:ext cx="990" cy="319"/>
                  <a:chOff x="1478" y="7203"/>
                  <a:chExt cx="990" cy="319"/>
                </a:xfrm>
              </p:grpSpPr>
              <p:sp>
                <p:nvSpPr>
                  <p:cNvPr id="26679" name="Rectangle 34"/>
                  <p:cNvSpPr>
                    <a:spLocks noChangeArrowheads="1"/>
                  </p:cNvSpPr>
                  <p:nvPr/>
                </p:nvSpPr>
                <p:spPr bwMode="auto">
                  <a:xfrm>
                    <a:off x="1478" y="7204"/>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26680" name="Oval 35"/>
                  <p:cNvSpPr>
                    <a:spLocks noChangeArrowheads="1"/>
                  </p:cNvSpPr>
                  <p:nvPr/>
                </p:nvSpPr>
                <p:spPr bwMode="auto">
                  <a:xfrm>
                    <a:off x="2166" y="7203"/>
                    <a:ext cx="302" cy="284"/>
                  </a:xfrm>
                  <a:prstGeom prst="ellipse">
                    <a:avLst/>
                  </a:prstGeom>
                  <a:solidFill>
                    <a:srgbClr val="FFFFFF"/>
                  </a:solidFill>
                  <a:ln w="9525">
                    <a:solidFill>
                      <a:srgbClr val="000000"/>
                    </a:solidFill>
                    <a:round/>
                    <a:headEnd/>
                    <a:tailEnd/>
                  </a:ln>
                </p:spPr>
                <p:txBody>
                  <a:bodyPr/>
                  <a:lstStyle/>
                  <a:p>
                    <a:endParaRPr lang="en-US"/>
                  </a:p>
                </p:txBody>
              </p:sp>
              <p:sp>
                <p:nvSpPr>
                  <p:cNvPr id="26681" name="Line 36"/>
                  <p:cNvSpPr>
                    <a:spLocks noChangeShapeType="1"/>
                  </p:cNvSpPr>
                  <p:nvPr/>
                </p:nvSpPr>
                <p:spPr bwMode="auto">
                  <a:xfrm>
                    <a:off x="1775" y="7351"/>
                    <a:ext cx="402" cy="0"/>
                  </a:xfrm>
                  <a:prstGeom prst="line">
                    <a:avLst/>
                  </a:prstGeom>
                  <a:noFill/>
                  <a:ln w="9525">
                    <a:solidFill>
                      <a:srgbClr val="000000"/>
                    </a:solidFill>
                    <a:round/>
                    <a:headEnd/>
                    <a:tailEnd/>
                  </a:ln>
                </p:spPr>
                <p:txBody>
                  <a:bodyPr/>
                  <a:lstStyle/>
                  <a:p>
                    <a:endParaRPr lang="en-US"/>
                  </a:p>
                </p:txBody>
              </p:sp>
            </p:grpSp>
            <p:sp>
              <p:nvSpPr>
                <p:cNvPr id="26663" name="Rectangle 37"/>
                <p:cNvSpPr>
                  <a:spLocks noChangeArrowheads="1"/>
                </p:cNvSpPr>
                <p:nvPr/>
              </p:nvSpPr>
              <p:spPr bwMode="auto">
                <a:xfrm>
                  <a:off x="4381" y="10676"/>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26664" name="Oval 38"/>
                <p:cNvSpPr>
                  <a:spLocks noChangeArrowheads="1"/>
                </p:cNvSpPr>
                <p:nvPr/>
              </p:nvSpPr>
              <p:spPr bwMode="auto">
                <a:xfrm>
                  <a:off x="5018" y="10692"/>
                  <a:ext cx="302" cy="284"/>
                </a:xfrm>
                <a:prstGeom prst="ellipse">
                  <a:avLst/>
                </a:prstGeom>
                <a:solidFill>
                  <a:srgbClr val="FFFFFF"/>
                </a:solidFill>
                <a:ln w="9525">
                  <a:solidFill>
                    <a:srgbClr val="000000"/>
                  </a:solidFill>
                  <a:round/>
                  <a:headEnd/>
                  <a:tailEnd/>
                </a:ln>
              </p:spPr>
              <p:txBody>
                <a:bodyPr/>
                <a:lstStyle/>
                <a:p>
                  <a:endParaRPr lang="en-US"/>
                </a:p>
              </p:txBody>
            </p:sp>
            <p:sp>
              <p:nvSpPr>
                <p:cNvPr id="26665" name="Line 39"/>
                <p:cNvSpPr>
                  <a:spLocks noChangeShapeType="1"/>
                </p:cNvSpPr>
                <p:nvPr/>
              </p:nvSpPr>
              <p:spPr bwMode="auto">
                <a:xfrm>
                  <a:off x="5638" y="8718"/>
                  <a:ext cx="402" cy="0"/>
                </a:xfrm>
                <a:prstGeom prst="line">
                  <a:avLst/>
                </a:prstGeom>
                <a:noFill/>
                <a:ln w="9525">
                  <a:solidFill>
                    <a:srgbClr val="000000"/>
                  </a:solidFill>
                  <a:round/>
                  <a:headEnd/>
                  <a:tailEnd/>
                </a:ln>
              </p:spPr>
              <p:txBody>
                <a:bodyPr/>
                <a:lstStyle/>
                <a:p>
                  <a:endParaRPr lang="en-US"/>
                </a:p>
              </p:txBody>
            </p:sp>
            <p:sp>
              <p:nvSpPr>
                <p:cNvPr id="26666" name="Line 40"/>
                <p:cNvSpPr>
                  <a:spLocks noChangeShapeType="1"/>
                </p:cNvSpPr>
                <p:nvPr/>
              </p:nvSpPr>
              <p:spPr bwMode="auto">
                <a:xfrm>
                  <a:off x="4711" y="9198"/>
                  <a:ext cx="2278" cy="0"/>
                </a:xfrm>
                <a:prstGeom prst="line">
                  <a:avLst/>
                </a:prstGeom>
                <a:noFill/>
                <a:ln w="9525">
                  <a:solidFill>
                    <a:srgbClr val="000000"/>
                  </a:solidFill>
                  <a:round/>
                  <a:headEnd/>
                  <a:tailEnd/>
                </a:ln>
              </p:spPr>
              <p:txBody>
                <a:bodyPr/>
                <a:lstStyle/>
                <a:p>
                  <a:endParaRPr lang="en-US"/>
                </a:p>
              </p:txBody>
            </p:sp>
            <p:sp>
              <p:nvSpPr>
                <p:cNvPr id="26667" name="Line 41"/>
                <p:cNvSpPr>
                  <a:spLocks noChangeShapeType="1"/>
                </p:cNvSpPr>
                <p:nvPr/>
              </p:nvSpPr>
              <p:spPr bwMode="auto">
                <a:xfrm>
                  <a:off x="5850" y="8729"/>
                  <a:ext cx="0" cy="469"/>
                </a:xfrm>
                <a:prstGeom prst="line">
                  <a:avLst/>
                </a:prstGeom>
                <a:noFill/>
                <a:ln w="9525">
                  <a:solidFill>
                    <a:srgbClr val="000000"/>
                  </a:solidFill>
                  <a:round/>
                  <a:headEnd/>
                  <a:tailEnd/>
                </a:ln>
              </p:spPr>
              <p:txBody>
                <a:bodyPr/>
                <a:lstStyle/>
                <a:p>
                  <a:endParaRPr lang="en-US"/>
                </a:p>
              </p:txBody>
            </p:sp>
            <p:sp>
              <p:nvSpPr>
                <p:cNvPr id="26668" name="Line 42"/>
                <p:cNvSpPr>
                  <a:spLocks noChangeShapeType="1"/>
                </p:cNvSpPr>
                <p:nvPr/>
              </p:nvSpPr>
              <p:spPr bwMode="auto">
                <a:xfrm>
                  <a:off x="5293" y="9209"/>
                  <a:ext cx="0" cy="469"/>
                </a:xfrm>
                <a:prstGeom prst="line">
                  <a:avLst/>
                </a:prstGeom>
                <a:noFill/>
                <a:ln w="9525">
                  <a:solidFill>
                    <a:srgbClr val="000000"/>
                  </a:solidFill>
                  <a:round/>
                  <a:headEnd/>
                  <a:tailEnd/>
                </a:ln>
              </p:spPr>
              <p:txBody>
                <a:bodyPr/>
                <a:lstStyle/>
                <a:p>
                  <a:endParaRPr lang="en-US"/>
                </a:p>
              </p:txBody>
            </p:sp>
            <p:sp>
              <p:nvSpPr>
                <p:cNvPr id="26669" name="Line 43"/>
                <p:cNvSpPr>
                  <a:spLocks noChangeShapeType="1"/>
                </p:cNvSpPr>
                <p:nvPr/>
              </p:nvSpPr>
              <p:spPr bwMode="auto">
                <a:xfrm>
                  <a:off x="5851" y="9198"/>
                  <a:ext cx="0" cy="469"/>
                </a:xfrm>
                <a:prstGeom prst="line">
                  <a:avLst/>
                </a:prstGeom>
                <a:noFill/>
                <a:ln w="9525">
                  <a:solidFill>
                    <a:srgbClr val="000000"/>
                  </a:solidFill>
                  <a:round/>
                  <a:headEnd/>
                  <a:tailEnd/>
                </a:ln>
              </p:spPr>
              <p:txBody>
                <a:bodyPr/>
                <a:lstStyle/>
                <a:p>
                  <a:endParaRPr lang="en-US"/>
                </a:p>
              </p:txBody>
            </p:sp>
            <p:sp>
              <p:nvSpPr>
                <p:cNvPr id="26670" name="Line 44"/>
                <p:cNvSpPr>
                  <a:spLocks noChangeShapeType="1"/>
                </p:cNvSpPr>
                <p:nvPr/>
              </p:nvSpPr>
              <p:spPr bwMode="auto">
                <a:xfrm>
                  <a:off x="6410" y="9204"/>
                  <a:ext cx="0" cy="469"/>
                </a:xfrm>
                <a:prstGeom prst="line">
                  <a:avLst/>
                </a:prstGeom>
                <a:noFill/>
                <a:ln w="9525">
                  <a:solidFill>
                    <a:srgbClr val="000000"/>
                  </a:solidFill>
                  <a:round/>
                  <a:headEnd/>
                  <a:tailEnd/>
                </a:ln>
              </p:spPr>
              <p:txBody>
                <a:bodyPr/>
                <a:lstStyle/>
                <a:p>
                  <a:endParaRPr lang="en-US"/>
                </a:p>
              </p:txBody>
            </p:sp>
            <p:sp>
              <p:nvSpPr>
                <p:cNvPr id="26671" name="Line 45"/>
                <p:cNvSpPr>
                  <a:spLocks noChangeShapeType="1"/>
                </p:cNvSpPr>
                <p:nvPr/>
              </p:nvSpPr>
              <p:spPr bwMode="auto">
                <a:xfrm>
                  <a:off x="6967" y="9209"/>
                  <a:ext cx="0" cy="469"/>
                </a:xfrm>
                <a:prstGeom prst="line">
                  <a:avLst/>
                </a:prstGeom>
                <a:noFill/>
                <a:ln w="9525">
                  <a:solidFill>
                    <a:srgbClr val="000000"/>
                  </a:solidFill>
                  <a:round/>
                  <a:headEnd/>
                  <a:tailEnd/>
                </a:ln>
              </p:spPr>
              <p:txBody>
                <a:bodyPr/>
                <a:lstStyle/>
                <a:p>
                  <a:endParaRPr lang="en-US"/>
                </a:p>
              </p:txBody>
            </p:sp>
            <p:sp>
              <p:nvSpPr>
                <p:cNvPr id="26672" name="Oval 46"/>
                <p:cNvSpPr>
                  <a:spLocks noChangeArrowheads="1"/>
                </p:cNvSpPr>
                <p:nvPr/>
              </p:nvSpPr>
              <p:spPr bwMode="auto">
                <a:xfrm>
                  <a:off x="5154" y="9604"/>
                  <a:ext cx="302" cy="284"/>
                </a:xfrm>
                <a:prstGeom prst="ellipse">
                  <a:avLst/>
                </a:prstGeom>
                <a:solidFill>
                  <a:srgbClr val="000000"/>
                </a:solidFill>
                <a:ln w="9525">
                  <a:solidFill>
                    <a:srgbClr val="000000"/>
                  </a:solidFill>
                  <a:round/>
                  <a:headEnd/>
                  <a:tailEnd/>
                </a:ln>
              </p:spPr>
              <p:txBody>
                <a:bodyPr/>
                <a:lstStyle/>
                <a:p>
                  <a:endParaRPr lang="en-US"/>
                </a:p>
              </p:txBody>
            </p:sp>
            <p:sp>
              <p:nvSpPr>
                <p:cNvPr id="26673" name="Oval 47"/>
                <p:cNvSpPr>
                  <a:spLocks noChangeArrowheads="1"/>
                </p:cNvSpPr>
                <p:nvPr/>
              </p:nvSpPr>
              <p:spPr bwMode="auto">
                <a:xfrm>
                  <a:off x="4555" y="9609"/>
                  <a:ext cx="302" cy="284"/>
                </a:xfrm>
                <a:prstGeom prst="ellipse">
                  <a:avLst/>
                </a:prstGeom>
                <a:solidFill>
                  <a:srgbClr val="FFFFFF"/>
                </a:solidFill>
                <a:ln w="9525">
                  <a:solidFill>
                    <a:srgbClr val="000000"/>
                  </a:solidFill>
                  <a:round/>
                  <a:headEnd/>
                  <a:tailEnd/>
                </a:ln>
              </p:spPr>
              <p:txBody>
                <a:bodyPr/>
                <a:lstStyle/>
                <a:p>
                  <a:endParaRPr lang="en-US"/>
                </a:p>
              </p:txBody>
            </p:sp>
            <p:sp>
              <p:nvSpPr>
                <p:cNvPr id="26674" name="Rectangle 48"/>
                <p:cNvSpPr>
                  <a:spLocks noChangeArrowheads="1"/>
                </p:cNvSpPr>
                <p:nvPr/>
              </p:nvSpPr>
              <p:spPr bwMode="auto">
                <a:xfrm>
                  <a:off x="5693" y="9591"/>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26675" name="Rectangle 49"/>
                <p:cNvSpPr>
                  <a:spLocks noChangeArrowheads="1"/>
                </p:cNvSpPr>
                <p:nvPr/>
              </p:nvSpPr>
              <p:spPr bwMode="auto">
                <a:xfrm>
                  <a:off x="6259" y="9586"/>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26676" name="Rectangle 50"/>
                <p:cNvSpPr>
                  <a:spLocks noChangeArrowheads="1"/>
                </p:cNvSpPr>
                <p:nvPr/>
              </p:nvSpPr>
              <p:spPr bwMode="auto">
                <a:xfrm>
                  <a:off x="6793" y="9587"/>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26677" name="Rectangle 51"/>
                <p:cNvSpPr>
                  <a:spLocks noChangeArrowheads="1"/>
                </p:cNvSpPr>
                <p:nvPr/>
              </p:nvSpPr>
              <p:spPr bwMode="auto">
                <a:xfrm>
                  <a:off x="5341" y="8571"/>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26678" name="Oval 52"/>
                <p:cNvSpPr>
                  <a:spLocks noChangeArrowheads="1"/>
                </p:cNvSpPr>
                <p:nvPr/>
              </p:nvSpPr>
              <p:spPr bwMode="auto">
                <a:xfrm>
                  <a:off x="6029" y="8587"/>
                  <a:ext cx="302" cy="284"/>
                </a:xfrm>
                <a:prstGeom prst="ellipse">
                  <a:avLst/>
                </a:prstGeom>
                <a:solidFill>
                  <a:srgbClr val="FFFFFF"/>
                </a:solidFill>
                <a:ln w="9525">
                  <a:solidFill>
                    <a:srgbClr val="000000"/>
                  </a:solidFill>
                  <a:round/>
                  <a:headEnd/>
                  <a:tailEnd/>
                </a:ln>
              </p:spPr>
              <p:txBody>
                <a:bodyPr/>
                <a:lstStyle/>
                <a:p>
                  <a:endParaRPr lang="en-US"/>
                </a:p>
              </p:txBody>
            </p:sp>
          </p:grpSp>
        </p:grpSp>
        <p:sp>
          <p:nvSpPr>
            <p:cNvPr id="26631" name="Text Box 53"/>
            <p:cNvSpPr txBox="1">
              <a:spLocks noChangeArrowheads="1"/>
            </p:cNvSpPr>
            <p:nvPr/>
          </p:nvSpPr>
          <p:spPr bwMode="auto">
            <a:xfrm>
              <a:off x="1624" y="8490"/>
              <a:ext cx="452" cy="385"/>
            </a:xfrm>
            <a:prstGeom prst="rect">
              <a:avLst/>
            </a:prstGeom>
            <a:noFill/>
            <a:ln w="9525">
              <a:noFill/>
              <a:miter lim="800000"/>
              <a:headEnd/>
              <a:tailEnd/>
            </a:ln>
          </p:spPr>
          <p:txBody>
            <a:bodyPr/>
            <a:lstStyle/>
            <a:p>
              <a:pPr algn="ctr"/>
              <a:r>
                <a:rPr lang="fr-FR" sz="2400" b="1">
                  <a:latin typeface="Times New Roman" pitchFamily="18" charset="0"/>
                </a:rPr>
                <a:t>I</a:t>
              </a:r>
              <a:endParaRPr lang="en-GB" sz="2400"/>
            </a:p>
          </p:txBody>
        </p:sp>
        <p:sp>
          <p:nvSpPr>
            <p:cNvPr id="26632" name="Text Box 54"/>
            <p:cNvSpPr txBox="1">
              <a:spLocks noChangeArrowheads="1"/>
            </p:cNvSpPr>
            <p:nvPr/>
          </p:nvSpPr>
          <p:spPr bwMode="auto">
            <a:xfrm>
              <a:off x="1613" y="9567"/>
              <a:ext cx="586" cy="386"/>
            </a:xfrm>
            <a:prstGeom prst="rect">
              <a:avLst/>
            </a:prstGeom>
            <a:noFill/>
            <a:ln w="9525">
              <a:noFill/>
              <a:miter lim="800000"/>
              <a:headEnd/>
              <a:tailEnd/>
            </a:ln>
          </p:spPr>
          <p:txBody>
            <a:bodyPr/>
            <a:lstStyle/>
            <a:p>
              <a:pPr algn="ctr"/>
              <a:r>
                <a:rPr lang="fr-FR" sz="2400" b="1">
                  <a:latin typeface="Times New Roman" pitchFamily="18" charset="0"/>
                </a:rPr>
                <a:t>II</a:t>
              </a:r>
              <a:endParaRPr lang="en-GB" sz="2400"/>
            </a:p>
          </p:txBody>
        </p:sp>
        <p:sp>
          <p:nvSpPr>
            <p:cNvPr id="26633" name="Text Box 55"/>
            <p:cNvSpPr txBox="1">
              <a:spLocks noChangeArrowheads="1"/>
            </p:cNvSpPr>
            <p:nvPr/>
          </p:nvSpPr>
          <p:spPr bwMode="auto">
            <a:xfrm>
              <a:off x="1581" y="10644"/>
              <a:ext cx="620" cy="402"/>
            </a:xfrm>
            <a:prstGeom prst="rect">
              <a:avLst/>
            </a:prstGeom>
            <a:noFill/>
            <a:ln w="9525">
              <a:noFill/>
              <a:miter lim="800000"/>
              <a:headEnd/>
              <a:tailEnd/>
            </a:ln>
          </p:spPr>
          <p:txBody>
            <a:bodyPr/>
            <a:lstStyle/>
            <a:p>
              <a:pPr algn="ctr"/>
              <a:r>
                <a:rPr lang="fr-FR" sz="2400" b="1">
                  <a:latin typeface="Times New Roman" pitchFamily="18" charset="0"/>
                </a:rPr>
                <a:t>III</a:t>
              </a:r>
              <a:endParaRPr lang="en-GB" sz="2400"/>
            </a:p>
          </p:txBody>
        </p:sp>
        <p:sp>
          <p:nvSpPr>
            <p:cNvPr id="26634" name="Text Box 56"/>
            <p:cNvSpPr txBox="1">
              <a:spLocks noChangeArrowheads="1"/>
            </p:cNvSpPr>
            <p:nvPr/>
          </p:nvSpPr>
          <p:spPr bwMode="auto">
            <a:xfrm>
              <a:off x="1568" y="11554"/>
              <a:ext cx="603" cy="385"/>
            </a:xfrm>
            <a:prstGeom prst="rect">
              <a:avLst/>
            </a:prstGeom>
            <a:noFill/>
            <a:ln w="9525">
              <a:noFill/>
              <a:miter lim="800000"/>
              <a:headEnd/>
              <a:tailEnd/>
            </a:ln>
          </p:spPr>
          <p:txBody>
            <a:bodyPr/>
            <a:lstStyle/>
            <a:p>
              <a:pPr algn="ctr"/>
              <a:r>
                <a:rPr lang="fr-FR" sz="2400" b="1">
                  <a:latin typeface="Times New Roman" pitchFamily="18" charset="0"/>
                </a:rPr>
                <a:t>IV</a:t>
              </a:r>
              <a:endParaRPr lang="en-GB" sz="2400"/>
            </a:p>
          </p:txBody>
        </p:sp>
      </p:grpSp>
      <p:sp>
        <p:nvSpPr>
          <p:cNvPr id="26629" name="Text Box 57"/>
          <p:cNvSpPr txBox="1">
            <a:spLocks noChangeArrowheads="1"/>
          </p:cNvSpPr>
          <p:nvPr/>
        </p:nvSpPr>
        <p:spPr bwMode="auto">
          <a:xfrm>
            <a:off x="488950" y="6488113"/>
            <a:ext cx="2171700" cy="274637"/>
          </a:xfrm>
          <a:prstGeom prst="rect">
            <a:avLst/>
          </a:prstGeom>
          <a:noFill/>
          <a:ln w="9525">
            <a:noFill/>
            <a:miter lim="800000"/>
            <a:headEnd/>
            <a:tailEnd/>
          </a:ln>
        </p:spPr>
        <p:txBody>
          <a:bodyPr>
            <a:spAutoFit/>
          </a:bodyPr>
          <a:lstStyle/>
          <a:p>
            <a:r>
              <a:rPr lang="en-US" sz="1200"/>
              <a:t>© 2007 Paul Billiet </a:t>
            </a:r>
            <a:r>
              <a:rPr lang="en-US" sz="1200">
                <a:hlinkClick r:id="rId3"/>
              </a:rPr>
              <a:t>ODWS</a:t>
            </a:r>
            <a:endParaRPr 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pPr>
              <a:defRPr/>
            </a:pPr>
            <a:fld id="{D4134D2C-546C-4D5A-9A07-FD675D10FC1D}" type="slidenum">
              <a:rPr lang="en-US"/>
              <a:pPr>
                <a:defRPr/>
              </a:pPr>
              <a:t>59</a:t>
            </a:fld>
            <a:endParaRPr lang="en-US"/>
          </a:p>
        </p:txBody>
      </p:sp>
      <p:sp>
        <p:nvSpPr>
          <p:cNvPr id="27651" name="Text Box 2"/>
          <p:cNvSpPr txBox="1">
            <a:spLocks noChangeArrowheads="1"/>
          </p:cNvSpPr>
          <p:nvPr/>
        </p:nvSpPr>
        <p:spPr bwMode="auto">
          <a:xfrm>
            <a:off x="2133600" y="0"/>
            <a:ext cx="5249863" cy="701675"/>
          </a:xfrm>
          <a:prstGeom prst="rect">
            <a:avLst/>
          </a:prstGeom>
          <a:noFill/>
          <a:ln w="9525">
            <a:noFill/>
            <a:miter lim="800000"/>
            <a:headEnd/>
            <a:tailEnd/>
          </a:ln>
        </p:spPr>
        <p:txBody>
          <a:bodyPr wrap="none">
            <a:spAutoFit/>
          </a:bodyPr>
          <a:lstStyle/>
          <a:p>
            <a:r>
              <a:rPr lang="en-US" sz="4000" b="1">
                <a:latin typeface="Comic Sans MS" pitchFamily="66" charset="0"/>
              </a:rPr>
              <a:t>Rules of Inheritance</a:t>
            </a:r>
          </a:p>
        </p:txBody>
      </p:sp>
      <p:sp>
        <p:nvSpPr>
          <p:cNvPr id="27652" name="Text Box 6"/>
          <p:cNvSpPr txBox="1">
            <a:spLocks noChangeArrowheads="1"/>
          </p:cNvSpPr>
          <p:nvPr/>
        </p:nvSpPr>
        <p:spPr bwMode="auto">
          <a:xfrm>
            <a:off x="304800" y="2760663"/>
            <a:ext cx="4343400" cy="2215991"/>
          </a:xfrm>
          <a:prstGeom prst="rect">
            <a:avLst/>
          </a:prstGeom>
          <a:noFill/>
          <a:ln w="9525">
            <a:noFill/>
            <a:miter lim="800000"/>
            <a:headEnd/>
            <a:tailEnd/>
          </a:ln>
        </p:spPr>
        <p:txBody>
          <a:bodyPr wrap="square">
            <a:spAutoFit/>
          </a:bodyPr>
          <a:lstStyle/>
          <a:p>
            <a:r>
              <a:rPr lang="en-US" b="1" u="sng" dirty="0" err="1">
                <a:latin typeface="Comic Sans MS" pitchFamily="66" charset="0"/>
              </a:rPr>
              <a:t>Autosomal</a:t>
            </a:r>
            <a:r>
              <a:rPr lang="en-US" b="1" u="sng" dirty="0">
                <a:latin typeface="Comic Sans MS" pitchFamily="66" charset="0"/>
              </a:rPr>
              <a:t> Dominant</a:t>
            </a:r>
            <a:endParaRPr lang="en-US" sz="1200" b="1" dirty="0">
              <a:latin typeface="Comic Sans MS" pitchFamily="66" charset="0"/>
            </a:endParaRPr>
          </a:p>
          <a:p>
            <a:pPr>
              <a:buFont typeface="Times" pitchFamily="18" charset="0"/>
              <a:buChar char="•"/>
            </a:pPr>
            <a:r>
              <a:rPr lang="en-US" sz="1200" b="1" dirty="0">
                <a:latin typeface="Comic Sans MS" pitchFamily="66" charset="0"/>
              </a:rPr>
              <a:t>Appears in both sexes with equal frequency</a:t>
            </a:r>
          </a:p>
          <a:p>
            <a:pPr>
              <a:buFont typeface="Times" pitchFamily="18" charset="0"/>
              <a:buChar char="•"/>
            </a:pPr>
            <a:r>
              <a:rPr lang="en-US" sz="1200" b="1" dirty="0">
                <a:latin typeface="Comic Sans MS" pitchFamily="66" charset="0"/>
              </a:rPr>
              <a:t>Both sexes transmit the trait to their offspring</a:t>
            </a:r>
          </a:p>
          <a:p>
            <a:pPr>
              <a:buFont typeface="Times" pitchFamily="18" charset="0"/>
              <a:buChar char="•"/>
            </a:pPr>
            <a:r>
              <a:rPr lang="en-US" sz="1200" b="1" dirty="0">
                <a:latin typeface="Comic Sans MS" pitchFamily="66" charset="0"/>
              </a:rPr>
              <a:t>Does not skip generations</a:t>
            </a:r>
          </a:p>
          <a:p>
            <a:pPr>
              <a:buFont typeface="Times" pitchFamily="18" charset="0"/>
              <a:buChar char="•"/>
            </a:pPr>
            <a:r>
              <a:rPr lang="en-US" sz="1200" b="1" dirty="0">
                <a:latin typeface="Comic Sans MS" pitchFamily="66" charset="0"/>
              </a:rPr>
              <a:t>Affected offspring must have an affected parent unless they posses a new mutation</a:t>
            </a:r>
          </a:p>
          <a:p>
            <a:pPr>
              <a:buFont typeface="Times" pitchFamily="18" charset="0"/>
              <a:buChar char="•"/>
            </a:pPr>
            <a:r>
              <a:rPr lang="en-US" sz="1200" b="1" dirty="0">
                <a:latin typeface="Comic Sans MS" pitchFamily="66" charset="0"/>
              </a:rPr>
              <a:t>When one parent is affected (het.) and the other parent is unaffected, ~ 1/2 of the offspring will be affected</a:t>
            </a:r>
          </a:p>
          <a:p>
            <a:pPr>
              <a:buFont typeface="Times" pitchFamily="18" charset="0"/>
              <a:buChar char="•"/>
            </a:pPr>
            <a:r>
              <a:rPr lang="en-US" sz="1200" b="1" dirty="0">
                <a:latin typeface="Comic Sans MS" pitchFamily="66" charset="0"/>
              </a:rPr>
              <a:t>Unaffected parents do not transmit the trait</a:t>
            </a:r>
          </a:p>
          <a:p>
            <a:endParaRPr lang="en-US" sz="1200" b="1" dirty="0">
              <a:latin typeface="Comic Sans MS" pitchFamily="66" charset="0"/>
            </a:endParaRPr>
          </a:p>
        </p:txBody>
      </p:sp>
      <p:sp>
        <p:nvSpPr>
          <p:cNvPr id="27653" name="Text Box 7"/>
          <p:cNvSpPr txBox="1">
            <a:spLocks noChangeArrowheads="1"/>
          </p:cNvSpPr>
          <p:nvPr/>
        </p:nvSpPr>
        <p:spPr bwMode="auto">
          <a:xfrm>
            <a:off x="304800" y="914400"/>
            <a:ext cx="4038600" cy="2009775"/>
          </a:xfrm>
          <a:prstGeom prst="rect">
            <a:avLst/>
          </a:prstGeom>
          <a:noFill/>
          <a:ln w="9525">
            <a:noFill/>
            <a:miter lim="800000"/>
            <a:headEnd/>
            <a:tailEnd/>
          </a:ln>
        </p:spPr>
        <p:txBody>
          <a:bodyPr>
            <a:spAutoFit/>
          </a:bodyPr>
          <a:lstStyle/>
          <a:p>
            <a:r>
              <a:rPr lang="en-US" u="sng">
                <a:latin typeface="Comic Sans MS" pitchFamily="66" charset="0"/>
              </a:rPr>
              <a:t>Autosomal Recessive</a:t>
            </a:r>
            <a:endParaRPr lang="en-US" sz="1200" b="1">
              <a:latin typeface="Comic Sans MS" pitchFamily="66" charset="0"/>
            </a:endParaRPr>
          </a:p>
          <a:p>
            <a:pPr>
              <a:buFont typeface="Times" pitchFamily="18" charset="0"/>
              <a:buChar char="•"/>
            </a:pPr>
            <a:r>
              <a:rPr lang="en-US" sz="1200" b="1">
                <a:latin typeface="Comic Sans MS" pitchFamily="66" charset="0"/>
              </a:rPr>
              <a:t>Appears in both sexes with equal frequency</a:t>
            </a:r>
          </a:p>
          <a:p>
            <a:pPr>
              <a:buFont typeface="Times" pitchFamily="18" charset="0"/>
              <a:buChar char="•"/>
            </a:pPr>
            <a:r>
              <a:rPr lang="en-US" sz="1200" b="1">
                <a:latin typeface="Comic Sans MS" pitchFamily="66" charset="0"/>
              </a:rPr>
              <a:t>Trait tend to skip generations</a:t>
            </a:r>
          </a:p>
          <a:p>
            <a:pPr>
              <a:buFont typeface="Times" pitchFamily="18" charset="0"/>
              <a:buChar char="•"/>
            </a:pPr>
            <a:r>
              <a:rPr lang="en-US" sz="1200" b="1">
                <a:latin typeface="Comic Sans MS" pitchFamily="66" charset="0"/>
              </a:rPr>
              <a:t>Affected offspring are usually born to unaffected parents</a:t>
            </a:r>
          </a:p>
          <a:p>
            <a:pPr>
              <a:buFont typeface="Times" pitchFamily="18" charset="0"/>
              <a:buChar char="•"/>
            </a:pPr>
            <a:r>
              <a:rPr lang="en-US" sz="1200" b="1">
                <a:latin typeface="Comic Sans MS" pitchFamily="66" charset="0"/>
              </a:rPr>
              <a:t>When both parents are hetzyg. ~1/4 of the progeny will be affected</a:t>
            </a:r>
          </a:p>
          <a:p>
            <a:pPr>
              <a:buFont typeface="Times" pitchFamily="18" charset="0"/>
              <a:buChar char="•"/>
            </a:pPr>
            <a:r>
              <a:rPr lang="en-US" sz="1200" b="1">
                <a:latin typeface="Comic Sans MS" pitchFamily="66" charset="0"/>
              </a:rPr>
              <a:t>Appears more frequently among the children of consanguine marriages</a:t>
            </a:r>
          </a:p>
          <a:p>
            <a:endParaRPr lang="en-US" sz="1200" b="1">
              <a:latin typeface="Comic Sans MS" pitchFamily="66" charset="0"/>
            </a:endParaRPr>
          </a:p>
        </p:txBody>
      </p:sp>
      <p:sp>
        <p:nvSpPr>
          <p:cNvPr id="27654" name="Text Box 8"/>
          <p:cNvSpPr txBox="1">
            <a:spLocks noChangeArrowheads="1"/>
          </p:cNvSpPr>
          <p:nvPr/>
        </p:nvSpPr>
        <p:spPr bwMode="auto">
          <a:xfrm>
            <a:off x="4724400" y="914400"/>
            <a:ext cx="4267200" cy="2009775"/>
          </a:xfrm>
          <a:prstGeom prst="rect">
            <a:avLst/>
          </a:prstGeom>
          <a:noFill/>
          <a:ln w="9525">
            <a:noFill/>
            <a:miter lim="800000"/>
            <a:headEnd/>
            <a:tailEnd/>
          </a:ln>
        </p:spPr>
        <p:txBody>
          <a:bodyPr>
            <a:spAutoFit/>
          </a:bodyPr>
          <a:lstStyle/>
          <a:p>
            <a:r>
              <a:rPr lang="en-US" b="1" u="sng">
                <a:latin typeface="Comic Sans MS" pitchFamily="66" charset="0"/>
              </a:rPr>
              <a:t>X-Linked Dominant</a:t>
            </a:r>
            <a:endParaRPr lang="en-US" sz="1200" b="1">
              <a:latin typeface="Comic Sans MS" pitchFamily="66" charset="0"/>
            </a:endParaRPr>
          </a:p>
          <a:p>
            <a:pPr>
              <a:buFont typeface="Times" pitchFamily="18" charset="0"/>
              <a:buChar char="•"/>
            </a:pPr>
            <a:r>
              <a:rPr lang="en-US" sz="1200" b="1">
                <a:latin typeface="Comic Sans MS" pitchFamily="66" charset="0"/>
              </a:rPr>
              <a:t>Both males and females are affected; often more females than males are affected</a:t>
            </a:r>
          </a:p>
          <a:p>
            <a:pPr>
              <a:buFont typeface="Times" pitchFamily="18" charset="0"/>
              <a:buChar char="•"/>
            </a:pPr>
            <a:r>
              <a:rPr lang="en-US" sz="1200" b="1">
                <a:latin typeface="Comic Sans MS" pitchFamily="66" charset="0"/>
              </a:rPr>
              <a:t>Does not skip generations. Affectd sons must have an affected mother; affected daughters must have either an affected mother or an affected father</a:t>
            </a:r>
          </a:p>
          <a:p>
            <a:pPr>
              <a:buFont typeface="Times" pitchFamily="18" charset="0"/>
              <a:buChar char="•"/>
            </a:pPr>
            <a:r>
              <a:rPr lang="en-US" sz="1200" b="1">
                <a:latin typeface="Comic Sans MS" pitchFamily="66" charset="0"/>
              </a:rPr>
              <a:t>Affected fathers will pass the trait on to all their daughters</a:t>
            </a:r>
          </a:p>
          <a:p>
            <a:pPr>
              <a:buFont typeface="Times" pitchFamily="18" charset="0"/>
              <a:buChar char="•"/>
            </a:pPr>
            <a:r>
              <a:rPr lang="en-US" sz="1200" b="1">
                <a:latin typeface="Comic Sans MS" pitchFamily="66" charset="0"/>
              </a:rPr>
              <a:t>Affected mothers if heterozygous will pass the trait on to 1/2 of their sons and 1/2 of their daughters</a:t>
            </a:r>
          </a:p>
        </p:txBody>
      </p:sp>
      <p:sp>
        <p:nvSpPr>
          <p:cNvPr id="27655" name="Text Box 9"/>
          <p:cNvSpPr txBox="1">
            <a:spLocks noChangeArrowheads="1"/>
          </p:cNvSpPr>
          <p:nvPr/>
        </p:nvSpPr>
        <p:spPr bwMode="auto">
          <a:xfrm>
            <a:off x="4724400" y="3155950"/>
            <a:ext cx="4495800" cy="1644650"/>
          </a:xfrm>
          <a:prstGeom prst="rect">
            <a:avLst/>
          </a:prstGeom>
          <a:noFill/>
          <a:ln w="9525">
            <a:noFill/>
            <a:miter lim="800000"/>
            <a:headEnd/>
            <a:tailEnd/>
          </a:ln>
        </p:spPr>
        <p:txBody>
          <a:bodyPr>
            <a:spAutoFit/>
          </a:bodyPr>
          <a:lstStyle/>
          <a:p>
            <a:r>
              <a:rPr lang="en-US" b="1" u="sng" dirty="0">
                <a:latin typeface="Comic Sans MS" pitchFamily="66" charset="0"/>
              </a:rPr>
              <a:t>X-Linked Recessive</a:t>
            </a:r>
            <a:endParaRPr lang="en-US" sz="1200" b="1" dirty="0">
              <a:latin typeface="Comic Sans MS" pitchFamily="66" charset="0"/>
            </a:endParaRPr>
          </a:p>
          <a:p>
            <a:pPr>
              <a:buFont typeface="Times" pitchFamily="18" charset="0"/>
              <a:buChar char="•"/>
            </a:pPr>
            <a:r>
              <a:rPr lang="en-US" sz="1200" b="1" dirty="0">
                <a:latin typeface="Comic Sans MS" pitchFamily="66" charset="0"/>
              </a:rPr>
              <a:t>More males than females are affected</a:t>
            </a:r>
          </a:p>
          <a:p>
            <a:pPr>
              <a:buFont typeface="Times" pitchFamily="18" charset="0"/>
              <a:buChar char="•"/>
            </a:pPr>
            <a:r>
              <a:rPr lang="en-US" sz="1200" b="1" dirty="0">
                <a:latin typeface="Comic Sans MS" pitchFamily="66" charset="0"/>
              </a:rPr>
              <a:t>Affected sons are usually born to unaffected mothers, thus the trait skips generations</a:t>
            </a:r>
          </a:p>
          <a:p>
            <a:pPr>
              <a:buFont typeface="Times" pitchFamily="18" charset="0"/>
              <a:buChar char="•"/>
            </a:pPr>
            <a:r>
              <a:rPr lang="en-US" sz="1200" b="1" dirty="0">
                <a:latin typeface="Comic Sans MS" pitchFamily="66" charset="0"/>
              </a:rPr>
              <a:t>Approximately 1/2 of carrier mothers’ sons are affected</a:t>
            </a:r>
          </a:p>
          <a:p>
            <a:pPr>
              <a:buFont typeface="Times" pitchFamily="18" charset="0"/>
              <a:buChar char="•"/>
            </a:pPr>
            <a:r>
              <a:rPr lang="en-US" sz="1200" b="1" dirty="0">
                <a:latin typeface="Comic Sans MS" pitchFamily="66" charset="0"/>
              </a:rPr>
              <a:t>It is never passed from father to son</a:t>
            </a:r>
          </a:p>
          <a:p>
            <a:pPr>
              <a:buFont typeface="Times" pitchFamily="18" charset="0"/>
              <a:buChar char="•"/>
            </a:pPr>
            <a:r>
              <a:rPr lang="en-US" sz="1200" b="1" dirty="0">
                <a:latin typeface="Comic Sans MS" pitchFamily="66" charset="0"/>
              </a:rPr>
              <a:t>All daughters of affected fathers are carriers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207505"/>
            <a:ext cx="8229600" cy="935495"/>
          </a:xfrm>
          <a:prstGeom prst="rect">
            <a:avLst/>
          </a:prstGeom>
        </p:spPr>
        <p:txBody>
          <a:bodyPr lIns="91425" tIns="91425" rIns="91425" bIns="91425" anchor="b" anchorCtr="0">
            <a:noAutofit/>
          </a:bodyPr>
          <a:lstStyle/>
          <a:p>
            <a:pPr algn="ctr">
              <a:buNone/>
            </a:pPr>
            <a:r>
              <a:rPr lang="en" sz="4000" dirty="0"/>
              <a:t>Red Blood Cells (Erythrocytes)</a:t>
            </a:r>
          </a:p>
        </p:txBody>
      </p:sp>
      <p:sp>
        <p:nvSpPr>
          <p:cNvPr id="130" name="Shape 130"/>
          <p:cNvSpPr txBox="1">
            <a:spLocks noGrp="1"/>
          </p:cNvSpPr>
          <p:nvPr>
            <p:ph type="body" idx="1"/>
          </p:nvPr>
        </p:nvSpPr>
        <p:spPr>
          <a:xfrm>
            <a:off x="0" y="1498601"/>
            <a:ext cx="4800600" cy="4967199"/>
          </a:xfrm>
          <a:prstGeom prst="rect">
            <a:avLst/>
          </a:prstGeom>
        </p:spPr>
        <p:txBody>
          <a:bodyPr lIns="91425" tIns="91425" rIns="91425" bIns="91425" anchor="t" anchorCtr="0">
            <a:noAutofit/>
          </a:bodyPr>
          <a:lstStyle/>
          <a:p>
            <a:pPr marL="457200" lvl="0" indent="-355600" rtl="0">
              <a:buClr>
                <a:schemeClr val="dk2"/>
              </a:buClr>
              <a:buSzPct val="166666"/>
              <a:buFont typeface="Arial"/>
              <a:buChar char="•"/>
            </a:pPr>
            <a:r>
              <a:rPr lang="en" sz="2800" dirty="0"/>
              <a:t>Contain hemoglobin</a:t>
            </a:r>
            <a:r>
              <a:rPr lang="en" sz="2800" dirty="0" smtClean="0"/>
              <a:t>.</a:t>
            </a:r>
          </a:p>
          <a:p>
            <a:pPr marL="857250" lvl="1" indent="-355600">
              <a:buClr>
                <a:schemeClr val="dk2"/>
              </a:buClr>
              <a:buSzPct val="166666"/>
              <a:buFont typeface="Arial"/>
              <a:buChar char="•"/>
            </a:pPr>
            <a:r>
              <a:rPr lang="en" sz="2000" dirty="0" smtClean="0"/>
              <a:t>More about this in 3.2.3</a:t>
            </a:r>
            <a:endParaRPr sz="2000" dirty="0"/>
          </a:p>
          <a:p>
            <a:pPr marL="457200" lvl="0" indent="-355600" rtl="0">
              <a:buClr>
                <a:schemeClr val="dk2"/>
              </a:buClr>
              <a:buSzPct val="166666"/>
              <a:buFont typeface="Arial"/>
              <a:buChar char="•"/>
            </a:pPr>
            <a:r>
              <a:rPr lang="en" sz="2800" dirty="0"/>
              <a:t>Carry oxygen</a:t>
            </a:r>
            <a:r>
              <a:rPr lang="en" sz="2800" dirty="0" smtClean="0"/>
              <a:t>.</a:t>
            </a:r>
            <a:endParaRPr sz="2800" dirty="0"/>
          </a:p>
          <a:p>
            <a:pPr marL="457200" lvl="0" indent="-355600" rtl="0">
              <a:buClr>
                <a:schemeClr val="dk2"/>
              </a:buClr>
              <a:buSzPct val="166666"/>
              <a:buFont typeface="Arial"/>
              <a:buChar char="•"/>
            </a:pPr>
            <a:r>
              <a:rPr lang="en" sz="2800" dirty="0"/>
              <a:t>Do not have a nucleus to make more room. </a:t>
            </a:r>
            <a:endParaRPr sz="2800" dirty="0"/>
          </a:p>
          <a:p>
            <a:pPr marL="457200" lvl="0" indent="-355600">
              <a:buClr>
                <a:schemeClr val="dk2"/>
              </a:buClr>
              <a:buSzPct val="166666"/>
              <a:buFont typeface="Arial"/>
              <a:buChar char="•"/>
            </a:pPr>
            <a:r>
              <a:rPr lang="en" sz="2800" dirty="0" smtClean="0"/>
              <a:t>Biconcaved disk shape to </a:t>
            </a:r>
            <a:r>
              <a:rPr lang="en" sz="2800" dirty="0"/>
              <a:t>provide more surface area for oxygen. </a:t>
            </a:r>
            <a:endParaRPr lang="en" sz="2800" dirty="0" smtClean="0"/>
          </a:p>
          <a:p>
            <a:pPr marL="457200" lvl="0" indent="-355600">
              <a:buClr>
                <a:schemeClr val="dk2"/>
              </a:buClr>
              <a:buSzPct val="166666"/>
              <a:buFont typeface="Arial"/>
              <a:buChar char="•"/>
            </a:pPr>
            <a:r>
              <a:rPr lang="en" sz="2800" dirty="0" smtClean="0"/>
              <a:t>Most numberous within the plasma.</a:t>
            </a:r>
            <a:endParaRPr lang="en" sz="2800" dirty="0"/>
          </a:p>
        </p:txBody>
      </p:sp>
      <p:pic>
        <p:nvPicPr>
          <p:cNvPr id="131" name="Shape 131"/>
          <p:cNvPicPr preferRelativeResize="0"/>
          <p:nvPr/>
        </p:nvPicPr>
        <p:blipFill>
          <a:blip r:embed="rId3" cstate="print"/>
          <a:stretch>
            <a:fillRect/>
          </a:stretch>
        </p:blipFill>
        <p:spPr>
          <a:xfrm>
            <a:off x="4931525" y="2326450"/>
            <a:ext cx="3537824" cy="3645033"/>
          </a:xfrm>
          <a:prstGeom prst="rect">
            <a:avLst/>
          </a:prstGeom>
          <a:noFill/>
          <a:ln>
            <a:noFill/>
          </a:ln>
        </p:spPr>
      </p:pic>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1026"/>
          <p:cNvSpPr>
            <a:spLocks noChangeArrowheads="1"/>
          </p:cNvSpPr>
          <p:nvPr/>
        </p:nvSpPr>
        <p:spPr bwMode="auto">
          <a:xfrm>
            <a:off x="6908800" y="914400"/>
            <a:ext cx="338138" cy="381000"/>
          </a:xfrm>
          <a:prstGeom prst="ellipse">
            <a:avLst/>
          </a:prstGeom>
          <a:solidFill>
            <a:schemeClr val="bg1"/>
          </a:solidFill>
          <a:ln w="38100">
            <a:solidFill>
              <a:schemeClr val="tx1"/>
            </a:solidFill>
            <a:round/>
            <a:headEnd/>
            <a:tailEnd/>
          </a:ln>
        </p:spPr>
        <p:txBody>
          <a:bodyPr wrap="none" anchor="ctr"/>
          <a:lstStyle/>
          <a:p>
            <a:endParaRPr lang="en-US"/>
          </a:p>
        </p:txBody>
      </p:sp>
      <p:sp>
        <p:nvSpPr>
          <p:cNvPr id="31747" name="Rectangle 1027"/>
          <p:cNvSpPr>
            <a:spLocks noChangeArrowheads="1"/>
          </p:cNvSpPr>
          <p:nvPr/>
        </p:nvSpPr>
        <p:spPr bwMode="auto">
          <a:xfrm>
            <a:off x="6299200" y="914400"/>
            <a:ext cx="338138" cy="381000"/>
          </a:xfrm>
          <a:prstGeom prst="rect">
            <a:avLst/>
          </a:prstGeom>
          <a:solidFill>
            <a:schemeClr val="tx2"/>
          </a:solidFill>
          <a:ln w="38100">
            <a:solidFill>
              <a:schemeClr val="tx1"/>
            </a:solidFill>
            <a:miter lim="800000"/>
            <a:headEnd/>
            <a:tailEnd/>
          </a:ln>
        </p:spPr>
        <p:txBody>
          <a:bodyPr wrap="none" anchor="ctr"/>
          <a:lstStyle/>
          <a:p>
            <a:endParaRPr lang="en-US"/>
          </a:p>
        </p:txBody>
      </p:sp>
      <p:sp>
        <p:nvSpPr>
          <p:cNvPr id="31748" name="Line 1028"/>
          <p:cNvSpPr>
            <a:spLocks noChangeShapeType="1"/>
          </p:cNvSpPr>
          <p:nvPr/>
        </p:nvSpPr>
        <p:spPr bwMode="auto">
          <a:xfrm>
            <a:off x="6637338" y="1143000"/>
            <a:ext cx="271462" cy="0"/>
          </a:xfrm>
          <a:prstGeom prst="line">
            <a:avLst/>
          </a:prstGeom>
          <a:noFill/>
          <a:ln w="38100">
            <a:solidFill>
              <a:schemeClr val="tx1"/>
            </a:solidFill>
            <a:round/>
            <a:headEnd/>
            <a:tailEnd/>
          </a:ln>
        </p:spPr>
        <p:txBody>
          <a:bodyPr wrap="none" anchor="ctr"/>
          <a:lstStyle/>
          <a:p>
            <a:endParaRPr lang="en-US"/>
          </a:p>
        </p:txBody>
      </p:sp>
      <p:sp>
        <p:nvSpPr>
          <p:cNvPr id="31749" name="Line 1029"/>
          <p:cNvSpPr>
            <a:spLocks noChangeShapeType="1"/>
          </p:cNvSpPr>
          <p:nvPr/>
        </p:nvSpPr>
        <p:spPr bwMode="auto">
          <a:xfrm>
            <a:off x="5351463" y="1447800"/>
            <a:ext cx="3182937" cy="0"/>
          </a:xfrm>
          <a:prstGeom prst="line">
            <a:avLst/>
          </a:prstGeom>
          <a:noFill/>
          <a:ln w="38100">
            <a:solidFill>
              <a:schemeClr val="tx1"/>
            </a:solidFill>
            <a:round/>
            <a:headEnd/>
            <a:tailEnd/>
          </a:ln>
        </p:spPr>
        <p:txBody>
          <a:bodyPr wrap="none" anchor="ctr"/>
          <a:lstStyle/>
          <a:p>
            <a:endParaRPr lang="en-US"/>
          </a:p>
        </p:txBody>
      </p:sp>
      <p:sp>
        <p:nvSpPr>
          <p:cNvPr id="31750" name="Line 1030"/>
          <p:cNvSpPr>
            <a:spLocks noChangeShapeType="1"/>
          </p:cNvSpPr>
          <p:nvPr/>
        </p:nvSpPr>
        <p:spPr bwMode="auto">
          <a:xfrm>
            <a:off x="5351463" y="1447800"/>
            <a:ext cx="0" cy="228600"/>
          </a:xfrm>
          <a:prstGeom prst="line">
            <a:avLst/>
          </a:prstGeom>
          <a:noFill/>
          <a:ln w="38100">
            <a:solidFill>
              <a:schemeClr val="tx1"/>
            </a:solidFill>
            <a:round/>
            <a:headEnd/>
            <a:tailEnd/>
          </a:ln>
        </p:spPr>
        <p:txBody>
          <a:bodyPr wrap="none" anchor="ctr"/>
          <a:lstStyle/>
          <a:p>
            <a:endParaRPr lang="en-US"/>
          </a:p>
        </p:txBody>
      </p:sp>
      <p:sp>
        <p:nvSpPr>
          <p:cNvPr id="31751" name="Line 1031"/>
          <p:cNvSpPr>
            <a:spLocks noChangeShapeType="1"/>
          </p:cNvSpPr>
          <p:nvPr/>
        </p:nvSpPr>
        <p:spPr bwMode="auto">
          <a:xfrm>
            <a:off x="6773863" y="1143000"/>
            <a:ext cx="0" cy="304800"/>
          </a:xfrm>
          <a:prstGeom prst="line">
            <a:avLst/>
          </a:prstGeom>
          <a:noFill/>
          <a:ln w="38100">
            <a:solidFill>
              <a:schemeClr val="tx1"/>
            </a:solidFill>
            <a:round/>
            <a:headEnd/>
            <a:tailEnd/>
          </a:ln>
        </p:spPr>
        <p:txBody>
          <a:bodyPr wrap="none" anchor="ctr"/>
          <a:lstStyle/>
          <a:p>
            <a:endParaRPr lang="en-US"/>
          </a:p>
        </p:txBody>
      </p:sp>
      <p:sp>
        <p:nvSpPr>
          <p:cNvPr id="31752" name="Oval 1032"/>
          <p:cNvSpPr>
            <a:spLocks noChangeArrowheads="1"/>
          </p:cNvSpPr>
          <p:nvPr/>
        </p:nvSpPr>
        <p:spPr bwMode="auto">
          <a:xfrm>
            <a:off x="8399463" y="1676400"/>
            <a:ext cx="338137" cy="381000"/>
          </a:xfrm>
          <a:prstGeom prst="ellipse">
            <a:avLst/>
          </a:prstGeom>
          <a:solidFill>
            <a:schemeClr val="bg1"/>
          </a:solidFill>
          <a:ln w="38100">
            <a:solidFill>
              <a:schemeClr val="tx1"/>
            </a:solidFill>
            <a:round/>
            <a:headEnd/>
            <a:tailEnd/>
          </a:ln>
        </p:spPr>
        <p:txBody>
          <a:bodyPr wrap="none" anchor="ctr"/>
          <a:lstStyle/>
          <a:p>
            <a:endParaRPr lang="en-US"/>
          </a:p>
        </p:txBody>
      </p:sp>
      <p:sp>
        <p:nvSpPr>
          <p:cNvPr id="31753" name="Oval 1033"/>
          <p:cNvSpPr>
            <a:spLocks noChangeArrowheads="1"/>
          </p:cNvSpPr>
          <p:nvPr/>
        </p:nvSpPr>
        <p:spPr bwMode="auto">
          <a:xfrm>
            <a:off x="5214938" y="1676400"/>
            <a:ext cx="339725" cy="381000"/>
          </a:xfrm>
          <a:prstGeom prst="ellipse">
            <a:avLst/>
          </a:prstGeom>
          <a:solidFill>
            <a:schemeClr val="tx2"/>
          </a:solidFill>
          <a:ln w="38100">
            <a:solidFill>
              <a:schemeClr val="tx1"/>
            </a:solidFill>
            <a:round/>
            <a:headEnd/>
            <a:tailEnd/>
          </a:ln>
        </p:spPr>
        <p:txBody>
          <a:bodyPr wrap="none" anchor="ctr"/>
          <a:lstStyle/>
          <a:p>
            <a:endParaRPr lang="en-US"/>
          </a:p>
        </p:txBody>
      </p:sp>
      <p:sp>
        <p:nvSpPr>
          <p:cNvPr id="31754" name="Rectangle 1034"/>
          <p:cNvSpPr>
            <a:spLocks noChangeArrowheads="1"/>
          </p:cNvSpPr>
          <p:nvPr/>
        </p:nvSpPr>
        <p:spPr bwMode="auto">
          <a:xfrm>
            <a:off x="4673600" y="1676400"/>
            <a:ext cx="338138" cy="3810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31755" name="Rectangle 1035"/>
          <p:cNvSpPr>
            <a:spLocks noChangeArrowheads="1"/>
          </p:cNvSpPr>
          <p:nvPr/>
        </p:nvSpPr>
        <p:spPr bwMode="auto">
          <a:xfrm>
            <a:off x="7856538" y="1676400"/>
            <a:ext cx="339725" cy="3810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31756" name="Line 1036"/>
          <p:cNvSpPr>
            <a:spLocks noChangeShapeType="1"/>
          </p:cNvSpPr>
          <p:nvPr/>
        </p:nvSpPr>
        <p:spPr bwMode="auto">
          <a:xfrm>
            <a:off x="5011738" y="1905000"/>
            <a:ext cx="203200" cy="0"/>
          </a:xfrm>
          <a:prstGeom prst="line">
            <a:avLst/>
          </a:prstGeom>
          <a:noFill/>
          <a:ln w="38100">
            <a:solidFill>
              <a:schemeClr val="tx1"/>
            </a:solidFill>
            <a:round/>
            <a:headEnd/>
            <a:tailEnd/>
          </a:ln>
        </p:spPr>
        <p:txBody>
          <a:bodyPr wrap="none" anchor="ctr"/>
          <a:lstStyle/>
          <a:p>
            <a:endParaRPr lang="en-US"/>
          </a:p>
        </p:txBody>
      </p:sp>
      <p:sp>
        <p:nvSpPr>
          <p:cNvPr id="31757" name="Line 1037"/>
          <p:cNvSpPr>
            <a:spLocks noChangeShapeType="1"/>
          </p:cNvSpPr>
          <p:nvPr/>
        </p:nvSpPr>
        <p:spPr bwMode="auto">
          <a:xfrm flipH="1">
            <a:off x="8196263" y="1905000"/>
            <a:ext cx="203200" cy="0"/>
          </a:xfrm>
          <a:prstGeom prst="line">
            <a:avLst/>
          </a:prstGeom>
          <a:noFill/>
          <a:ln w="38100">
            <a:solidFill>
              <a:schemeClr val="tx1"/>
            </a:solidFill>
            <a:round/>
            <a:headEnd/>
            <a:tailEnd/>
          </a:ln>
        </p:spPr>
        <p:txBody>
          <a:bodyPr wrap="none" anchor="ctr"/>
          <a:lstStyle/>
          <a:p>
            <a:endParaRPr lang="en-US"/>
          </a:p>
        </p:txBody>
      </p:sp>
      <p:sp>
        <p:nvSpPr>
          <p:cNvPr id="31758" name="Line 1038"/>
          <p:cNvSpPr>
            <a:spLocks noChangeShapeType="1"/>
          </p:cNvSpPr>
          <p:nvPr/>
        </p:nvSpPr>
        <p:spPr bwMode="auto">
          <a:xfrm>
            <a:off x="8534400" y="1447800"/>
            <a:ext cx="0" cy="228600"/>
          </a:xfrm>
          <a:prstGeom prst="line">
            <a:avLst/>
          </a:prstGeom>
          <a:noFill/>
          <a:ln w="38100">
            <a:solidFill>
              <a:schemeClr val="tx1"/>
            </a:solidFill>
            <a:round/>
            <a:headEnd/>
            <a:tailEnd/>
          </a:ln>
        </p:spPr>
        <p:txBody>
          <a:bodyPr wrap="none" anchor="ctr"/>
          <a:lstStyle/>
          <a:p>
            <a:endParaRPr lang="en-US"/>
          </a:p>
        </p:txBody>
      </p:sp>
      <p:sp>
        <p:nvSpPr>
          <p:cNvPr id="31759" name="Rectangle 1039"/>
          <p:cNvSpPr>
            <a:spLocks noChangeArrowheads="1"/>
          </p:cNvSpPr>
          <p:nvPr/>
        </p:nvSpPr>
        <p:spPr bwMode="auto">
          <a:xfrm>
            <a:off x="4419600" y="2514600"/>
            <a:ext cx="338138" cy="381000"/>
          </a:xfrm>
          <a:prstGeom prst="rect">
            <a:avLst/>
          </a:prstGeom>
          <a:solidFill>
            <a:schemeClr val="tx2"/>
          </a:solidFill>
          <a:ln w="38100">
            <a:solidFill>
              <a:schemeClr val="tx1"/>
            </a:solidFill>
            <a:miter lim="800000"/>
            <a:headEnd/>
            <a:tailEnd/>
          </a:ln>
        </p:spPr>
        <p:txBody>
          <a:bodyPr wrap="none" anchor="ctr"/>
          <a:lstStyle/>
          <a:p>
            <a:pPr algn="ctr"/>
            <a:endParaRPr lang="en-US"/>
          </a:p>
        </p:txBody>
      </p:sp>
      <p:sp>
        <p:nvSpPr>
          <p:cNvPr id="31760" name="Line 1040"/>
          <p:cNvSpPr>
            <a:spLocks noChangeShapeType="1"/>
          </p:cNvSpPr>
          <p:nvPr/>
        </p:nvSpPr>
        <p:spPr bwMode="auto">
          <a:xfrm>
            <a:off x="5148263" y="1905000"/>
            <a:ext cx="0" cy="304800"/>
          </a:xfrm>
          <a:prstGeom prst="line">
            <a:avLst/>
          </a:prstGeom>
          <a:noFill/>
          <a:ln w="38100">
            <a:solidFill>
              <a:schemeClr val="tx1"/>
            </a:solidFill>
            <a:round/>
            <a:headEnd/>
            <a:tailEnd/>
          </a:ln>
        </p:spPr>
        <p:txBody>
          <a:bodyPr wrap="none" anchor="ctr"/>
          <a:lstStyle/>
          <a:p>
            <a:endParaRPr lang="en-US"/>
          </a:p>
        </p:txBody>
      </p:sp>
      <p:sp>
        <p:nvSpPr>
          <p:cNvPr id="31761" name="Line 1041"/>
          <p:cNvSpPr>
            <a:spLocks noChangeShapeType="1"/>
          </p:cNvSpPr>
          <p:nvPr/>
        </p:nvSpPr>
        <p:spPr bwMode="auto">
          <a:xfrm>
            <a:off x="8331200" y="1905000"/>
            <a:ext cx="0" cy="304800"/>
          </a:xfrm>
          <a:prstGeom prst="line">
            <a:avLst/>
          </a:prstGeom>
          <a:noFill/>
          <a:ln w="38100">
            <a:solidFill>
              <a:schemeClr val="tx1"/>
            </a:solidFill>
            <a:round/>
            <a:headEnd/>
            <a:tailEnd/>
          </a:ln>
        </p:spPr>
        <p:txBody>
          <a:bodyPr wrap="none" anchor="ctr"/>
          <a:lstStyle/>
          <a:p>
            <a:endParaRPr lang="en-US"/>
          </a:p>
        </p:txBody>
      </p:sp>
      <p:sp>
        <p:nvSpPr>
          <p:cNvPr id="31762" name="Line 1042"/>
          <p:cNvSpPr>
            <a:spLocks noChangeShapeType="1"/>
          </p:cNvSpPr>
          <p:nvPr/>
        </p:nvSpPr>
        <p:spPr bwMode="auto">
          <a:xfrm flipV="1">
            <a:off x="4064000" y="2209800"/>
            <a:ext cx="1084263" cy="0"/>
          </a:xfrm>
          <a:prstGeom prst="line">
            <a:avLst/>
          </a:prstGeom>
          <a:noFill/>
          <a:ln w="38100">
            <a:solidFill>
              <a:schemeClr val="tx1"/>
            </a:solidFill>
            <a:round/>
            <a:headEnd/>
            <a:tailEnd/>
          </a:ln>
        </p:spPr>
        <p:txBody>
          <a:bodyPr wrap="none" anchor="ctr"/>
          <a:lstStyle/>
          <a:p>
            <a:endParaRPr lang="en-US"/>
          </a:p>
        </p:txBody>
      </p:sp>
      <p:sp>
        <p:nvSpPr>
          <p:cNvPr id="31763" name="Line 1043"/>
          <p:cNvSpPr>
            <a:spLocks noChangeShapeType="1"/>
          </p:cNvSpPr>
          <p:nvPr/>
        </p:nvSpPr>
        <p:spPr bwMode="auto">
          <a:xfrm>
            <a:off x="5148263" y="2209800"/>
            <a:ext cx="0" cy="304800"/>
          </a:xfrm>
          <a:prstGeom prst="line">
            <a:avLst/>
          </a:prstGeom>
          <a:noFill/>
          <a:ln w="38100">
            <a:solidFill>
              <a:schemeClr val="tx1"/>
            </a:solidFill>
            <a:round/>
            <a:headEnd/>
            <a:tailEnd/>
          </a:ln>
        </p:spPr>
        <p:txBody>
          <a:bodyPr wrap="none" anchor="ctr"/>
          <a:lstStyle/>
          <a:p>
            <a:endParaRPr lang="en-US"/>
          </a:p>
        </p:txBody>
      </p:sp>
      <p:sp>
        <p:nvSpPr>
          <p:cNvPr id="31764" name="Oval 1044"/>
          <p:cNvSpPr>
            <a:spLocks noChangeArrowheads="1"/>
          </p:cNvSpPr>
          <p:nvPr/>
        </p:nvSpPr>
        <p:spPr bwMode="auto">
          <a:xfrm>
            <a:off x="4945063" y="2514600"/>
            <a:ext cx="338137" cy="381000"/>
          </a:xfrm>
          <a:prstGeom prst="ellipse">
            <a:avLst/>
          </a:prstGeom>
          <a:solidFill>
            <a:schemeClr val="bg1"/>
          </a:solidFill>
          <a:ln w="38100">
            <a:solidFill>
              <a:schemeClr val="tx1"/>
            </a:solidFill>
            <a:round/>
            <a:headEnd/>
            <a:tailEnd/>
          </a:ln>
        </p:spPr>
        <p:txBody>
          <a:bodyPr wrap="none" anchor="ctr"/>
          <a:lstStyle/>
          <a:p>
            <a:pPr algn="ctr"/>
            <a:endParaRPr lang="en-US"/>
          </a:p>
        </p:txBody>
      </p:sp>
      <p:sp>
        <p:nvSpPr>
          <p:cNvPr id="31765" name="Rectangle 1045"/>
          <p:cNvSpPr>
            <a:spLocks noChangeArrowheads="1"/>
          </p:cNvSpPr>
          <p:nvPr/>
        </p:nvSpPr>
        <p:spPr bwMode="auto">
          <a:xfrm>
            <a:off x="6840538" y="2514600"/>
            <a:ext cx="339725" cy="3810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31766" name="Oval 1046"/>
          <p:cNvSpPr>
            <a:spLocks noChangeArrowheads="1"/>
          </p:cNvSpPr>
          <p:nvPr/>
        </p:nvSpPr>
        <p:spPr bwMode="auto">
          <a:xfrm>
            <a:off x="6299200" y="2514600"/>
            <a:ext cx="338138" cy="381000"/>
          </a:xfrm>
          <a:prstGeom prst="ellipse">
            <a:avLst/>
          </a:prstGeom>
          <a:solidFill>
            <a:schemeClr val="bg1"/>
          </a:solidFill>
          <a:ln w="38100">
            <a:solidFill>
              <a:schemeClr val="tx1"/>
            </a:solidFill>
            <a:round/>
            <a:headEnd/>
            <a:tailEnd/>
          </a:ln>
        </p:spPr>
        <p:txBody>
          <a:bodyPr wrap="none" anchor="ctr"/>
          <a:lstStyle/>
          <a:p>
            <a:endParaRPr lang="en-US"/>
          </a:p>
        </p:txBody>
      </p:sp>
      <p:sp>
        <p:nvSpPr>
          <p:cNvPr id="31767" name="Rectangle 1048"/>
          <p:cNvSpPr>
            <a:spLocks noChangeArrowheads="1"/>
          </p:cNvSpPr>
          <p:nvPr/>
        </p:nvSpPr>
        <p:spPr bwMode="auto">
          <a:xfrm>
            <a:off x="338138" y="6172200"/>
            <a:ext cx="7035800" cy="338138"/>
          </a:xfrm>
          <a:prstGeom prst="rect">
            <a:avLst/>
          </a:prstGeom>
          <a:noFill/>
          <a:ln w="9525">
            <a:noFill/>
            <a:miter lim="800000"/>
            <a:headEnd/>
            <a:tailEnd/>
          </a:ln>
        </p:spPr>
        <p:txBody>
          <a:bodyPr wrap="none">
            <a:spAutoFit/>
          </a:bodyPr>
          <a:lstStyle/>
          <a:p>
            <a:r>
              <a:rPr lang="en-US" sz="1600"/>
              <a:t>Adapted from The Pedigree: A Basic Guide, by Jorgenson, Yoder &amp; Shapiro</a:t>
            </a:r>
          </a:p>
        </p:txBody>
      </p:sp>
      <p:sp>
        <p:nvSpPr>
          <p:cNvPr id="31768" name="Rectangle 1049"/>
          <p:cNvSpPr>
            <a:spLocks noChangeArrowheads="1"/>
          </p:cNvSpPr>
          <p:nvPr/>
        </p:nvSpPr>
        <p:spPr bwMode="auto">
          <a:xfrm>
            <a:off x="6908800" y="1676400"/>
            <a:ext cx="338138" cy="381000"/>
          </a:xfrm>
          <a:prstGeom prst="rect">
            <a:avLst/>
          </a:prstGeom>
          <a:solidFill>
            <a:schemeClr val="tx2"/>
          </a:solidFill>
          <a:ln w="38100">
            <a:solidFill>
              <a:schemeClr val="tx1"/>
            </a:solidFill>
            <a:miter lim="800000"/>
            <a:headEnd/>
            <a:tailEnd/>
          </a:ln>
        </p:spPr>
        <p:txBody>
          <a:bodyPr wrap="none" anchor="ctr"/>
          <a:lstStyle/>
          <a:p>
            <a:endParaRPr lang="en-US"/>
          </a:p>
        </p:txBody>
      </p:sp>
      <p:sp>
        <p:nvSpPr>
          <p:cNvPr id="31769" name="Rectangle 1050"/>
          <p:cNvSpPr>
            <a:spLocks noChangeArrowheads="1"/>
          </p:cNvSpPr>
          <p:nvPr/>
        </p:nvSpPr>
        <p:spPr bwMode="auto">
          <a:xfrm>
            <a:off x="5824538" y="1676400"/>
            <a:ext cx="339725" cy="3810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31770" name="Line 1051"/>
          <p:cNvSpPr>
            <a:spLocks noChangeShapeType="1"/>
          </p:cNvSpPr>
          <p:nvPr/>
        </p:nvSpPr>
        <p:spPr bwMode="auto">
          <a:xfrm>
            <a:off x="6570663" y="1447800"/>
            <a:ext cx="0" cy="228600"/>
          </a:xfrm>
          <a:prstGeom prst="line">
            <a:avLst/>
          </a:prstGeom>
          <a:noFill/>
          <a:ln w="38100">
            <a:solidFill>
              <a:schemeClr val="tx1"/>
            </a:solidFill>
            <a:round/>
            <a:headEnd/>
            <a:tailEnd/>
          </a:ln>
        </p:spPr>
        <p:txBody>
          <a:bodyPr wrap="none" anchor="ctr"/>
          <a:lstStyle/>
          <a:p>
            <a:endParaRPr lang="en-US"/>
          </a:p>
        </p:txBody>
      </p:sp>
      <p:sp>
        <p:nvSpPr>
          <p:cNvPr id="31771" name="Line 1052"/>
          <p:cNvSpPr>
            <a:spLocks noChangeShapeType="1"/>
          </p:cNvSpPr>
          <p:nvPr/>
        </p:nvSpPr>
        <p:spPr bwMode="auto">
          <a:xfrm>
            <a:off x="6164263" y="1905000"/>
            <a:ext cx="269875" cy="0"/>
          </a:xfrm>
          <a:prstGeom prst="line">
            <a:avLst/>
          </a:prstGeom>
          <a:noFill/>
          <a:ln w="38100">
            <a:solidFill>
              <a:schemeClr val="tx1"/>
            </a:solidFill>
            <a:round/>
            <a:headEnd/>
            <a:tailEnd/>
          </a:ln>
        </p:spPr>
        <p:txBody>
          <a:bodyPr wrap="none" anchor="ctr"/>
          <a:lstStyle/>
          <a:p>
            <a:endParaRPr lang="en-US"/>
          </a:p>
        </p:txBody>
      </p:sp>
      <p:sp>
        <p:nvSpPr>
          <p:cNvPr id="31772" name="Oval 1053"/>
          <p:cNvSpPr>
            <a:spLocks noChangeArrowheads="1"/>
          </p:cNvSpPr>
          <p:nvPr/>
        </p:nvSpPr>
        <p:spPr bwMode="auto">
          <a:xfrm>
            <a:off x="6434138" y="1676400"/>
            <a:ext cx="339725" cy="381000"/>
          </a:xfrm>
          <a:prstGeom prst="ellipse">
            <a:avLst/>
          </a:prstGeom>
          <a:solidFill>
            <a:schemeClr val="bg1"/>
          </a:solidFill>
          <a:ln w="38100">
            <a:solidFill>
              <a:schemeClr val="tx1"/>
            </a:solidFill>
            <a:round/>
            <a:headEnd/>
            <a:tailEnd/>
          </a:ln>
        </p:spPr>
        <p:txBody>
          <a:bodyPr wrap="none" anchor="ctr"/>
          <a:lstStyle/>
          <a:p>
            <a:endParaRPr lang="en-US"/>
          </a:p>
        </p:txBody>
      </p:sp>
      <p:sp>
        <p:nvSpPr>
          <p:cNvPr id="31773" name="Line 1054"/>
          <p:cNvSpPr>
            <a:spLocks noChangeShapeType="1"/>
          </p:cNvSpPr>
          <p:nvPr/>
        </p:nvSpPr>
        <p:spPr bwMode="auto">
          <a:xfrm>
            <a:off x="7112000" y="1447800"/>
            <a:ext cx="0" cy="228600"/>
          </a:xfrm>
          <a:prstGeom prst="line">
            <a:avLst/>
          </a:prstGeom>
          <a:noFill/>
          <a:ln w="38100">
            <a:solidFill>
              <a:schemeClr val="tx1"/>
            </a:solidFill>
            <a:round/>
            <a:headEnd/>
            <a:tailEnd/>
          </a:ln>
        </p:spPr>
        <p:txBody>
          <a:bodyPr wrap="none" anchor="ctr"/>
          <a:lstStyle/>
          <a:p>
            <a:endParaRPr lang="en-US"/>
          </a:p>
        </p:txBody>
      </p:sp>
      <p:sp>
        <p:nvSpPr>
          <p:cNvPr id="31774" name="Line 1055"/>
          <p:cNvSpPr>
            <a:spLocks noChangeShapeType="1"/>
          </p:cNvSpPr>
          <p:nvPr/>
        </p:nvSpPr>
        <p:spPr bwMode="auto">
          <a:xfrm flipH="1">
            <a:off x="6299200" y="1905000"/>
            <a:ext cx="0" cy="304800"/>
          </a:xfrm>
          <a:prstGeom prst="line">
            <a:avLst/>
          </a:prstGeom>
          <a:noFill/>
          <a:ln w="38100">
            <a:solidFill>
              <a:schemeClr val="tx1"/>
            </a:solidFill>
            <a:round/>
            <a:headEnd/>
            <a:tailEnd/>
          </a:ln>
        </p:spPr>
        <p:txBody>
          <a:bodyPr wrap="none" anchor="ctr"/>
          <a:lstStyle/>
          <a:p>
            <a:endParaRPr lang="en-US"/>
          </a:p>
        </p:txBody>
      </p:sp>
      <p:sp>
        <p:nvSpPr>
          <p:cNvPr id="31775" name="Line 1056"/>
          <p:cNvSpPr>
            <a:spLocks noChangeShapeType="1"/>
          </p:cNvSpPr>
          <p:nvPr/>
        </p:nvSpPr>
        <p:spPr bwMode="auto">
          <a:xfrm flipV="1">
            <a:off x="5757863" y="2209800"/>
            <a:ext cx="744537" cy="0"/>
          </a:xfrm>
          <a:prstGeom prst="line">
            <a:avLst/>
          </a:prstGeom>
          <a:noFill/>
          <a:ln w="38100">
            <a:solidFill>
              <a:schemeClr val="tx1"/>
            </a:solidFill>
            <a:round/>
            <a:headEnd/>
            <a:tailEnd/>
          </a:ln>
        </p:spPr>
        <p:txBody>
          <a:bodyPr wrap="none" anchor="ctr"/>
          <a:lstStyle/>
          <a:p>
            <a:endParaRPr lang="en-US"/>
          </a:p>
        </p:txBody>
      </p:sp>
      <p:sp>
        <p:nvSpPr>
          <p:cNvPr id="31776" name="Line 1057"/>
          <p:cNvSpPr>
            <a:spLocks noChangeShapeType="1"/>
          </p:cNvSpPr>
          <p:nvPr/>
        </p:nvSpPr>
        <p:spPr bwMode="auto">
          <a:xfrm>
            <a:off x="4605338" y="2209800"/>
            <a:ext cx="0" cy="304800"/>
          </a:xfrm>
          <a:prstGeom prst="line">
            <a:avLst/>
          </a:prstGeom>
          <a:noFill/>
          <a:ln w="38100">
            <a:solidFill>
              <a:schemeClr val="tx1"/>
            </a:solidFill>
            <a:round/>
            <a:headEnd/>
            <a:tailEnd/>
          </a:ln>
        </p:spPr>
        <p:txBody>
          <a:bodyPr wrap="none" anchor="ctr"/>
          <a:lstStyle/>
          <a:p>
            <a:endParaRPr lang="en-US"/>
          </a:p>
        </p:txBody>
      </p:sp>
      <p:sp>
        <p:nvSpPr>
          <p:cNvPr id="31777" name="Rectangle 1058"/>
          <p:cNvSpPr>
            <a:spLocks noChangeArrowheads="1"/>
          </p:cNvSpPr>
          <p:nvPr/>
        </p:nvSpPr>
        <p:spPr bwMode="auto">
          <a:xfrm>
            <a:off x="5554663" y="2514600"/>
            <a:ext cx="338137" cy="3810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31778" name="Rectangle 1059"/>
          <p:cNvSpPr>
            <a:spLocks noChangeArrowheads="1"/>
          </p:cNvSpPr>
          <p:nvPr/>
        </p:nvSpPr>
        <p:spPr bwMode="auto">
          <a:xfrm>
            <a:off x="7789863" y="2514600"/>
            <a:ext cx="338137" cy="3810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31779" name="Oval 1060"/>
          <p:cNvSpPr>
            <a:spLocks noChangeArrowheads="1"/>
          </p:cNvSpPr>
          <p:nvPr/>
        </p:nvSpPr>
        <p:spPr bwMode="auto">
          <a:xfrm>
            <a:off x="8466138" y="2514600"/>
            <a:ext cx="339725" cy="381000"/>
          </a:xfrm>
          <a:prstGeom prst="ellipse">
            <a:avLst/>
          </a:prstGeom>
          <a:solidFill>
            <a:schemeClr val="bg1"/>
          </a:solidFill>
          <a:ln w="38100">
            <a:solidFill>
              <a:schemeClr val="tx1"/>
            </a:solidFill>
            <a:round/>
            <a:headEnd/>
            <a:tailEnd/>
          </a:ln>
        </p:spPr>
        <p:txBody>
          <a:bodyPr wrap="none" anchor="ctr"/>
          <a:lstStyle/>
          <a:p>
            <a:endParaRPr lang="en-US"/>
          </a:p>
        </p:txBody>
      </p:sp>
      <p:sp>
        <p:nvSpPr>
          <p:cNvPr id="31780" name="Oval 1061"/>
          <p:cNvSpPr>
            <a:spLocks noChangeArrowheads="1"/>
          </p:cNvSpPr>
          <p:nvPr/>
        </p:nvSpPr>
        <p:spPr bwMode="auto">
          <a:xfrm>
            <a:off x="7315200" y="2514600"/>
            <a:ext cx="338138" cy="381000"/>
          </a:xfrm>
          <a:prstGeom prst="ellipse">
            <a:avLst/>
          </a:prstGeom>
          <a:solidFill>
            <a:schemeClr val="tx2"/>
          </a:solidFill>
          <a:ln w="38100">
            <a:solidFill>
              <a:schemeClr val="tx1"/>
            </a:solidFill>
            <a:round/>
            <a:headEnd/>
            <a:tailEnd/>
          </a:ln>
        </p:spPr>
        <p:txBody>
          <a:bodyPr wrap="none" anchor="ctr"/>
          <a:lstStyle/>
          <a:p>
            <a:endParaRPr lang="en-US"/>
          </a:p>
        </p:txBody>
      </p:sp>
      <p:sp>
        <p:nvSpPr>
          <p:cNvPr id="31781" name="Line 1062"/>
          <p:cNvSpPr>
            <a:spLocks noChangeShapeType="1"/>
          </p:cNvSpPr>
          <p:nvPr/>
        </p:nvSpPr>
        <p:spPr bwMode="auto">
          <a:xfrm>
            <a:off x="6977063" y="2209800"/>
            <a:ext cx="0" cy="304800"/>
          </a:xfrm>
          <a:prstGeom prst="line">
            <a:avLst/>
          </a:prstGeom>
          <a:noFill/>
          <a:ln w="38100">
            <a:solidFill>
              <a:schemeClr val="tx1"/>
            </a:solidFill>
            <a:round/>
            <a:headEnd/>
            <a:tailEnd/>
          </a:ln>
        </p:spPr>
        <p:txBody>
          <a:bodyPr wrap="none" anchor="ctr"/>
          <a:lstStyle/>
          <a:p>
            <a:endParaRPr lang="en-US"/>
          </a:p>
        </p:txBody>
      </p:sp>
      <p:sp>
        <p:nvSpPr>
          <p:cNvPr id="31782" name="Line 1063"/>
          <p:cNvSpPr>
            <a:spLocks noChangeShapeType="1"/>
          </p:cNvSpPr>
          <p:nvPr/>
        </p:nvSpPr>
        <p:spPr bwMode="auto">
          <a:xfrm>
            <a:off x="7924800" y="2209800"/>
            <a:ext cx="0" cy="304800"/>
          </a:xfrm>
          <a:prstGeom prst="line">
            <a:avLst/>
          </a:prstGeom>
          <a:noFill/>
          <a:ln w="38100">
            <a:solidFill>
              <a:schemeClr val="tx1"/>
            </a:solidFill>
            <a:round/>
            <a:headEnd/>
            <a:tailEnd/>
          </a:ln>
        </p:spPr>
        <p:txBody>
          <a:bodyPr wrap="none" anchor="ctr"/>
          <a:lstStyle/>
          <a:p>
            <a:endParaRPr lang="en-US"/>
          </a:p>
        </p:txBody>
      </p:sp>
      <p:sp>
        <p:nvSpPr>
          <p:cNvPr id="31783" name="Line 1064"/>
          <p:cNvSpPr>
            <a:spLocks noChangeShapeType="1"/>
          </p:cNvSpPr>
          <p:nvPr/>
        </p:nvSpPr>
        <p:spPr bwMode="auto">
          <a:xfrm>
            <a:off x="8669338" y="2209800"/>
            <a:ext cx="0" cy="304800"/>
          </a:xfrm>
          <a:prstGeom prst="line">
            <a:avLst/>
          </a:prstGeom>
          <a:noFill/>
          <a:ln w="38100">
            <a:solidFill>
              <a:schemeClr val="tx1"/>
            </a:solidFill>
            <a:round/>
            <a:headEnd/>
            <a:tailEnd/>
          </a:ln>
        </p:spPr>
        <p:txBody>
          <a:bodyPr wrap="none" anchor="ctr"/>
          <a:lstStyle/>
          <a:p>
            <a:endParaRPr lang="en-US"/>
          </a:p>
        </p:txBody>
      </p:sp>
      <p:sp>
        <p:nvSpPr>
          <p:cNvPr id="31784" name="Line 1065"/>
          <p:cNvSpPr>
            <a:spLocks noChangeShapeType="1"/>
          </p:cNvSpPr>
          <p:nvPr/>
        </p:nvSpPr>
        <p:spPr bwMode="auto">
          <a:xfrm flipH="1">
            <a:off x="5757863" y="2209800"/>
            <a:ext cx="0" cy="304800"/>
          </a:xfrm>
          <a:prstGeom prst="line">
            <a:avLst/>
          </a:prstGeom>
          <a:noFill/>
          <a:ln w="38100">
            <a:solidFill>
              <a:schemeClr val="tx1"/>
            </a:solidFill>
            <a:round/>
            <a:headEnd/>
            <a:tailEnd/>
          </a:ln>
        </p:spPr>
        <p:txBody>
          <a:bodyPr wrap="none" anchor="ctr"/>
          <a:lstStyle/>
          <a:p>
            <a:endParaRPr lang="en-US"/>
          </a:p>
        </p:txBody>
      </p:sp>
      <p:sp>
        <p:nvSpPr>
          <p:cNvPr id="31785" name="Oval 1066"/>
          <p:cNvSpPr>
            <a:spLocks noChangeArrowheads="1"/>
          </p:cNvSpPr>
          <p:nvPr/>
        </p:nvSpPr>
        <p:spPr bwMode="auto">
          <a:xfrm>
            <a:off x="7383463" y="1676400"/>
            <a:ext cx="338137" cy="381000"/>
          </a:xfrm>
          <a:prstGeom prst="ellipse">
            <a:avLst/>
          </a:prstGeom>
          <a:solidFill>
            <a:schemeClr val="bg1"/>
          </a:solidFill>
          <a:ln w="38100">
            <a:solidFill>
              <a:schemeClr val="tx1"/>
            </a:solidFill>
            <a:round/>
            <a:headEnd/>
            <a:tailEnd/>
          </a:ln>
        </p:spPr>
        <p:txBody>
          <a:bodyPr wrap="none" anchor="ctr"/>
          <a:lstStyle/>
          <a:p>
            <a:endParaRPr lang="en-US"/>
          </a:p>
        </p:txBody>
      </p:sp>
      <p:sp>
        <p:nvSpPr>
          <p:cNvPr id="31786" name="Line 1067"/>
          <p:cNvSpPr>
            <a:spLocks noChangeShapeType="1"/>
          </p:cNvSpPr>
          <p:nvPr/>
        </p:nvSpPr>
        <p:spPr bwMode="auto">
          <a:xfrm>
            <a:off x="7246938" y="1905000"/>
            <a:ext cx="136525" cy="0"/>
          </a:xfrm>
          <a:prstGeom prst="line">
            <a:avLst/>
          </a:prstGeom>
          <a:noFill/>
          <a:ln w="38100">
            <a:solidFill>
              <a:schemeClr val="tx1"/>
            </a:solidFill>
            <a:round/>
            <a:headEnd/>
            <a:tailEnd/>
          </a:ln>
        </p:spPr>
        <p:txBody>
          <a:bodyPr wrap="none" anchor="ctr"/>
          <a:lstStyle/>
          <a:p>
            <a:endParaRPr lang="en-US"/>
          </a:p>
        </p:txBody>
      </p:sp>
      <p:sp>
        <p:nvSpPr>
          <p:cNvPr id="31787" name="Rectangle 1068"/>
          <p:cNvSpPr>
            <a:spLocks noChangeArrowheads="1"/>
          </p:cNvSpPr>
          <p:nvPr/>
        </p:nvSpPr>
        <p:spPr bwMode="auto">
          <a:xfrm>
            <a:off x="3929063" y="2514600"/>
            <a:ext cx="338137" cy="381000"/>
          </a:xfrm>
          <a:prstGeom prst="rect">
            <a:avLst/>
          </a:prstGeom>
          <a:solidFill>
            <a:schemeClr val="bg1"/>
          </a:solidFill>
          <a:ln w="38100">
            <a:solidFill>
              <a:schemeClr val="tx1"/>
            </a:solidFill>
            <a:miter lim="800000"/>
            <a:headEnd/>
            <a:tailEnd/>
          </a:ln>
        </p:spPr>
        <p:txBody>
          <a:bodyPr wrap="none" anchor="ctr"/>
          <a:lstStyle/>
          <a:p>
            <a:pPr algn="ctr"/>
            <a:endParaRPr lang="en-US"/>
          </a:p>
        </p:txBody>
      </p:sp>
      <p:sp>
        <p:nvSpPr>
          <p:cNvPr id="31788" name="Line 1069"/>
          <p:cNvSpPr>
            <a:spLocks noChangeShapeType="1"/>
          </p:cNvSpPr>
          <p:nvPr/>
        </p:nvSpPr>
        <p:spPr bwMode="auto">
          <a:xfrm>
            <a:off x="4064000" y="2209800"/>
            <a:ext cx="0" cy="304800"/>
          </a:xfrm>
          <a:prstGeom prst="line">
            <a:avLst/>
          </a:prstGeom>
          <a:noFill/>
          <a:ln w="38100">
            <a:solidFill>
              <a:schemeClr val="tx1"/>
            </a:solidFill>
            <a:round/>
            <a:headEnd/>
            <a:tailEnd/>
          </a:ln>
        </p:spPr>
        <p:txBody>
          <a:bodyPr wrap="none" anchor="ctr"/>
          <a:lstStyle/>
          <a:p>
            <a:endParaRPr lang="en-US"/>
          </a:p>
        </p:txBody>
      </p:sp>
      <p:sp>
        <p:nvSpPr>
          <p:cNvPr id="31789" name="Line 1070"/>
          <p:cNvSpPr>
            <a:spLocks noChangeShapeType="1"/>
          </p:cNvSpPr>
          <p:nvPr/>
        </p:nvSpPr>
        <p:spPr bwMode="auto">
          <a:xfrm flipH="1">
            <a:off x="6502400" y="2209800"/>
            <a:ext cx="0" cy="304800"/>
          </a:xfrm>
          <a:prstGeom prst="line">
            <a:avLst/>
          </a:prstGeom>
          <a:noFill/>
          <a:ln w="38100">
            <a:solidFill>
              <a:schemeClr val="tx1"/>
            </a:solidFill>
            <a:round/>
            <a:headEnd/>
            <a:tailEnd/>
          </a:ln>
        </p:spPr>
        <p:txBody>
          <a:bodyPr wrap="none" anchor="ctr"/>
          <a:lstStyle/>
          <a:p>
            <a:endParaRPr lang="en-US"/>
          </a:p>
        </p:txBody>
      </p:sp>
      <p:sp>
        <p:nvSpPr>
          <p:cNvPr id="31790" name="Line 1071"/>
          <p:cNvSpPr>
            <a:spLocks noChangeShapeType="1"/>
          </p:cNvSpPr>
          <p:nvPr/>
        </p:nvSpPr>
        <p:spPr bwMode="auto">
          <a:xfrm flipV="1">
            <a:off x="6977063" y="2209800"/>
            <a:ext cx="473075" cy="0"/>
          </a:xfrm>
          <a:prstGeom prst="line">
            <a:avLst/>
          </a:prstGeom>
          <a:noFill/>
          <a:ln w="38100">
            <a:solidFill>
              <a:schemeClr val="tx1"/>
            </a:solidFill>
            <a:round/>
            <a:headEnd/>
            <a:tailEnd/>
          </a:ln>
        </p:spPr>
        <p:txBody>
          <a:bodyPr wrap="none" anchor="ctr"/>
          <a:lstStyle/>
          <a:p>
            <a:endParaRPr lang="en-US"/>
          </a:p>
        </p:txBody>
      </p:sp>
      <p:sp>
        <p:nvSpPr>
          <p:cNvPr id="31791" name="Line 1072"/>
          <p:cNvSpPr>
            <a:spLocks noChangeShapeType="1"/>
          </p:cNvSpPr>
          <p:nvPr/>
        </p:nvSpPr>
        <p:spPr bwMode="auto">
          <a:xfrm flipV="1">
            <a:off x="7924800" y="2209800"/>
            <a:ext cx="744538" cy="0"/>
          </a:xfrm>
          <a:prstGeom prst="line">
            <a:avLst/>
          </a:prstGeom>
          <a:noFill/>
          <a:ln w="38100">
            <a:solidFill>
              <a:schemeClr val="tx1"/>
            </a:solidFill>
            <a:round/>
            <a:headEnd/>
            <a:tailEnd/>
          </a:ln>
        </p:spPr>
        <p:txBody>
          <a:bodyPr wrap="none" anchor="ctr"/>
          <a:lstStyle/>
          <a:p>
            <a:endParaRPr lang="en-US"/>
          </a:p>
        </p:txBody>
      </p:sp>
      <p:sp>
        <p:nvSpPr>
          <p:cNvPr id="31792" name="Line 1073"/>
          <p:cNvSpPr>
            <a:spLocks noChangeShapeType="1"/>
          </p:cNvSpPr>
          <p:nvPr/>
        </p:nvSpPr>
        <p:spPr bwMode="auto">
          <a:xfrm flipH="1">
            <a:off x="7315200" y="1905000"/>
            <a:ext cx="0" cy="304800"/>
          </a:xfrm>
          <a:prstGeom prst="line">
            <a:avLst/>
          </a:prstGeom>
          <a:noFill/>
          <a:ln w="38100">
            <a:solidFill>
              <a:schemeClr val="tx1"/>
            </a:solidFill>
            <a:round/>
            <a:headEnd/>
            <a:tailEnd/>
          </a:ln>
        </p:spPr>
        <p:txBody>
          <a:bodyPr wrap="none" anchor="ctr"/>
          <a:lstStyle/>
          <a:p>
            <a:endParaRPr lang="en-US"/>
          </a:p>
        </p:txBody>
      </p:sp>
      <p:sp>
        <p:nvSpPr>
          <p:cNvPr id="31793" name="Line 1074"/>
          <p:cNvSpPr>
            <a:spLocks noChangeShapeType="1"/>
          </p:cNvSpPr>
          <p:nvPr/>
        </p:nvSpPr>
        <p:spPr bwMode="auto">
          <a:xfrm flipH="1">
            <a:off x="7450138" y="2209800"/>
            <a:ext cx="0" cy="304800"/>
          </a:xfrm>
          <a:prstGeom prst="line">
            <a:avLst/>
          </a:prstGeom>
          <a:noFill/>
          <a:ln w="38100">
            <a:solidFill>
              <a:schemeClr val="tx1"/>
            </a:solidFill>
            <a:round/>
            <a:headEnd/>
            <a:tailEnd/>
          </a:ln>
        </p:spPr>
        <p:txBody>
          <a:bodyPr wrap="none" anchor="ctr"/>
          <a:lstStyle/>
          <a:p>
            <a:endParaRPr lang="en-US"/>
          </a:p>
        </p:txBody>
      </p:sp>
      <p:sp>
        <p:nvSpPr>
          <p:cNvPr id="31794" name="Text Box 1075"/>
          <p:cNvSpPr txBox="1">
            <a:spLocks noChangeArrowheads="1"/>
          </p:cNvSpPr>
          <p:nvPr/>
        </p:nvSpPr>
        <p:spPr bwMode="auto">
          <a:xfrm>
            <a:off x="228600" y="3429000"/>
            <a:ext cx="8534400" cy="2677656"/>
          </a:xfrm>
          <a:prstGeom prst="rect">
            <a:avLst/>
          </a:prstGeom>
          <a:noFill/>
          <a:ln w="9525">
            <a:noFill/>
            <a:miter lim="800000"/>
            <a:headEnd/>
            <a:tailEnd/>
          </a:ln>
        </p:spPr>
        <p:txBody>
          <a:bodyPr wrap="square">
            <a:spAutoFit/>
          </a:bodyPr>
          <a:lstStyle/>
          <a:p>
            <a:pPr>
              <a:buFontTx/>
              <a:buChar char="•"/>
            </a:pPr>
            <a:r>
              <a:rPr lang="en-US" dirty="0"/>
              <a:t> </a:t>
            </a:r>
            <a:r>
              <a:rPr lang="en-US" sz="2400" dirty="0"/>
              <a:t>Vertical pattern: multiple generations affected</a:t>
            </a:r>
          </a:p>
          <a:p>
            <a:pPr>
              <a:buFontTx/>
              <a:buChar char="•"/>
            </a:pPr>
            <a:r>
              <a:rPr lang="en-US" sz="2400" dirty="0"/>
              <a:t> Males and females equally likely to be affected</a:t>
            </a:r>
          </a:p>
          <a:p>
            <a:pPr>
              <a:buFontTx/>
              <a:buChar char="•"/>
            </a:pPr>
            <a:r>
              <a:rPr lang="en-US" sz="2400" dirty="0"/>
              <a:t> See male to male transmission</a:t>
            </a:r>
          </a:p>
          <a:p>
            <a:pPr>
              <a:buFontTx/>
              <a:buChar char="•"/>
            </a:pPr>
            <a:r>
              <a:rPr lang="en-US" sz="2400" dirty="0"/>
              <a:t> Each child of an affected individual has a 50% chance to be affected</a:t>
            </a:r>
          </a:p>
          <a:p>
            <a:pPr>
              <a:buFontTx/>
              <a:buChar char="•"/>
            </a:pPr>
            <a:r>
              <a:rPr lang="en-US" sz="2400" dirty="0"/>
              <a:t> Unaffected individuals do </a:t>
            </a:r>
            <a:r>
              <a:rPr lang="en-US" sz="2400" dirty="0" smtClean="0"/>
              <a:t>NOT pass </a:t>
            </a:r>
            <a:r>
              <a:rPr lang="en-US" sz="2400" dirty="0"/>
              <a:t>on the gene</a:t>
            </a:r>
          </a:p>
          <a:p>
            <a:pPr>
              <a:buFontTx/>
              <a:buChar char="•"/>
            </a:pPr>
            <a:r>
              <a:rPr lang="en-US" sz="2400" dirty="0"/>
              <a:t> Every affected child has an affected parent</a:t>
            </a:r>
          </a:p>
        </p:txBody>
      </p:sp>
      <p:sp>
        <p:nvSpPr>
          <p:cNvPr id="31795" name="Text Box 1076"/>
          <p:cNvSpPr txBox="1">
            <a:spLocks noChangeArrowheads="1"/>
          </p:cNvSpPr>
          <p:nvPr/>
        </p:nvSpPr>
        <p:spPr bwMode="auto">
          <a:xfrm>
            <a:off x="474663" y="838200"/>
            <a:ext cx="3798887" cy="523875"/>
          </a:xfrm>
          <a:prstGeom prst="rect">
            <a:avLst/>
          </a:prstGeom>
          <a:noFill/>
          <a:ln w="9525">
            <a:noFill/>
            <a:miter lim="800000"/>
            <a:headEnd/>
            <a:tailEnd/>
          </a:ln>
        </p:spPr>
        <p:txBody>
          <a:bodyPr wrap="none">
            <a:spAutoFit/>
          </a:bodyPr>
          <a:lstStyle/>
          <a:p>
            <a:r>
              <a:rPr lang="en-US" sz="2800" b="1"/>
              <a:t>Autosomal Dominant</a:t>
            </a:r>
            <a:endParaRPr lang="en-US" sz="2800"/>
          </a:p>
        </p:txBody>
      </p:sp>
      <p:sp>
        <p:nvSpPr>
          <p:cNvPr id="31796" name="Text Box 1077"/>
          <p:cNvSpPr txBox="1">
            <a:spLocks noChangeArrowheads="1"/>
          </p:cNvSpPr>
          <p:nvPr/>
        </p:nvSpPr>
        <p:spPr bwMode="auto">
          <a:xfrm>
            <a:off x="8385175" y="6289675"/>
            <a:ext cx="184150" cy="369888"/>
          </a:xfrm>
          <a:prstGeom prst="rect">
            <a:avLst/>
          </a:prstGeom>
          <a:noFill/>
          <a:ln w="9525">
            <a:noFill/>
            <a:miter lim="800000"/>
            <a:headEnd/>
            <a:tailEn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2"/>
          <p:cNvSpPr>
            <a:spLocks noChangeArrowheads="1"/>
          </p:cNvSpPr>
          <p:nvPr/>
        </p:nvSpPr>
        <p:spPr bwMode="auto">
          <a:xfrm>
            <a:off x="6570663" y="990600"/>
            <a:ext cx="338137" cy="381000"/>
          </a:xfrm>
          <a:prstGeom prst="ellipse">
            <a:avLst/>
          </a:prstGeom>
          <a:solidFill>
            <a:schemeClr val="bg1"/>
          </a:solidFill>
          <a:ln w="38100">
            <a:solidFill>
              <a:schemeClr val="tx1"/>
            </a:solidFill>
            <a:round/>
            <a:headEnd/>
            <a:tailEnd/>
          </a:ln>
        </p:spPr>
        <p:txBody>
          <a:bodyPr wrap="none" anchor="ctr"/>
          <a:lstStyle/>
          <a:p>
            <a:endParaRPr lang="en-US"/>
          </a:p>
        </p:txBody>
      </p:sp>
      <p:sp>
        <p:nvSpPr>
          <p:cNvPr id="32771" name="Rectangle 3"/>
          <p:cNvSpPr>
            <a:spLocks noChangeArrowheads="1"/>
          </p:cNvSpPr>
          <p:nvPr/>
        </p:nvSpPr>
        <p:spPr bwMode="auto">
          <a:xfrm>
            <a:off x="5961063" y="990600"/>
            <a:ext cx="338137" cy="381000"/>
          </a:xfrm>
          <a:prstGeom prst="rect">
            <a:avLst/>
          </a:prstGeom>
          <a:solidFill>
            <a:schemeClr val="tx2"/>
          </a:solidFill>
          <a:ln w="38100">
            <a:solidFill>
              <a:schemeClr val="tx1"/>
            </a:solidFill>
            <a:miter lim="800000"/>
            <a:headEnd/>
            <a:tailEnd/>
          </a:ln>
        </p:spPr>
        <p:txBody>
          <a:bodyPr wrap="none" anchor="ctr"/>
          <a:lstStyle/>
          <a:p>
            <a:endParaRPr lang="en-US"/>
          </a:p>
        </p:txBody>
      </p:sp>
      <p:sp>
        <p:nvSpPr>
          <p:cNvPr id="32772" name="Line 4"/>
          <p:cNvSpPr>
            <a:spLocks noChangeShapeType="1"/>
          </p:cNvSpPr>
          <p:nvPr/>
        </p:nvSpPr>
        <p:spPr bwMode="auto">
          <a:xfrm>
            <a:off x="6299200" y="1219200"/>
            <a:ext cx="271463" cy="0"/>
          </a:xfrm>
          <a:prstGeom prst="line">
            <a:avLst/>
          </a:prstGeom>
          <a:noFill/>
          <a:ln w="38100">
            <a:solidFill>
              <a:schemeClr val="tx1"/>
            </a:solidFill>
            <a:round/>
            <a:headEnd/>
            <a:tailEnd/>
          </a:ln>
        </p:spPr>
        <p:txBody>
          <a:bodyPr wrap="none" anchor="ctr"/>
          <a:lstStyle/>
          <a:p>
            <a:endParaRPr lang="en-US"/>
          </a:p>
        </p:txBody>
      </p:sp>
      <p:sp>
        <p:nvSpPr>
          <p:cNvPr id="32773" name="Line 5"/>
          <p:cNvSpPr>
            <a:spLocks noChangeShapeType="1"/>
          </p:cNvSpPr>
          <p:nvPr/>
        </p:nvSpPr>
        <p:spPr bwMode="auto">
          <a:xfrm>
            <a:off x="5080000" y="1524000"/>
            <a:ext cx="3182938" cy="0"/>
          </a:xfrm>
          <a:prstGeom prst="line">
            <a:avLst/>
          </a:prstGeom>
          <a:noFill/>
          <a:ln w="38100">
            <a:solidFill>
              <a:schemeClr val="tx1"/>
            </a:solidFill>
            <a:round/>
            <a:headEnd/>
            <a:tailEnd/>
          </a:ln>
        </p:spPr>
        <p:txBody>
          <a:bodyPr wrap="none" anchor="ctr"/>
          <a:lstStyle/>
          <a:p>
            <a:endParaRPr lang="en-US"/>
          </a:p>
        </p:txBody>
      </p:sp>
      <p:sp>
        <p:nvSpPr>
          <p:cNvPr id="32774" name="Line 6"/>
          <p:cNvSpPr>
            <a:spLocks noChangeShapeType="1"/>
          </p:cNvSpPr>
          <p:nvPr/>
        </p:nvSpPr>
        <p:spPr bwMode="auto">
          <a:xfrm>
            <a:off x="5080000" y="1524000"/>
            <a:ext cx="0" cy="228600"/>
          </a:xfrm>
          <a:prstGeom prst="line">
            <a:avLst/>
          </a:prstGeom>
          <a:noFill/>
          <a:ln w="38100">
            <a:solidFill>
              <a:schemeClr val="tx1"/>
            </a:solidFill>
            <a:round/>
            <a:headEnd/>
            <a:tailEnd/>
          </a:ln>
        </p:spPr>
        <p:txBody>
          <a:bodyPr wrap="none" anchor="ctr"/>
          <a:lstStyle/>
          <a:p>
            <a:endParaRPr lang="en-US"/>
          </a:p>
        </p:txBody>
      </p:sp>
      <p:sp>
        <p:nvSpPr>
          <p:cNvPr id="32775" name="Line 7"/>
          <p:cNvSpPr>
            <a:spLocks noChangeShapeType="1"/>
          </p:cNvSpPr>
          <p:nvPr/>
        </p:nvSpPr>
        <p:spPr bwMode="auto">
          <a:xfrm>
            <a:off x="6434138" y="1219200"/>
            <a:ext cx="0" cy="304800"/>
          </a:xfrm>
          <a:prstGeom prst="line">
            <a:avLst/>
          </a:prstGeom>
          <a:noFill/>
          <a:ln w="38100">
            <a:solidFill>
              <a:schemeClr val="tx1"/>
            </a:solidFill>
            <a:round/>
            <a:headEnd/>
            <a:tailEnd/>
          </a:ln>
        </p:spPr>
        <p:txBody>
          <a:bodyPr wrap="none" anchor="ctr"/>
          <a:lstStyle/>
          <a:p>
            <a:endParaRPr lang="en-US"/>
          </a:p>
        </p:txBody>
      </p:sp>
      <p:sp>
        <p:nvSpPr>
          <p:cNvPr id="32776" name="Oval 8"/>
          <p:cNvSpPr>
            <a:spLocks noChangeArrowheads="1"/>
          </p:cNvSpPr>
          <p:nvPr/>
        </p:nvSpPr>
        <p:spPr bwMode="auto">
          <a:xfrm>
            <a:off x="8128000" y="1752600"/>
            <a:ext cx="338138" cy="381000"/>
          </a:xfrm>
          <a:prstGeom prst="ellipse">
            <a:avLst/>
          </a:prstGeom>
          <a:solidFill>
            <a:schemeClr val="tx2"/>
          </a:solidFill>
          <a:ln w="38100">
            <a:solidFill>
              <a:schemeClr val="tx1"/>
            </a:solidFill>
            <a:round/>
            <a:headEnd/>
            <a:tailEnd/>
          </a:ln>
        </p:spPr>
        <p:txBody>
          <a:bodyPr wrap="none" anchor="ctr"/>
          <a:lstStyle/>
          <a:p>
            <a:endParaRPr lang="en-US"/>
          </a:p>
        </p:txBody>
      </p:sp>
      <p:sp>
        <p:nvSpPr>
          <p:cNvPr id="32777" name="Oval 9"/>
          <p:cNvSpPr>
            <a:spLocks noChangeArrowheads="1"/>
          </p:cNvSpPr>
          <p:nvPr/>
        </p:nvSpPr>
        <p:spPr bwMode="auto">
          <a:xfrm>
            <a:off x="4945063" y="1752600"/>
            <a:ext cx="338137" cy="381000"/>
          </a:xfrm>
          <a:prstGeom prst="ellipse">
            <a:avLst/>
          </a:prstGeom>
          <a:solidFill>
            <a:schemeClr val="tx2"/>
          </a:solidFill>
          <a:ln w="38100">
            <a:solidFill>
              <a:schemeClr val="tx1"/>
            </a:solidFill>
            <a:round/>
            <a:headEnd/>
            <a:tailEnd/>
          </a:ln>
        </p:spPr>
        <p:txBody>
          <a:bodyPr wrap="none" anchor="ctr"/>
          <a:lstStyle/>
          <a:p>
            <a:endParaRPr lang="en-US"/>
          </a:p>
        </p:txBody>
      </p:sp>
      <p:sp>
        <p:nvSpPr>
          <p:cNvPr id="32778" name="Rectangle 10"/>
          <p:cNvSpPr>
            <a:spLocks noChangeArrowheads="1"/>
          </p:cNvSpPr>
          <p:nvPr/>
        </p:nvSpPr>
        <p:spPr bwMode="auto">
          <a:xfrm>
            <a:off x="4402138" y="1752600"/>
            <a:ext cx="339725" cy="3810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32779" name="Rectangle 11"/>
          <p:cNvSpPr>
            <a:spLocks noChangeArrowheads="1"/>
          </p:cNvSpPr>
          <p:nvPr/>
        </p:nvSpPr>
        <p:spPr bwMode="auto">
          <a:xfrm>
            <a:off x="7586663" y="1752600"/>
            <a:ext cx="338137" cy="3810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32780" name="Line 12"/>
          <p:cNvSpPr>
            <a:spLocks noChangeShapeType="1"/>
          </p:cNvSpPr>
          <p:nvPr/>
        </p:nvSpPr>
        <p:spPr bwMode="auto">
          <a:xfrm>
            <a:off x="4741863" y="1981200"/>
            <a:ext cx="203200" cy="0"/>
          </a:xfrm>
          <a:prstGeom prst="line">
            <a:avLst/>
          </a:prstGeom>
          <a:noFill/>
          <a:ln w="38100">
            <a:solidFill>
              <a:schemeClr val="tx1"/>
            </a:solidFill>
            <a:round/>
            <a:headEnd/>
            <a:tailEnd/>
          </a:ln>
        </p:spPr>
        <p:txBody>
          <a:bodyPr wrap="none" anchor="ctr"/>
          <a:lstStyle/>
          <a:p>
            <a:endParaRPr lang="en-US"/>
          </a:p>
        </p:txBody>
      </p:sp>
      <p:sp>
        <p:nvSpPr>
          <p:cNvPr id="32781" name="Line 13"/>
          <p:cNvSpPr>
            <a:spLocks noChangeShapeType="1"/>
          </p:cNvSpPr>
          <p:nvPr/>
        </p:nvSpPr>
        <p:spPr bwMode="auto">
          <a:xfrm flipH="1">
            <a:off x="7924800" y="1981200"/>
            <a:ext cx="203200" cy="0"/>
          </a:xfrm>
          <a:prstGeom prst="line">
            <a:avLst/>
          </a:prstGeom>
          <a:noFill/>
          <a:ln w="38100">
            <a:solidFill>
              <a:schemeClr val="tx1"/>
            </a:solidFill>
            <a:round/>
            <a:headEnd/>
            <a:tailEnd/>
          </a:ln>
        </p:spPr>
        <p:txBody>
          <a:bodyPr wrap="none" anchor="ctr"/>
          <a:lstStyle/>
          <a:p>
            <a:endParaRPr lang="en-US"/>
          </a:p>
        </p:txBody>
      </p:sp>
      <p:sp>
        <p:nvSpPr>
          <p:cNvPr id="32782" name="Line 14"/>
          <p:cNvSpPr>
            <a:spLocks noChangeShapeType="1"/>
          </p:cNvSpPr>
          <p:nvPr/>
        </p:nvSpPr>
        <p:spPr bwMode="auto">
          <a:xfrm>
            <a:off x="8262938" y="1524000"/>
            <a:ext cx="0" cy="228600"/>
          </a:xfrm>
          <a:prstGeom prst="line">
            <a:avLst/>
          </a:prstGeom>
          <a:noFill/>
          <a:ln w="38100">
            <a:solidFill>
              <a:schemeClr val="tx1"/>
            </a:solidFill>
            <a:round/>
            <a:headEnd/>
            <a:tailEnd/>
          </a:ln>
        </p:spPr>
        <p:txBody>
          <a:bodyPr wrap="none" anchor="ctr"/>
          <a:lstStyle/>
          <a:p>
            <a:endParaRPr lang="en-US"/>
          </a:p>
        </p:txBody>
      </p:sp>
      <p:sp>
        <p:nvSpPr>
          <p:cNvPr id="32783" name="Rectangle 15"/>
          <p:cNvSpPr>
            <a:spLocks noChangeArrowheads="1"/>
          </p:cNvSpPr>
          <p:nvPr/>
        </p:nvSpPr>
        <p:spPr bwMode="auto">
          <a:xfrm>
            <a:off x="3589338" y="2590800"/>
            <a:ext cx="339725" cy="381000"/>
          </a:xfrm>
          <a:prstGeom prst="rect">
            <a:avLst/>
          </a:prstGeom>
          <a:solidFill>
            <a:schemeClr val="tx2"/>
          </a:solidFill>
          <a:ln w="38100">
            <a:solidFill>
              <a:schemeClr val="tx1"/>
            </a:solidFill>
            <a:miter lim="800000"/>
            <a:headEnd/>
            <a:tailEnd/>
          </a:ln>
        </p:spPr>
        <p:txBody>
          <a:bodyPr wrap="none" anchor="ctr"/>
          <a:lstStyle/>
          <a:p>
            <a:pPr algn="ctr"/>
            <a:endParaRPr lang="en-US"/>
          </a:p>
        </p:txBody>
      </p:sp>
      <p:sp>
        <p:nvSpPr>
          <p:cNvPr id="32784" name="Line 16"/>
          <p:cNvSpPr>
            <a:spLocks noChangeShapeType="1"/>
          </p:cNvSpPr>
          <p:nvPr/>
        </p:nvSpPr>
        <p:spPr bwMode="auto">
          <a:xfrm>
            <a:off x="4876800" y="1981200"/>
            <a:ext cx="0" cy="304800"/>
          </a:xfrm>
          <a:prstGeom prst="line">
            <a:avLst/>
          </a:prstGeom>
          <a:noFill/>
          <a:ln w="38100">
            <a:solidFill>
              <a:schemeClr val="tx1"/>
            </a:solidFill>
            <a:round/>
            <a:headEnd/>
            <a:tailEnd/>
          </a:ln>
        </p:spPr>
        <p:txBody>
          <a:bodyPr wrap="none" anchor="ctr"/>
          <a:lstStyle/>
          <a:p>
            <a:endParaRPr lang="en-US"/>
          </a:p>
        </p:txBody>
      </p:sp>
      <p:sp>
        <p:nvSpPr>
          <p:cNvPr id="32785" name="Line 17"/>
          <p:cNvSpPr>
            <a:spLocks noChangeShapeType="1"/>
          </p:cNvSpPr>
          <p:nvPr/>
        </p:nvSpPr>
        <p:spPr bwMode="auto">
          <a:xfrm>
            <a:off x="8059738" y="1981200"/>
            <a:ext cx="0" cy="304800"/>
          </a:xfrm>
          <a:prstGeom prst="line">
            <a:avLst/>
          </a:prstGeom>
          <a:noFill/>
          <a:ln w="38100">
            <a:solidFill>
              <a:schemeClr val="tx1"/>
            </a:solidFill>
            <a:round/>
            <a:headEnd/>
            <a:tailEnd/>
          </a:ln>
        </p:spPr>
        <p:txBody>
          <a:bodyPr wrap="none" anchor="ctr"/>
          <a:lstStyle/>
          <a:p>
            <a:endParaRPr lang="en-US"/>
          </a:p>
        </p:txBody>
      </p:sp>
      <p:sp>
        <p:nvSpPr>
          <p:cNvPr id="32786" name="Line 18"/>
          <p:cNvSpPr>
            <a:spLocks noChangeShapeType="1"/>
          </p:cNvSpPr>
          <p:nvPr/>
        </p:nvSpPr>
        <p:spPr bwMode="auto">
          <a:xfrm flipV="1">
            <a:off x="3725863" y="2286000"/>
            <a:ext cx="1354137" cy="0"/>
          </a:xfrm>
          <a:prstGeom prst="line">
            <a:avLst/>
          </a:prstGeom>
          <a:noFill/>
          <a:ln w="38100">
            <a:solidFill>
              <a:schemeClr val="tx1"/>
            </a:solidFill>
            <a:round/>
            <a:headEnd/>
            <a:tailEnd/>
          </a:ln>
        </p:spPr>
        <p:txBody>
          <a:bodyPr wrap="none" anchor="ctr"/>
          <a:lstStyle/>
          <a:p>
            <a:endParaRPr lang="en-US"/>
          </a:p>
        </p:txBody>
      </p:sp>
      <p:sp>
        <p:nvSpPr>
          <p:cNvPr id="32787" name="Line 19"/>
          <p:cNvSpPr>
            <a:spLocks noChangeShapeType="1"/>
          </p:cNvSpPr>
          <p:nvPr/>
        </p:nvSpPr>
        <p:spPr bwMode="auto">
          <a:xfrm>
            <a:off x="4673600" y="2286000"/>
            <a:ext cx="0" cy="304800"/>
          </a:xfrm>
          <a:prstGeom prst="line">
            <a:avLst/>
          </a:prstGeom>
          <a:noFill/>
          <a:ln w="38100">
            <a:solidFill>
              <a:schemeClr val="tx1"/>
            </a:solidFill>
            <a:round/>
            <a:headEnd/>
            <a:tailEnd/>
          </a:ln>
        </p:spPr>
        <p:txBody>
          <a:bodyPr wrap="none" anchor="ctr"/>
          <a:lstStyle/>
          <a:p>
            <a:endParaRPr lang="en-US"/>
          </a:p>
        </p:txBody>
      </p:sp>
      <p:sp>
        <p:nvSpPr>
          <p:cNvPr id="32788" name="Oval 20"/>
          <p:cNvSpPr>
            <a:spLocks noChangeArrowheads="1"/>
          </p:cNvSpPr>
          <p:nvPr/>
        </p:nvSpPr>
        <p:spPr bwMode="auto">
          <a:xfrm>
            <a:off x="4538663" y="2590800"/>
            <a:ext cx="338137" cy="381000"/>
          </a:xfrm>
          <a:prstGeom prst="ellipse">
            <a:avLst/>
          </a:prstGeom>
          <a:solidFill>
            <a:schemeClr val="bg1"/>
          </a:solidFill>
          <a:ln w="38100">
            <a:solidFill>
              <a:schemeClr val="tx1"/>
            </a:solidFill>
            <a:round/>
            <a:headEnd/>
            <a:tailEnd/>
          </a:ln>
        </p:spPr>
        <p:txBody>
          <a:bodyPr wrap="none" anchor="ctr"/>
          <a:lstStyle/>
          <a:p>
            <a:pPr algn="ctr"/>
            <a:r>
              <a:rPr lang="en-US" b="1"/>
              <a:t>4</a:t>
            </a:r>
            <a:endParaRPr lang="en-US"/>
          </a:p>
        </p:txBody>
      </p:sp>
      <p:sp>
        <p:nvSpPr>
          <p:cNvPr id="32789" name="Rectangle 22"/>
          <p:cNvSpPr>
            <a:spLocks noChangeArrowheads="1"/>
          </p:cNvSpPr>
          <p:nvPr/>
        </p:nvSpPr>
        <p:spPr bwMode="auto">
          <a:xfrm>
            <a:off x="338138" y="6172200"/>
            <a:ext cx="7035800" cy="338138"/>
          </a:xfrm>
          <a:prstGeom prst="rect">
            <a:avLst/>
          </a:prstGeom>
          <a:noFill/>
          <a:ln w="9525">
            <a:noFill/>
            <a:miter lim="800000"/>
            <a:headEnd/>
            <a:tailEnd/>
          </a:ln>
        </p:spPr>
        <p:txBody>
          <a:bodyPr wrap="none">
            <a:spAutoFit/>
          </a:bodyPr>
          <a:lstStyle/>
          <a:p>
            <a:r>
              <a:rPr lang="en-US" sz="1600"/>
              <a:t>Adapted from The Pedigree: A Basic Guide, by Jorgenson, Yoder &amp; Shapiro</a:t>
            </a:r>
          </a:p>
        </p:txBody>
      </p:sp>
      <p:sp>
        <p:nvSpPr>
          <p:cNvPr id="32790" name="Rectangle 23"/>
          <p:cNvSpPr>
            <a:spLocks noChangeArrowheads="1"/>
          </p:cNvSpPr>
          <p:nvPr/>
        </p:nvSpPr>
        <p:spPr bwMode="auto">
          <a:xfrm>
            <a:off x="5486400" y="1752600"/>
            <a:ext cx="338138" cy="3810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32791" name="Rectangle 24"/>
          <p:cNvSpPr>
            <a:spLocks noChangeArrowheads="1"/>
          </p:cNvSpPr>
          <p:nvPr/>
        </p:nvSpPr>
        <p:spPr bwMode="auto">
          <a:xfrm>
            <a:off x="6096000" y="1752600"/>
            <a:ext cx="338138" cy="381000"/>
          </a:xfrm>
          <a:prstGeom prst="rect">
            <a:avLst/>
          </a:prstGeom>
          <a:solidFill>
            <a:schemeClr val="tx2"/>
          </a:solidFill>
          <a:ln w="38100">
            <a:solidFill>
              <a:schemeClr val="tx1"/>
            </a:solidFill>
            <a:miter lim="800000"/>
            <a:headEnd/>
            <a:tailEnd/>
          </a:ln>
        </p:spPr>
        <p:txBody>
          <a:bodyPr wrap="none" anchor="ctr"/>
          <a:lstStyle/>
          <a:p>
            <a:endParaRPr lang="en-US"/>
          </a:p>
        </p:txBody>
      </p:sp>
      <p:sp>
        <p:nvSpPr>
          <p:cNvPr id="32792" name="Line 25"/>
          <p:cNvSpPr>
            <a:spLocks noChangeShapeType="1"/>
          </p:cNvSpPr>
          <p:nvPr/>
        </p:nvSpPr>
        <p:spPr bwMode="auto">
          <a:xfrm>
            <a:off x="6230938" y="1524000"/>
            <a:ext cx="0" cy="228600"/>
          </a:xfrm>
          <a:prstGeom prst="line">
            <a:avLst/>
          </a:prstGeom>
          <a:noFill/>
          <a:ln w="38100">
            <a:solidFill>
              <a:schemeClr val="tx1"/>
            </a:solidFill>
            <a:round/>
            <a:headEnd/>
            <a:tailEnd/>
          </a:ln>
        </p:spPr>
        <p:txBody>
          <a:bodyPr wrap="none" anchor="ctr"/>
          <a:lstStyle/>
          <a:p>
            <a:endParaRPr lang="en-US"/>
          </a:p>
        </p:txBody>
      </p:sp>
      <p:sp>
        <p:nvSpPr>
          <p:cNvPr id="32793" name="Line 26"/>
          <p:cNvSpPr>
            <a:spLocks noChangeShapeType="1"/>
          </p:cNvSpPr>
          <p:nvPr/>
        </p:nvSpPr>
        <p:spPr bwMode="auto">
          <a:xfrm>
            <a:off x="6434138" y="1981200"/>
            <a:ext cx="271462" cy="0"/>
          </a:xfrm>
          <a:prstGeom prst="line">
            <a:avLst/>
          </a:prstGeom>
          <a:noFill/>
          <a:ln w="38100">
            <a:solidFill>
              <a:schemeClr val="tx1"/>
            </a:solidFill>
            <a:round/>
            <a:headEnd/>
            <a:tailEnd/>
          </a:ln>
        </p:spPr>
        <p:txBody>
          <a:bodyPr wrap="none" anchor="ctr"/>
          <a:lstStyle/>
          <a:p>
            <a:endParaRPr lang="en-US"/>
          </a:p>
        </p:txBody>
      </p:sp>
      <p:sp>
        <p:nvSpPr>
          <p:cNvPr id="32794" name="Oval 27"/>
          <p:cNvSpPr>
            <a:spLocks noChangeArrowheads="1"/>
          </p:cNvSpPr>
          <p:nvPr/>
        </p:nvSpPr>
        <p:spPr bwMode="auto">
          <a:xfrm>
            <a:off x="6705600" y="1752600"/>
            <a:ext cx="338138" cy="381000"/>
          </a:xfrm>
          <a:prstGeom prst="ellipse">
            <a:avLst/>
          </a:prstGeom>
          <a:solidFill>
            <a:schemeClr val="bg1"/>
          </a:solidFill>
          <a:ln w="38100">
            <a:solidFill>
              <a:schemeClr val="tx1"/>
            </a:solidFill>
            <a:round/>
            <a:headEnd/>
            <a:tailEnd/>
          </a:ln>
        </p:spPr>
        <p:txBody>
          <a:bodyPr wrap="none" anchor="ctr"/>
          <a:lstStyle/>
          <a:p>
            <a:endParaRPr lang="en-US"/>
          </a:p>
        </p:txBody>
      </p:sp>
      <p:sp>
        <p:nvSpPr>
          <p:cNvPr id="32795" name="Line 28"/>
          <p:cNvSpPr>
            <a:spLocks noChangeShapeType="1"/>
          </p:cNvSpPr>
          <p:nvPr/>
        </p:nvSpPr>
        <p:spPr bwMode="auto">
          <a:xfrm>
            <a:off x="5689600" y="1524000"/>
            <a:ext cx="0" cy="228600"/>
          </a:xfrm>
          <a:prstGeom prst="line">
            <a:avLst/>
          </a:prstGeom>
          <a:noFill/>
          <a:ln w="38100">
            <a:solidFill>
              <a:schemeClr val="tx1"/>
            </a:solidFill>
            <a:round/>
            <a:headEnd/>
            <a:tailEnd/>
          </a:ln>
        </p:spPr>
        <p:txBody>
          <a:bodyPr wrap="none" anchor="ctr"/>
          <a:lstStyle/>
          <a:p>
            <a:endParaRPr lang="en-US"/>
          </a:p>
        </p:txBody>
      </p:sp>
      <p:sp>
        <p:nvSpPr>
          <p:cNvPr id="32796" name="Line 29"/>
          <p:cNvSpPr>
            <a:spLocks noChangeShapeType="1"/>
          </p:cNvSpPr>
          <p:nvPr/>
        </p:nvSpPr>
        <p:spPr bwMode="auto">
          <a:xfrm flipV="1">
            <a:off x="6367463" y="2286000"/>
            <a:ext cx="879475" cy="0"/>
          </a:xfrm>
          <a:prstGeom prst="line">
            <a:avLst/>
          </a:prstGeom>
          <a:noFill/>
          <a:ln w="38100">
            <a:solidFill>
              <a:schemeClr val="tx1"/>
            </a:solidFill>
            <a:round/>
            <a:headEnd/>
            <a:tailEnd/>
          </a:ln>
        </p:spPr>
        <p:txBody>
          <a:bodyPr wrap="none" anchor="ctr"/>
          <a:lstStyle/>
          <a:p>
            <a:endParaRPr lang="en-US"/>
          </a:p>
        </p:txBody>
      </p:sp>
      <p:sp>
        <p:nvSpPr>
          <p:cNvPr id="32797" name="Line 30"/>
          <p:cNvSpPr>
            <a:spLocks noChangeShapeType="1"/>
          </p:cNvSpPr>
          <p:nvPr/>
        </p:nvSpPr>
        <p:spPr bwMode="auto">
          <a:xfrm>
            <a:off x="3725863" y="2286000"/>
            <a:ext cx="0" cy="304800"/>
          </a:xfrm>
          <a:prstGeom prst="line">
            <a:avLst/>
          </a:prstGeom>
          <a:noFill/>
          <a:ln w="38100">
            <a:solidFill>
              <a:schemeClr val="tx1"/>
            </a:solidFill>
            <a:round/>
            <a:headEnd/>
            <a:tailEnd/>
          </a:ln>
        </p:spPr>
        <p:txBody>
          <a:bodyPr wrap="none" anchor="ctr"/>
          <a:lstStyle/>
          <a:p>
            <a:endParaRPr lang="en-US"/>
          </a:p>
        </p:txBody>
      </p:sp>
      <p:sp>
        <p:nvSpPr>
          <p:cNvPr id="32798" name="Rectangle 31"/>
          <p:cNvSpPr>
            <a:spLocks noChangeArrowheads="1"/>
          </p:cNvSpPr>
          <p:nvPr/>
        </p:nvSpPr>
        <p:spPr bwMode="auto">
          <a:xfrm>
            <a:off x="5689600" y="2590800"/>
            <a:ext cx="338138" cy="381000"/>
          </a:xfrm>
          <a:prstGeom prst="rect">
            <a:avLst/>
          </a:prstGeom>
          <a:solidFill>
            <a:schemeClr val="bg1"/>
          </a:solidFill>
          <a:ln w="38100">
            <a:solidFill>
              <a:schemeClr val="tx1"/>
            </a:solidFill>
            <a:miter lim="800000"/>
            <a:headEnd/>
            <a:tailEnd/>
          </a:ln>
        </p:spPr>
        <p:txBody>
          <a:bodyPr wrap="none" anchor="ctr"/>
          <a:lstStyle/>
          <a:p>
            <a:pPr algn="ctr"/>
            <a:endParaRPr lang="en-US"/>
          </a:p>
        </p:txBody>
      </p:sp>
      <p:sp>
        <p:nvSpPr>
          <p:cNvPr id="32799" name="Rectangle 32"/>
          <p:cNvSpPr>
            <a:spLocks noChangeArrowheads="1"/>
          </p:cNvSpPr>
          <p:nvPr/>
        </p:nvSpPr>
        <p:spPr bwMode="auto">
          <a:xfrm>
            <a:off x="7993063" y="2590800"/>
            <a:ext cx="338137" cy="381000"/>
          </a:xfrm>
          <a:prstGeom prst="rect">
            <a:avLst/>
          </a:prstGeom>
          <a:solidFill>
            <a:schemeClr val="bg1"/>
          </a:solidFill>
          <a:ln w="38100">
            <a:solidFill>
              <a:schemeClr val="tx1"/>
            </a:solidFill>
            <a:miter lim="800000"/>
            <a:headEnd/>
            <a:tailEnd/>
          </a:ln>
        </p:spPr>
        <p:txBody>
          <a:bodyPr wrap="none" anchor="ctr"/>
          <a:lstStyle/>
          <a:p>
            <a:pPr algn="ctr"/>
            <a:endParaRPr lang="en-US">
              <a:solidFill>
                <a:schemeClr val="tx2"/>
              </a:solidFill>
            </a:endParaRPr>
          </a:p>
        </p:txBody>
      </p:sp>
      <p:sp>
        <p:nvSpPr>
          <p:cNvPr id="32800" name="Line 33"/>
          <p:cNvSpPr>
            <a:spLocks noChangeShapeType="1"/>
          </p:cNvSpPr>
          <p:nvPr/>
        </p:nvSpPr>
        <p:spPr bwMode="auto">
          <a:xfrm>
            <a:off x="6773863" y="2286000"/>
            <a:ext cx="0" cy="304800"/>
          </a:xfrm>
          <a:prstGeom prst="line">
            <a:avLst/>
          </a:prstGeom>
          <a:noFill/>
          <a:ln w="38100">
            <a:solidFill>
              <a:schemeClr val="tx1"/>
            </a:solidFill>
            <a:round/>
            <a:headEnd/>
            <a:tailEnd/>
          </a:ln>
        </p:spPr>
        <p:txBody>
          <a:bodyPr wrap="none" anchor="ctr"/>
          <a:lstStyle/>
          <a:p>
            <a:endParaRPr lang="en-US"/>
          </a:p>
        </p:txBody>
      </p:sp>
      <p:sp>
        <p:nvSpPr>
          <p:cNvPr id="32801" name="Line 34"/>
          <p:cNvSpPr>
            <a:spLocks noChangeShapeType="1"/>
          </p:cNvSpPr>
          <p:nvPr/>
        </p:nvSpPr>
        <p:spPr bwMode="auto">
          <a:xfrm>
            <a:off x="7721600" y="2286000"/>
            <a:ext cx="406400" cy="0"/>
          </a:xfrm>
          <a:prstGeom prst="line">
            <a:avLst/>
          </a:prstGeom>
          <a:noFill/>
          <a:ln w="38100">
            <a:solidFill>
              <a:schemeClr val="tx1"/>
            </a:solidFill>
            <a:round/>
            <a:headEnd/>
            <a:tailEnd/>
          </a:ln>
        </p:spPr>
        <p:txBody>
          <a:bodyPr wrap="none" anchor="ctr"/>
          <a:lstStyle/>
          <a:p>
            <a:endParaRPr lang="en-US"/>
          </a:p>
        </p:txBody>
      </p:sp>
      <p:sp>
        <p:nvSpPr>
          <p:cNvPr id="32802" name="Line 35"/>
          <p:cNvSpPr>
            <a:spLocks noChangeShapeType="1"/>
          </p:cNvSpPr>
          <p:nvPr/>
        </p:nvSpPr>
        <p:spPr bwMode="auto">
          <a:xfrm>
            <a:off x="7246938" y="2286000"/>
            <a:ext cx="0" cy="304800"/>
          </a:xfrm>
          <a:prstGeom prst="line">
            <a:avLst/>
          </a:prstGeom>
          <a:noFill/>
          <a:ln w="38100">
            <a:solidFill>
              <a:schemeClr val="tx1"/>
            </a:solidFill>
            <a:round/>
            <a:headEnd/>
            <a:tailEnd/>
          </a:ln>
        </p:spPr>
        <p:txBody>
          <a:bodyPr wrap="none" anchor="ctr"/>
          <a:lstStyle/>
          <a:p>
            <a:endParaRPr lang="en-US"/>
          </a:p>
        </p:txBody>
      </p:sp>
      <p:sp>
        <p:nvSpPr>
          <p:cNvPr id="32803" name="Line 36"/>
          <p:cNvSpPr>
            <a:spLocks noChangeShapeType="1"/>
          </p:cNvSpPr>
          <p:nvPr/>
        </p:nvSpPr>
        <p:spPr bwMode="auto">
          <a:xfrm>
            <a:off x="8128000" y="2286000"/>
            <a:ext cx="0" cy="304800"/>
          </a:xfrm>
          <a:prstGeom prst="line">
            <a:avLst/>
          </a:prstGeom>
          <a:noFill/>
          <a:ln w="38100">
            <a:solidFill>
              <a:schemeClr val="tx1"/>
            </a:solidFill>
            <a:round/>
            <a:headEnd/>
            <a:tailEnd/>
          </a:ln>
        </p:spPr>
        <p:txBody>
          <a:bodyPr wrap="none" anchor="ctr"/>
          <a:lstStyle/>
          <a:p>
            <a:endParaRPr lang="en-US"/>
          </a:p>
        </p:txBody>
      </p:sp>
      <p:sp>
        <p:nvSpPr>
          <p:cNvPr id="32804" name="Rectangle 37"/>
          <p:cNvSpPr>
            <a:spLocks noChangeArrowheads="1"/>
          </p:cNvSpPr>
          <p:nvPr/>
        </p:nvSpPr>
        <p:spPr bwMode="auto">
          <a:xfrm>
            <a:off x="4945063" y="2590800"/>
            <a:ext cx="338137" cy="381000"/>
          </a:xfrm>
          <a:prstGeom prst="rect">
            <a:avLst/>
          </a:prstGeom>
          <a:solidFill>
            <a:schemeClr val="bg1"/>
          </a:solidFill>
          <a:ln w="38100">
            <a:solidFill>
              <a:schemeClr val="tx1"/>
            </a:solidFill>
            <a:miter lim="800000"/>
            <a:headEnd/>
            <a:tailEnd/>
          </a:ln>
        </p:spPr>
        <p:txBody>
          <a:bodyPr wrap="none" anchor="ctr"/>
          <a:lstStyle/>
          <a:p>
            <a:pPr algn="ctr"/>
            <a:endParaRPr lang="en-US" b="1"/>
          </a:p>
        </p:txBody>
      </p:sp>
      <p:sp>
        <p:nvSpPr>
          <p:cNvPr id="32805" name="Line 38"/>
          <p:cNvSpPr>
            <a:spLocks noChangeShapeType="1"/>
          </p:cNvSpPr>
          <p:nvPr/>
        </p:nvSpPr>
        <p:spPr bwMode="auto">
          <a:xfrm flipV="1">
            <a:off x="5892800" y="3124200"/>
            <a:ext cx="881063" cy="0"/>
          </a:xfrm>
          <a:prstGeom prst="line">
            <a:avLst/>
          </a:prstGeom>
          <a:noFill/>
          <a:ln w="38100">
            <a:solidFill>
              <a:schemeClr val="tx1"/>
            </a:solidFill>
            <a:round/>
            <a:headEnd/>
            <a:tailEnd/>
          </a:ln>
        </p:spPr>
        <p:txBody>
          <a:bodyPr wrap="none" anchor="ctr"/>
          <a:lstStyle/>
          <a:p>
            <a:endParaRPr lang="en-US"/>
          </a:p>
        </p:txBody>
      </p:sp>
      <p:sp>
        <p:nvSpPr>
          <p:cNvPr id="32806" name="Oval 39"/>
          <p:cNvSpPr>
            <a:spLocks noChangeArrowheads="1"/>
          </p:cNvSpPr>
          <p:nvPr/>
        </p:nvSpPr>
        <p:spPr bwMode="auto">
          <a:xfrm>
            <a:off x="6164263" y="3352800"/>
            <a:ext cx="338137" cy="381000"/>
          </a:xfrm>
          <a:prstGeom prst="ellipse">
            <a:avLst/>
          </a:prstGeom>
          <a:solidFill>
            <a:schemeClr val="bg1"/>
          </a:solidFill>
          <a:ln w="38100">
            <a:solidFill>
              <a:schemeClr val="tx1"/>
            </a:solidFill>
            <a:round/>
            <a:headEnd/>
            <a:tailEnd/>
          </a:ln>
        </p:spPr>
        <p:txBody>
          <a:bodyPr wrap="none" anchor="ctr"/>
          <a:lstStyle/>
          <a:p>
            <a:pPr algn="ctr"/>
            <a:endParaRPr lang="en-US" b="1"/>
          </a:p>
        </p:txBody>
      </p:sp>
      <p:sp>
        <p:nvSpPr>
          <p:cNvPr id="32807" name="Line 40"/>
          <p:cNvSpPr>
            <a:spLocks noChangeShapeType="1"/>
          </p:cNvSpPr>
          <p:nvPr/>
        </p:nvSpPr>
        <p:spPr bwMode="auto">
          <a:xfrm>
            <a:off x="5892800" y="3124200"/>
            <a:ext cx="0" cy="228600"/>
          </a:xfrm>
          <a:prstGeom prst="line">
            <a:avLst/>
          </a:prstGeom>
          <a:noFill/>
          <a:ln w="38100">
            <a:solidFill>
              <a:schemeClr val="tx1"/>
            </a:solidFill>
            <a:round/>
            <a:headEnd/>
            <a:tailEnd/>
          </a:ln>
        </p:spPr>
        <p:txBody>
          <a:bodyPr wrap="none" anchor="ctr"/>
          <a:lstStyle/>
          <a:p>
            <a:endParaRPr lang="en-US"/>
          </a:p>
        </p:txBody>
      </p:sp>
      <p:sp>
        <p:nvSpPr>
          <p:cNvPr id="32808" name="Line 41"/>
          <p:cNvSpPr>
            <a:spLocks noChangeShapeType="1"/>
          </p:cNvSpPr>
          <p:nvPr/>
        </p:nvSpPr>
        <p:spPr bwMode="auto">
          <a:xfrm>
            <a:off x="6299200" y="3124200"/>
            <a:ext cx="0" cy="228600"/>
          </a:xfrm>
          <a:prstGeom prst="line">
            <a:avLst/>
          </a:prstGeom>
          <a:noFill/>
          <a:ln w="38100">
            <a:solidFill>
              <a:schemeClr val="tx1"/>
            </a:solidFill>
            <a:round/>
            <a:headEnd/>
            <a:tailEnd/>
          </a:ln>
        </p:spPr>
        <p:txBody>
          <a:bodyPr wrap="none" anchor="ctr"/>
          <a:lstStyle/>
          <a:p>
            <a:endParaRPr lang="en-US"/>
          </a:p>
        </p:txBody>
      </p:sp>
      <p:sp>
        <p:nvSpPr>
          <p:cNvPr id="32809" name="Line 42"/>
          <p:cNvSpPr>
            <a:spLocks noChangeShapeType="1"/>
          </p:cNvSpPr>
          <p:nvPr/>
        </p:nvSpPr>
        <p:spPr bwMode="auto">
          <a:xfrm flipH="1">
            <a:off x="6367463" y="2286000"/>
            <a:ext cx="0" cy="304800"/>
          </a:xfrm>
          <a:prstGeom prst="line">
            <a:avLst/>
          </a:prstGeom>
          <a:noFill/>
          <a:ln w="38100">
            <a:solidFill>
              <a:schemeClr val="tx1"/>
            </a:solidFill>
            <a:round/>
            <a:headEnd/>
            <a:tailEnd/>
          </a:ln>
        </p:spPr>
        <p:txBody>
          <a:bodyPr wrap="none" anchor="ctr"/>
          <a:lstStyle/>
          <a:p>
            <a:endParaRPr lang="en-US"/>
          </a:p>
        </p:txBody>
      </p:sp>
      <p:sp>
        <p:nvSpPr>
          <p:cNvPr id="32810" name="Oval 43"/>
          <p:cNvSpPr>
            <a:spLocks noChangeArrowheads="1"/>
          </p:cNvSpPr>
          <p:nvPr/>
        </p:nvSpPr>
        <p:spPr bwMode="auto">
          <a:xfrm>
            <a:off x="4132263" y="2590800"/>
            <a:ext cx="338137" cy="381000"/>
          </a:xfrm>
          <a:prstGeom prst="ellipse">
            <a:avLst/>
          </a:prstGeom>
          <a:solidFill>
            <a:schemeClr val="bg1"/>
          </a:solidFill>
          <a:ln w="38100">
            <a:solidFill>
              <a:schemeClr val="tx1"/>
            </a:solidFill>
            <a:round/>
            <a:headEnd/>
            <a:tailEnd/>
          </a:ln>
        </p:spPr>
        <p:txBody>
          <a:bodyPr wrap="none" anchor="ctr"/>
          <a:lstStyle/>
          <a:p>
            <a:pPr algn="ctr"/>
            <a:endParaRPr lang="en-US"/>
          </a:p>
        </p:txBody>
      </p:sp>
      <p:sp>
        <p:nvSpPr>
          <p:cNvPr id="32811" name="Line 44"/>
          <p:cNvSpPr>
            <a:spLocks noChangeShapeType="1"/>
          </p:cNvSpPr>
          <p:nvPr/>
        </p:nvSpPr>
        <p:spPr bwMode="auto">
          <a:xfrm>
            <a:off x="3929063" y="2819400"/>
            <a:ext cx="203200" cy="0"/>
          </a:xfrm>
          <a:prstGeom prst="line">
            <a:avLst/>
          </a:prstGeom>
          <a:noFill/>
          <a:ln w="38100">
            <a:solidFill>
              <a:schemeClr val="tx1"/>
            </a:solidFill>
            <a:round/>
            <a:headEnd/>
            <a:tailEnd/>
          </a:ln>
        </p:spPr>
        <p:txBody>
          <a:bodyPr wrap="none" anchor="ctr"/>
          <a:lstStyle/>
          <a:p>
            <a:endParaRPr lang="en-US"/>
          </a:p>
        </p:txBody>
      </p:sp>
      <p:sp>
        <p:nvSpPr>
          <p:cNvPr id="32812" name="Line 45"/>
          <p:cNvSpPr>
            <a:spLocks noChangeShapeType="1"/>
          </p:cNvSpPr>
          <p:nvPr/>
        </p:nvSpPr>
        <p:spPr bwMode="auto">
          <a:xfrm>
            <a:off x="4064000" y="2819400"/>
            <a:ext cx="0" cy="304800"/>
          </a:xfrm>
          <a:prstGeom prst="line">
            <a:avLst/>
          </a:prstGeom>
          <a:noFill/>
          <a:ln w="38100">
            <a:solidFill>
              <a:schemeClr val="tx1"/>
            </a:solidFill>
            <a:round/>
            <a:headEnd/>
            <a:tailEnd/>
          </a:ln>
        </p:spPr>
        <p:txBody>
          <a:bodyPr wrap="none" anchor="ctr"/>
          <a:lstStyle/>
          <a:p>
            <a:endParaRPr lang="en-US"/>
          </a:p>
        </p:txBody>
      </p:sp>
      <p:sp>
        <p:nvSpPr>
          <p:cNvPr id="32813" name="Line 46"/>
          <p:cNvSpPr>
            <a:spLocks noChangeShapeType="1"/>
          </p:cNvSpPr>
          <p:nvPr/>
        </p:nvSpPr>
        <p:spPr bwMode="auto">
          <a:xfrm flipV="1">
            <a:off x="3860800" y="3124200"/>
            <a:ext cx="541338" cy="0"/>
          </a:xfrm>
          <a:prstGeom prst="line">
            <a:avLst/>
          </a:prstGeom>
          <a:noFill/>
          <a:ln w="38100">
            <a:solidFill>
              <a:schemeClr val="tx1"/>
            </a:solidFill>
            <a:round/>
            <a:headEnd/>
            <a:tailEnd/>
          </a:ln>
        </p:spPr>
        <p:txBody>
          <a:bodyPr wrap="none" anchor="ctr"/>
          <a:lstStyle/>
          <a:p>
            <a:endParaRPr lang="en-US"/>
          </a:p>
        </p:txBody>
      </p:sp>
      <p:sp>
        <p:nvSpPr>
          <p:cNvPr id="32814" name="Rectangle 47"/>
          <p:cNvSpPr>
            <a:spLocks noChangeArrowheads="1"/>
          </p:cNvSpPr>
          <p:nvPr/>
        </p:nvSpPr>
        <p:spPr bwMode="auto">
          <a:xfrm>
            <a:off x="3657600" y="3352800"/>
            <a:ext cx="338138" cy="381000"/>
          </a:xfrm>
          <a:prstGeom prst="rect">
            <a:avLst/>
          </a:prstGeom>
          <a:solidFill>
            <a:schemeClr val="bg1"/>
          </a:solidFill>
          <a:ln w="38100">
            <a:solidFill>
              <a:schemeClr val="tx1"/>
            </a:solidFill>
            <a:miter lim="800000"/>
            <a:headEnd/>
            <a:tailEnd/>
          </a:ln>
        </p:spPr>
        <p:txBody>
          <a:bodyPr wrap="none" anchor="ctr"/>
          <a:lstStyle/>
          <a:p>
            <a:pPr algn="ctr"/>
            <a:endParaRPr lang="en-US"/>
          </a:p>
        </p:txBody>
      </p:sp>
      <p:sp>
        <p:nvSpPr>
          <p:cNvPr id="32815" name="Oval 48"/>
          <p:cNvSpPr>
            <a:spLocks noChangeArrowheads="1"/>
          </p:cNvSpPr>
          <p:nvPr/>
        </p:nvSpPr>
        <p:spPr bwMode="auto">
          <a:xfrm>
            <a:off x="4267200" y="3352800"/>
            <a:ext cx="338138" cy="381000"/>
          </a:xfrm>
          <a:prstGeom prst="ellipse">
            <a:avLst/>
          </a:prstGeom>
          <a:solidFill>
            <a:schemeClr val="bg1"/>
          </a:solidFill>
          <a:ln w="38100">
            <a:solidFill>
              <a:schemeClr val="tx1"/>
            </a:solidFill>
            <a:round/>
            <a:headEnd/>
            <a:tailEnd/>
          </a:ln>
        </p:spPr>
        <p:txBody>
          <a:bodyPr wrap="none" anchor="ctr"/>
          <a:lstStyle/>
          <a:p>
            <a:pPr algn="ctr"/>
            <a:endParaRPr lang="en-US"/>
          </a:p>
        </p:txBody>
      </p:sp>
      <p:sp>
        <p:nvSpPr>
          <p:cNvPr id="32816" name="Line 49"/>
          <p:cNvSpPr>
            <a:spLocks noChangeShapeType="1"/>
          </p:cNvSpPr>
          <p:nvPr/>
        </p:nvSpPr>
        <p:spPr bwMode="auto">
          <a:xfrm flipH="1">
            <a:off x="4402138" y="3124200"/>
            <a:ext cx="0" cy="228600"/>
          </a:xfrm>
          <a:prstGeom prst="line">
            <a:avLst/>
          </a:prstGeom>
          <a:noFill/>
          <a:ln w="38100">
            <a:solidFill>
              <a:schemeClr val="tx1"/>
            </a:solidFill>
            <a:round/>
            <a:headEnd/>
            <a:tailEnd/>
          </a:ln>
        </p:spPr>
        <p:txBody>
          <a:bodyPr wrap="none" anchor="ctr"/>
          <a:lstStyle/>
          <a:p>
            <a:endParaRPr lang="en-US"/>
          </a:p>
        </p:txBody>
      </p:sp>
      <p:sp>
        <p:nvSpPr>
          <p:cNvPr id="32817" name="Line 50"/>
          <p:cNvSpPr>
            <a:spLocks noChangeShapeType="1"/>
          </p:cNvSpPr>
          <p:nvPr/>
        </p:nvSpPr>
        <p:spPr bwMode="auto">
          <a:xfrm flipH="1">
            <a:off x="3860800" y="3124200"/>
            <a:ext cx="0" cy="228600"/>
          </a:xfrm>
          <a:prstGeom prst="line">
            <a:avLst/>
          </a:prstGeom>
          <a:noFill/>
          <a:ln w="38100">
            <a:solidFill>
              <a:schemeClr val="tx1"/>
            </a:solidFill>
            <a:round/>
            <a:headEnd/>
            <a:tailEnd/>
          </a:ln>
        </p:spPr>
        <p:txBody>
          <a:bodyPr wrap="none" anchor="ctr"/>
          <a:lstStyle/>
          <a:p>
            <a:endParaRPr lang="en-US"/>
          </a:p>
        </p:txBody>
      </p:sp>
      <p:sp>
        <p:nvSpPr>
          <p:cNvPr id="32818" name="Text Box 51"/>
          <p:cNvSpPr txBox="1">
            <a:spLocks noChangeArrowheads="1"/>
          </p:cNvSpPr>
          <p:nvPr/>
        </p:nvSpPr>
        <p:spPr bwMode="auto">
          <a:xfrm>
            <a:off x="3711575" y="3317875"/>
            <a:ext cx="312738" cy="369888"/>
          </a:xfrm>
          <a:prstGeom prst="rect">
            <a:avLst/>
          </a:prstGeom>
          <a:noFill/>
          <a:ln w="9525">
            <a:noFill/>
            <a:miter lim="800000"/>
            <a:headEnd/>
            <a:tailEnd/>
          </a:ln>
        </p:spPr>
        <p:txBody>
          <a:bodyPr wrap="none">
            <a:spAutoFit/>
          </a:bodyPr>
          <a:lstStyle/>
          <a:p>
            <a:r>
              <a:rPr lang="en-US" b="1"/>
              <a:t>3</a:t>
            </a:r>
            <a:endParaRPr lang="en-US"/>
          </a:p>
        </p:txBody>
      </p:sp>
      <p:sp>
        <p:nvSpPr>
          <p:cNvPr id="32819" name="Text Box 52"/>
          <p:cNvSpPr txBox="1">
            <a:spLocks noChangeArrowheads="1"/>
          </p:cNvSpPr>
          <p:nvPr/>
        </p:nvSpPr>
        <p:spPr bwMode="auto">
          <a:xfrm>
            <a:off x="4321175" y="3317875"/>
            <a:ext cx="312738" cy="369888"/>
          </a:xfrm>
          <a:prstGeom prst="rect">
            <a:avLst/>
          </a:prstGeom>
          <a:noFill/>
          <a:ln w="9525">
            <a:noFill/>
            <a:miter lim="800000"/>
            <a:headEnd/>
            <a:tailEnd/>
          </a:ln>
        </p:spPr>
        <p:txBody>
          <a:bodyPr wrap="none">
            <a:spAutoFit/>
          </a:bodyPr>
          <a:lstStyle/>
          <a:p>
            <a:r>
              <a:rPr lang="en-US" b="1"/>
              <a:t>2</a:t>
            </a:r>
            <a:endParaRPr lang="en-US"/>
          </a:p>
        </p:txBody>
      </p:sp>
      <p:sp>
        <p:nvSpPr>
          <p:cNvPr id="32820" name="Oval 53"/>
          <p:cNvSpPr>
            <a:spLocks noChangeArrowheads="1"/>
          </p:cNvSpPr>
          <p:nvPr/>
        </p:nvSpPr>
        <p:spPr bwMode="auto">
          <a:xfrm>
            <a:off x="6230938" y="2590800"/>
            <a:ext cx="339725" cy="381000"/>
          </a:xfrm>
          <a:prstGeom prst="ellipse">
            <a:avLst/>
          </a:prstGeom>
          <a:solidFill>
            <a:schemeClr val="bg1"/>
          </a:solidFill>
          <a:ln w="38100">
            <a:solidFill>
              <a:schemeClr val="tx1"/>
            </a:solidFill>
            <a:round/>
            <a:headEnd/>
            <a:tailEnd/>
          </a:ln>
        </p:spPr>
        <p:txBody>
          <a:bodyPr wrap="none" anchor="ctr"/>
          <a:lstStyle/>
          <a:p>
            <a:pPr algn="ctr"/>
            <a:endParaRPr lang="en-US"/>
          </a:p>
        </p:txBody>
      </p:sp>
      <p:sp>
        <p:nvSpPr>
          <p:cNvPr id="32821" name="Oval 54"/>
          <p:cNvSpPr>
            <a:spLocks noChangeArrowheads="1"/>
          </p:cNvSpPr>
          <p:nvPr/>
        </p:nvSpPr>
        <p:spPr bwMode="auto">
          <a:xfrm>
            <a:off x="7112000" y="2590800"/>
            <a:ext cx="338138" cy="381000"/>
          </a:xfrm>
          <a:prstGeom prst="ellipse">
            <a:avLst/>
          </a:prstGeom>
          <a:solidFill>
            <a:schemeClr val="bg1"/>
          </a:solidFill>
          <a:ln w="38100">
            <a:solidFill>
              <a:schemeClr val="tx1"/>
            </a:solidFill>
            <a:round/>
            <a:headEnd/>
            <a:tailEnd/>
          </a:ln>
        </p:spPr>
        <p:txBody>
          <a:bodyPr wrap="none" anchor="ctr"/>
          <a:lstStyle/>
          <a:p>
            <a:pPr algn="ctr"/>
            <a:r>
              <a:rPr lang="en-US" b="1"/>
              <a:t>4</a:t>
            </a:r>
            <a:endParaRPr lang="en-US"/>
          </a:p>
        </p:txBody>
      </p:sp>
      <p:sp>
        <p:nvSpPr>
          <p:cNvPr id="32822" name="Line 55"/>
          <p:cNvSpPr>
            <a:spLocks noChangeShapeType="1"/>
          </p:cNvSpPr>
          <p:nvPr/>
        </p:nvSpPr>
        <p:spPr bwMode="auto">
          <a:xfrm flipV="1">
            <a:off x="5892800" y="914400"/>
            <a:ext cx="474663" cy="533400"/>
          </a:xfrm>
          <a:prstGeom prst="line">
            <a:avLst/>
          </a:prstGeom>
          <a:noFill/>
          <a:ln w="38100">
            <a:solidFill>
              <a:schemeClr val="tx1"/>
            </a:solidFill>
            <a:round/>
            <a:headEnd/>
            <a:tailEnd/>
          </a:ln>
        </p:spPr>
        <p:txBody>
          <a:bodyPr wrap="none" anchor="ctr"/>
          <a:lstStyle/>
          <a:p>
            <a:endParaRPr lang="en-US"/>
          </a:p>
        </p:txBody>
      </p:sp>
      <p:sp>
        <p:nvSpPr>
          <p:cNvPr id="32823" name="Line 56"/>
          <p:cNvSpPr>
            <a:spLocks noChangeShapeType="1"/>
          </p:cNvSpPr>
          <p:nvPr/>
        </p:nvSpPr>
        <p:spPr bwMode="auto">
          <a:xfrm flipV="1">
            <a:off x="6027738" y="1676400"/>
            <a:ext cx="474662" cy="533400"/>
          </a:xfrm>
          <a:prstGeom prst="line">
            <a:avLst/>
          </a:prstGeom>
          <a:noFill/>
          <a:ln w="38100">
            <a:solidFill>
              <a:schemeClr val="tx1"/>
            </a:solidFill>
            <a:round/>
            <a:headEnd/>
            <a:tailEnd/>
          </a:ln>
        </p:spPr>
        <p:txBody>
          <a:bodyPr wrap="none" anchor="ctr"/>
          <a:lstStyle/>
          <a:p>
            <a:endParaRPr lang="en-US"/>
          </a:p>
        </p:txBody>
      </p:sp>
      <p:sp>
        <p:nvSpPr>
          <p:cNvPr id="32824" name="Line 57"/>
          <p:cNvSpPr>
            <a:spLocks noChangeShapeType="1"/>
          </p:cNvSpPr>
          <p:nvPr/>
        </p:nvSpPr>
        <p:spPr bwMode="auto">
          <a:xfrm flipV="1">
            <a:off x="4876800" y="1676400"/>
            <a:ext cx="474663" cy="533400"/>
          </a:xfrm>
          <a:prstGeom prst="line">
            <a:avLst/>
          </a:prstGeom>
          <a:noFill/>
          <a:ln w="38100">
            <a:solidFill>
              <a:schemeClr val="tx1"/>
            </a:solidFill>
            <a:round/>
            <a:headEnd/>
            <a:tailEnd/>
          </a:ln>
        </p:spPr>
        <p:txBody>
          <a:bodyPr wrap="none" anchor="ctr"/>
          <a:lstStyle/>
          <a:p>
            <a:endParaRPr lang="en-US"/>
          </a:p>
        </p:txBody>
      </p:sp>
      <p:sp>
        <p:nvSpPr>
          <p:cNvPr id="32825" name="Rectangle 58"/>
          <p:cNvSpPr>
            <a:spLocks noChangeArrowheads="1"/>
          </p:cNvSpPr>
          <p:nvPr/>
        </p:nvSpPr>
        <p:spPr bwMode="auto">
          <a:xfrm>
            <a:off x="6637338" y="2590800"/>
            <a:ext cx="339725" cy="381000"/>
          </a:xfrm>
          <a:prstGeom prst="rect">
            <a:avLst/>
          </a:prstGeom>
          <a:solidFill>
            <a:schemeClr val="bg1"/>
          </a:solidFill>
          <a:ln w="38100">
            <a:solidFill>
              <a:schemeClr val="tx1"/>
            </a:solidFill>
            <a:miter lim="800000"/>
            <a:headEnd/>
            <a:tailEnd/>
          </a:ln>
        </p:spPr>
        <p:txBody>
          <a:bodyPr wrap="none" anchor="ctr"/>
          <a:lstStyle/>
          <a:p>
            <a:pPr algn="ctr"/>
            <a:r>
              <a:rPr lang="en-US" b="1"/>
              <a:t>3</a:t>
            </a:r>
            <a:endParaRPr lang="en-US"/>
          </a:p>
        </p:txBody>
      </p:sp>
      <p:sp>
        <p:nvSpPr>
          <p:cNvPr id="32826" name="Line 59"/>
          <p:cNvSpPr>
            <a:spLocks noChangeShapeType="1"/>
          </p:cNvSpPr>
          <p:nvPr/>
        </p:nvSpPr>
        <p:spPr bwMode="auto">
          <a:xfrm>
            <a:off x="5080000" y="2286000"/>
            <a:ext cx="0" cy="304800"/>
          </a:xfrm>
          <a:prstGeom prst="line">
            <a:avLst/>
          </a:prstGeom>
          <a:noFill/>
          <a:ln w="38100">
            <a:solidFill>
              <a:schemeClr val="tx1"/>
            </a:solidFill>
            <a:round/>
            <a:headEnd/>
            <a:tailEnd/>
          </a:ln>
        </p:spPr>
        <p:txBody>
          <a:bodyPr wrap="none" anchor="ctr"/>
          <a:lstStyle/>
          <a:p>
            <a:endParaRPr lang="en-US"/>
          </a:p>
        </p:txBody>
      </p:sp>
      <p:sp>
        <p:nvSpPr>
          <p:cNvPr id="32827" name="Line 60"/>
          <p:cNvSpPr>
            <a:spLocks noChangeShapeType="1"/>
          </p:cNvSpPr>
          <p:nvPr/>
        </p:nvSpPr>
        <p:spPr bwMode="auto">
          <a:xfrm>
            <a:off x="6027738" y="2819400"/>
            <a:ext cx="203200" cy="0"/>
          </a:xfrm>
          <a:prstGeom prst="line">
            <a:avLst/>
          </a:prstGeom>
          <a:noFill/>
          <a:ln w="38100">
            <a:solidFill>
              <a:schemeClr val="tx1"/>
            </a:solidFill>
            <a:round/>
            <a:headEnd/>
            <a:tailEnd/>
          </a:ln>
        </p:spPr>
        <p:txBody>
          <a:bodyPr wrap="none" anchor="ctr"/>
          <a:lstStyle/>
          <a:p>
            <a:endParaRPr lang="en-US"/>
          </a:p>
        </p:txBody>
      </p:sp>
      <p:sp>
        <p:nvSpPr>
          <p:cNvPr id="32828" name="Line 61"/>
          <p:cNvSpPr>
            <a:spLocks noChangeShapeType="1"/>
          </p:cNvSpPr>
          <p:nvPr/>
        </p:nvSpPr>
        <p:spPr bwMode="auto">
          <a:xfrm flipV="1">
            <a:off x="8128000" y="3124200"/>
            <a:ext cx="406400" cy="0"/>
          </a:xfrm>
          <a:prstGeom prst="line">
            <a:avLst/>
          </a:prstGeom>
          <a:noFill/>
          <a:ln w="38100">
            <a:solidFill>
              <a:schemeClr val="tx1"/>
            </a:solidFill>
            <a:round/>
            <a:headEnd/>
            <a:tailEnd/>
          </a:ln>
        </p:spPr>
        <p:txBody>
          <a:bodyPr wrap="none" anchor="ctr"/>
          <a:lstStyle/>
          <a:p>
            <a:endParaRPr lang="en-US"/>
          </a:p>
        </p:txBody>
      </p:sp>
      <p:sp>
        <p:nvSpPr>
          <p:cNvPr id="32829" name="Oval 62"/>
          <p:cNvSpPr>
            <a:spLocks noChangeArrowheads="1"/>
          </p:cNvSpPr>
          <p:nvPr/>
        </p:nvSpPr>
        <p:spPr bwMode="auto">
          <a:xfrm>
            <a:off x="7586663" y="2590800"/>
            <a:ext cx="338137" cy="381000"/>
          </a:xfrm>
          <a:prstGeom prst="ellipse">
            <a:avLst/>
          </a:prstGeom>
          <a:solidFill>
            <a:schemeClr val="bg1"/>
          </a:solidFill>
          <a:ln w="38100">
            <a:solidFill>
              <a:schemeClr val="tx1"/>
            </a:solidFill>
            <a:round/>
            <a:headEnd/>
            <a:tailEnd/>
          </a:ln>
        </p:spPr>
        <p:txBody>
          <a:bodyPr wrap="none" anchor="ctr"/>
          <a:lstStyle/>
          <a:p>
            <a:pPr algn="ctr"/>
            <a:endParaRPr lang="en-US" b="1"/>
          </a:p>
        </p:txBody>
      </p:sp>
      <p:sp>
        <p:nvSpPr>
          <p:cNvPr id="32830" name="Line 63"/>
          <p:cNvSpPr>
            <a:spLocks noChangeShapeType="1"/>
          </p:cNvSpPr>
          <p:nvPr/>
        </p:nvSpPr>
        <p:spPr bwMode="auto">
          <a:xfrm>
            <a:off x="8128000" y="3124200"/>
            <a:ext cx="0" cy="228600"/>
          </a:xfrm>
          <a:prstGeom prst="line">
            <a:avLst/>
          </a:prstGeom>
          <a:noFill/>
          <a:ln w="38100">
            <a:solidFill>
              <a:schemeClr val="tx1"/>
            </a:solidFill>
            <a:round/>
            <a:headEnd/>
            <a:tailEnd/>
          </a:ln>
        </p:spPr>
        <p:txBody>
          <a:bodyPr wrap="none" anchor="ctr"/>
          <a:lstStyle/>
          <a:p>
            <a:endParaRPr lang="en-US"/>
          </a:p>
        </p:txBody>
      </p:sp>
      <p:sp>
        <p:nvSpPr>
          <p:cNvPr id="32831" name="Line 64"/>
          <p:cNvSpPr>
            <a:spLocks noChangeShapeType="1"/>
          </p:cNvSpPr>
          <p:nvPr/>
        </p:nvSpPr>
        <p:spPr bwMode="auto">
          <a:xfrm>
            <a:off x="8534400" y="3124200"/>
            <a:ext cx="0" cy="228600"/>
          </a:xfrm>
          <a:prstGeom prst="line">
            <a:avLst/>
          </a:prstGeom>
          <a:noFill/>
          <a:ln w="38100">
            <a:solidFill>
              <a:schemeClr val="tx1"/>
            </a:solidFill>
            <a:round/>
            <a:headEnd/>
            <a:tailEnd/>
          </a:ln>
        </p:spPr>
        <p:txBody>
          <a:bodyPr wrap="none" anchor="ctr"/>
          <a:lstStyle/>
          <a:p>
            <a:endParaRPr lang="en-US"/>
          </a:p>
        </p:txBody>
      </p:sp>
      <p:sp>
        <p:nvSpPr>
          <p:cNvPr id="32832" name="Oval 65"/>
          <p:cNvSpPr>
            <a:spLocks noChangeArrowheads="1"/>
          </p:cNvSpPr>
          <p:nvPr/>
        </p:nvSpPr>
        <p:spPr bwMode="auto">
          <a:xfrm>
            <a:off x="5757863" y="3352800"/>
            <a:ext cx="338137" cy="381000"/>
          </a:xfrm>
          <a:prstGeom prst="ellipse">
            <a:avLst/>
          </a:prstGeom>
          <a:solidFill>
            <a:schemeClr val="bg1"/>
          </a:solidFill>
          <a:ln w="38100">
            <a:solidFill>
              <a:schemeClr val="tx1"/>
            </a:solidFill>
            <a:round/>
            <a:headEnd/>
            <a:tailEnd/>
          </a:ln>
        </p:spPr>
        <p:txBody>
          <a:bodyPr wrap="none" anchor="ctr"/>
          <a:lstStyle/>
          <a:p>
            <a:pPr algn="ctr"/>
            <a:endParaRPr lang="en-US" b="1"/>
          </a:p>
        </p:txBody>
      </p:sp>
      <p:sp>
        <p:nvSpPr>
          <p:cNvPr id="32833" name="Line 66"/>
          <p:cNvSpPr>
            <a:spLocks noChangeShapeType="1"/>
          </p:cNvSpPr>
          <p:nvPr/>
        </p:nvSpPr>
        <p:spPr bwMode="auto">
          <a:xfrm>
            <a:off x="6773863" y="3124200"/>
            <a:ext cx="0" cy="228600"/>
          </a:xfrm>
          <a:prstGeom prst="line">
            <a:avLst/>
          </a:prstGeom>
          <a:noFill/>
          <a:ln w="38100">
            <a:solidFill>
              <a:schemeClr val="tx1"/>
            </a:solidFill>
            <a:round/>
            <a:headEnd/>
            <a:tailEnd/>
          </a:ln>
        </p:spPr>
        <p:txBody>
          <a:bodyPr wrap="none" anchor="ctr"/>
          <a:lstStyle/>
          <a:p>
            <a:endParaRPr lang="en-US"/>
          </a:p>
        </p:txBody>
      </p:sp>
      <p:sp>
        <p:nvSpPr>
          <p:cNvPr id="32834" name="Rectangle 67"/>
          <p:cNvSpPr>
            <a:spLocks noChangeArrowheads="1"/>
          </p:cNvSpPr>
          <p:nvPr/>
        </p:nvSpPr>
        <p:spPr bwMode="auto">
          <a:xfrm>
            <a:off x="6570663" y="3352800"/>
            <a:ext cx="338137" cy="3810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32835" name="Line 68"/>
          <p:cNvSpPr>
            <a:spLocks noChangeShapeType="1"/>
          </p:cNvSpPr>
          <p:nvPr/>
        </p:nvSpPr>
        <p:spPr bwMode="auto">
          <a:xfrm>
            <a:off x="7721600" y="2286000"/>
            <a:ext cx="0" cy="304800"/>
          </a:xfrm>
          <a:prstGeom prst="line">
            <a:avLst/>
          </a:prstGeom>
          <a:noFill/>
          <a:ln w="38100">
            <a:solidFill>
              <a:schemeClr val="tx1"/>
            </a:solidFill>
            <a:round/>
            <a:headEnd/>
            <a:tailEnd/>
          </a:ln>
        </p:spPr>
        <p:txBody>
          <a:bodyPr wrap="none" anchor="ctr"/>
          <a:lstStyle/>
          <a:p>
            <a:endParaRPr lang="en-US"/>
          </a:p>
        </p:txBody>
      </p:sp>
      <p:sp>
        <p:nvSpPr>
          <p:cNvPr id="32836" name="Oval 69"/>
          <p:cNvSpPr>
            <a:spLocks noChangeArrowheads="1"/>
          </p:cNvSpPr>
          <p:nvPr/>
        </p:nvSpPr>
        <p:spPr bwMode="auto">
          <a:xfrm>
            <a:off x="8466138" y="2590800"/>
            <a:ext cx="339725" cy="381000"/>
          </a:xfrm>
          <a:prstGeom prst="ellipse">
            <a:avLst/>
          </a:prstGeom>
          <a:solidFill>
            <a:schemeClr val="bg1"/>
          </a:solidFill>
          <a:ln w="38100">
            <a:solidFill>
              <a:schemeClr val="tx1"/>
            </a:solidFill>
            <a:round/>
            <a:headEnd/>
            <a:tailEnd/>
          </a:ln>
        </p:spPr>
        <p:txBody>
          <a:bodyPr wrap="none" anchor="ctr"/>
          <a:lstStyle/>
          <a:p>
            <a:pPr algn="ctr"/>
            <a:endParaRPr lang="en-US" b="1"/>
          </a:p>
        </p:txBody>
      </p:sp>
      <p:sp>
        <p:nvSpPr>
          <p:cNvPr id="32837" name="Line 70"/>
          <p:cNvSpPr>
            <a:spLocks noChangeShapeType="1"/>
          </p:cNvSpPr>
          <p:nvPr/>
        </p:nvSpPr>
        <p:spPr bwMode="auto">
          <a:xfrm>
            <a:off x="8331200" y="2819400"/>
            <a:ext cx="134938" cy="0"/>
          </a:xfrm>
          <a:prstGeom prst="line">
            <a:avLst/>
          </a:prstGeom>
          <a:noFill/>
          <a:ln w="38100">
            <a:solidFill>
              <a:schemeClr val="tx1"/>
            </a:solidFill>
            <a:round/>
            <a:headEnd/>
            <a:tailEnd/>
          </a:ln>
        </p:spPr>
        <p:txBody>
          <a:bodyPr wrap="none" anchor="ctr"/>
          <a:lstStyle/>
          <a:p>
            <a:endParaRPr lang="en-US"/>
          </a:p>
        </p:txBody>
      </p:sp>
      <p:sp>
        <p:nvSpPr>
          <p:cNvPr id="32838" name="Line 71"/>
          <p:cNvSpPr>
            <a:spLocks noChangeShapeType="1"/>
          </p:cNvSpPr>
          <p:nvPr/>
        </p:nvSpPr>
        <p:spPr bwMode="auto">
          <a:xfrm>
            <a:off x="6164263" y="2819400"/>
            <a:ext cx="0" cy="304800"/>
          </a:xfrm>
          <a:prstGeom prst="line">
            <a:avLst/>
          </a:prstGeom>
          <a:noFill/>
          <a:ln w="38100">
            <a:solidFill>
              <a:schemeClr val="tx1"/>
            </a:solidFill>
            <a:round/>
            <a:headEnd/>
            <a:tailEnd/>
          </a:ln>
        </p:spPr>
        <p:txBody>
          <a:bodyPr wrap="none" anchor="ctr"/>
          <a:lstStyle/>
          <a:p>
            <a:endParaRPr lang="en-US"/>
          </a:p>
        </p:txBody>
      </p:sp>
      <p:sp>
        <p:nvSpPr>
          <p:cNvPr id="32839" name="Line 72"/>
          <p:cNvSpPr>
            <a:spLocks noChangeShapeType="1"/>
          </p:cNvSpPr>
          <p:nvPr/>
        </p:nvSpPr>
        <p:spPr bwMode="auto">
          <a:xfrm>
            <a:off x="8399463" y="2819400"/>
            <a:ext cx="0" cy="304800"/>
          </a:xfrm>
          <a:prstGeom prst="line">
            <a:avLst/>
          </a:prstGeom>
          <a:noFill/>
          <a:ln w="38100">
            <a:solidFill>
              <a:schemeClr val="tx1"/>
            </a:solidFill>
            <a:round/>
            <a:headEnd/>
            <a:tailEnd/>
          </a:ln>
        </p:spPr>
        <p:txBody>
          <a:bodyPr wrap="none" anchor="ctr"/>
          <a:lstStyle/>
          <a:p>
            <a:endParaRPr lang="en-US"/>
          </a:p>
        </p:txBody>
      </p:sp>
      <p:sp>
        <p:nvSpPr>
          <p:cNvPr id="32840" name="Rectangle 73"/>
          <p:cNvSpPr>
            <a:spLocks noChangeArrowheads="1"/>
          </p:cNvSpPr>
          <p:nvPr/>
        </p:nvSpPr>
        <p:spPr bwMode="auto">
          <a:xfrm>
            <a:off x="7924800" y="3352800"/>
            <a:ext cx="338138" cy="3810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32841" name="Rectangle 74"/>
          <p:cNvSpPr>
            <a:spLocks noChangeArrowheads="1"/>
          </p:cNvSpPr>
          <p:nvPr/>
        </p:nvSpPr>
        <p:spPr bwMode="auto">
          <a:xfrm>
            <a:off x="8331200" y="3352800"/>
            <a:ext cx="338138" cy="3810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32842" name="Text Box 75"/>
          <p:cNvSpPr txBox="1">
            <a:spLocks noChangeArrowheads="1"/>
          </p:cNvSpPr>
          <p:nvPr/>
        </p:nvSpPr>
        <p:spPr bwMode="auto">
          <a:xfrm>
            <a:off x="323850" y="3067050"/>
            <a:ext cx="185738" cy="584200"/>
          </a:xfrm>
          <a:prstGeom prst="rect">
            <a:avLst/>
          </a:prstGeom>
          <a:noFill/>
          <a:ln w="9525">
            <a:noFill/>
            <a:miter lim="800000"/>
            <a:headEnd/>
            <a:tailEnd/>
          </a:ln>
        </p:spPr>
        <p:txBody>
          <a:bodyPr wrap="none">
            <a:spAutoFit/>
          </a:bodyPr>
          <a:lstStyle/>
          <a:p>
            <a:endParaRPr lang="en-US" sz="3200" b="1"/>
          </a:p>
        </p:txBody>
      </p:sp>
      <p:sp>
        <p:nvSpPr>
          <p:cNvPr id="32843" name="Text Box 76"/>
          <p:cNvSpPr txBox="1">
            <a:spLocks noChangeArrowheads="1"/>
          </p:cNvSpPr>
          <p:nvPr/>
        </p:nvSpPr>
        <p:spPr bwMode="auto">
          <a:xfrm>
            <a:off x="1" y="4267200"/>
            <a:ext cx="9144000" cy="1200329"/>
          </a:xfrm>
          <a:prstGeom prst="rect">
            <a:avLst/>
          </a:prstGeom>
          <a:noFill/>
          <a:ln w="9525">
            <a:noFill/>
            <a:miter lim="800000"/>
            <a:headEnd/>
            <a:tailEnd/>
          </a:ln>
        </p:spPr>
        <p:txBody>
          <a:bodyPr wrap="square">
            <a:spAutoFit/>
          </a:bodyPr>
          <a:lstStyle/>
          <a:p>
            <a:pPr>
              <a:buFontTx/>
              <a:buChar char="•"/>
            </a:pPr>
            <a:r>
              <a:rPr lang="en-US" dirty="0"/>
              <a:t> </a:t>
            </a:r>
            <a:r>
              <a:rPr lang="en-US" sz="2400" dirty="0"/>
              <a:t>An individual who inherits the disease gene but does not develop</a:t>
            </a:r>
          </a:p>
          <a:p>
            <a:r>
              <a:rPr lang="en-US" sz="2400" dirty="0"/>
              <a:t> the condition until adulthood </a:t>
            </a:r>
          </a:p>
          <a:p>
            <a:pPr>
              <a:buFontTx/>
              <a:buChar char="•"/>
            </a:pPr>
            <a:r>
              <a:rPr lang="en-US" sz="2400" dirty="0"/>
              <a:t> Examples:  Huntington disease, most hereditary cancer syndromes</a:t>
            </a:r>
          </a:p>
        </p:txBody>
      </p:sp>
      <p:sp>
        <p:nvSpPr>
          <p:cNvPr id="32844" name="Rectangle 77"/>
          <p:cNvSpPr>
            <a:spLocks noChangeArrowheads="1"/>
          </p:cNvSpPr>
          <p:nvPr/>
        </p:nvSpPr>
        <p:spPr bwMode="auto">
          <a:xfrm>
            <a:off x="338138" y="762000"/>
            <a:ext cx="3800475" cy="1384300"/>
          </a:xfrm>
          <a:prstGeom prst="rect">
            <a:avLst/>
          </a:prstGeom>
          <a:noFill/>
          <a:ln w="9525">
            <a:noFill/>
            <a:miter lim="800000"/>
            <a:headEnd/>
            <a:tailEnd/>
          </a:ln>
        </p:spPr>
        <p:txBody>
          <a:bodyPr wrap="none">
            <a:spAutoFit/>
          </a:bodyPr>
          <a:lstStyle/>
          <a:p>
            <a:r>
              <a:rPr lang="en-US" sz="2800" b="1"/>
              <a:t>Autosomal Dominant</a:t>
            </a:r>
          </a:p>
          <a:p>
            <a:endParaRPr lang="en-US" sz="2800" b="1"/>
          </a:p>
          <a:p>
            <a:r>
              <a:rPr lang="en-US" sz="2800" b="1"/>
              <a:t>    </a:t>
            </a:r>
            <a:r>
              <a:rPr lang="en-US" b="1"/>
              <a:t>Late-onset trait</a:t>
            </a:r>
          </a:p>
        </p:txBody>
      </p:sp>
      <p:sp>
        <p:nvSpPr>
          <p:cNvPr id="32845" name="Line 79"/>
          <p:cNvSpPr>
            <a:spLocks noChangeShapeType="1"/>
          </p:cNvSpPr>
          <p:nvPr/>
        </p:nvSpPr>
        <p:spPr bwMode="auto">
          <a:xfrm>
            <a:off x="6570663" y="1981200"/>
            <a:ext cx="0" cy="304800"/>
          </a:xfrm>
          <a:prstGeom prst="line">
            <a:avLst/>
          </a:prstGeom>
          <a:noFill/>
          <a:ln w="38100">
            <a:solidFill>
              <a:schemeClr val="tx1"/>
            </a:solidFill>
            <a:round/>
            <a:headEnd/>
            <a:tailEnd/>
          </a:ln>
        </p:spPr>
        <p:txBody>
          <a:bodyPr wrap="none" anchor="ctr"/>
          <a:lstStyle/>
          <a:p>
            <a:endParaRPr lang="en-US"/>
          </a:p>
        </p:txBody>
      </p:sp>
      <p:sp>
        <p:nvSpPr>
          <p:cNvPr id="32846" name="Text Box 80"/>
          <p:cNvSpPr txBox="1">
            <a:spLocks noChangeArrowheads="1"/>
          </p:cNvSpPr>
          <p:nvPr/>
        </p:nvSpPr>
        <p:spPr bwMode="auto">
          <a:xfrm>
            <a:off x="5011738" y="1116013"/>
            <a:ext cx="811212" cy="400050"/>
          </a:xfrm>
          <a:prstGeom prst="rect">
            <a:avLst/>
          </a:prstGeom>
          <a:noFill/>
          <a:ln w="9525">
            <a:noFill/>
            <a:miter lim="800000"/>
            <a:headEnd/>
            <a:tailEnd/>
          </a:ln>
        </p:spPr>
        <p:txBody>
          <a:bodyPr wrap="none">
            <a:spAutoFit/>
          </a:bodyPr>
          <a:lstStyle/>
          <a:p>
            <a:r>
              <a:rPr lang="en-US" sz="2000"/>
              <a:t>dx 60</a:t>
            </a:r>
          </a:p>
        </p:txBody>
      </p:sp>
      <p:sp>
        <p:nvSpPr>
          <p:cNvPr id="32847" name="Text Box 81"/>
          <p:cNvSpPr txBox="1">
            <a:spLocks noChangeArrowheads="1"/>
          </p:cNvSpPr>
          <p:nvPr/>
        </p:nvSpPr>
        <p:spPr bwMode="auto">
          <a:xfrm>
            <a:off x="5148263" y="2209800"/>
            <a:ext cx="811212" cy="400050"/>
          </a:xfrm>
          <a:prstGeom prst="rect">
            <a:avLst/>
          </a:prstGeom>
          <a:noFill/>
          <a:ln w="9525">
            <a:noFill/>
            <a:miter lim="800000"/>
            <a:headEnd/>
            <a:tailEnd/>
          </a:ln>
        </p:spPr>
        <p:txBody>
          <a:bodyPr wrap="none">
            <a:spAutoFit/>
          </a:bodyPr>
          <a:lstStyle/>
          <a:p>
            <a:r>
              <a:rPr lang="en-US" sz="2000"/>
              <a:t>dx 45</a:t>
            </a:r>
          </a:p>
        </p:txBody>
      </p:sp>
      <p:sp>
        <p:nvSpPr>
          <p:cNvPr id="32848" name="Text Box 82"/>
          <p:cNvSpPr txBox="1">
            <a:spLocks noChangeArrowheads="1"/>
          </p:cNvSpPr>
          <p:nvPr/>
        </p:nvSpPr>
        <p:spPr bwMode="auto">
          <a:xfrm>
            <a:off x="2913063" y="3048000"/>
            <a:ext cx="811212" cy="400050"/>
          </a:xfrm>
          <a:prstGeom prst="rect">
            <a:avLst/>
          </a:prstGeom>
          <a:noFill/>
          <a:ln w="9525">
            <a:noFill/>
            <a:miter lim="800000"/>
            <a:headEnd/>
            <a:tailEnd/>
          </a:ln>
        </p:spPr>
        <p:txBody>
          <a:bodyPr wrap="none">
            <a:spAutoFit/>
          </a:bodyPr>
          <a:lstStyle/>
          <a:p>
            <a:r>
              <a:rPr lang="en-US" sz="2000"/>
              <a:t>dx 45</a:t>
            </a:r>
          </a:p>
        </p:txBody>
      </p:sp>
      <p:sp>
        <p:nvSpPr>
          <p:cNvPr id="32849" name="Text Box 83"/>
          <p:cNvSpPr txBox="1">
            <a:spLocks noChangeArrowheads="1"/>
          </p:cNvSpPr>
          <p:nvPr/>
        </p:nvSpPr>
        <p:spPr bwMode="auto">
          <a:xfrm>
            <a:off x="8472488" y="1981200"/>
            <a:ext cx="811212" cy="400050"/>
          </a:xfrm>
          <a:prstGeom prst="rect">
            <a:avLst/>
          </a:prstGeom>
          <a:noFill/>
          <a:ln w="9525">
            <a:noFill/>
            <a:miter lim="800000"/>
            <a:headEnd/>
            <a:tailEnd/>
          </a:ln>
        </p:spPr>
        <p:txBody>
          <a:bodyPr wrap="none">
            <a:spAutoFit/>
          </a:bodyPr>
          <a:lstStyle/>
          <a:p>
            <a:r>
              <a:rPr lang="en-US" sz="2000"/>
              <a:t>dx 50</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2"/>
          <p:cNvSpPr>
            <a:spLocks noChangeArrowheads="1"/>
          </p:cNvSpPr>
          <p:nvPr/>
        </p:nvSpPr>
        <p:spPr bwMode="auto">
          <a:xfrm>
            <a:off x="6027738" y="685800"/>
            <a:ext cx="339725" cy="381000"/>
          </a:xfrm>
          <a:prstGeom prst="ellipse">
            <a:avLst/>
          </a:prstGeom>
          <a:solidFill>
            <a:schemeClr val="bg1"/>
          </a:solidFill>
          <a:ln w="38100">
            <a:solidFill>
              <a:schemeClr val="tx1"/>
            </a:solidFill>
            <a:round/>
            <a:headEnd/>
            <a:tailEnd/>
          </a:ln>
        </p:spPr>
        <p:txBody>
          <a:bodyPr wrap="none" anchor="ctr"/>
          <a:lstStyle/>
          <a:p>
            <a:endParaRPr lang="en-US"/>
          </a:p>
        </p:txBody>
      </p:sp>
      <p:sp>
        <p:nvSpPr>
          <p:cNvPr id="43011" name="Rectangle 3"/>
          <p:cNvSpPr>
            <a:spLocks noChangeArrowheads="1"/>
          </p:cNvSpPr>
          <p:nvPr/>
        </p:nvSpPr>
        <p:spPr bwMode="auto">
          <a:xfrm>
            <a:off x="5418138" y="685800"/>
            <a:ext cx="339725" cy="3810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43012" name="Line 4"/>
          <p:cNvSpPr>
            <a:spLocks noChangeShapeType="1"/>
          </p:cNvSpPr>
          <p:nvPr/>
        </p:nvSpPr>
        <p:spPr bwMode="auto">
          <a:xfrm>
            <a:off x="5757863" y="914400"/>
            <a:ext cx="269875" cy="0"/>
          </a:xfrm>
          <a:prstGeom prst="line">
            <a:avLst/>
          </a:prstGeom>
          <a:noFill/>
          <a:ln w="38100">
            <a:solidFill>
              <a:schemeClr val="tx1"/>
            </a:solidFill>
            <a:round/>
            <a:headEnd/>
            <a:tailEnd/>
          </a:ln>
        </p:spPr>
        <p:txBody>
          <a:bodyPr wrap="none" anchor="ctr"/>
          <a:lstStyle/>
          <a:p>
            <a:endParaRPr lang="en-US"/>
          </a:p>
        </p:txBody>
      </p:sp>
      <p:sp>
        <p:nvSpPr>
          <p:cNvPr id="43013" name="Line 5"/>
          <p:cNvSpPr>
            <a:spLocks noChangeShapeType="1"/>
          </p:cNvSpPr>
          <p:nvPr/>
        </p:nvSpPr>
        <p:spPr bwMode="auto">
          <a:xfrm>
            <a:off x="4538663" y="1219200"/>
            <a:ext cx="3182937" cy="0"/>
          </a:xfrm>
          <a:prstGeom prst="line">
            <a:avLst/>
          </a:prstGeom>
          <a:noFill/>
          <a:ln w="38100">
            <a:solidFill>
              <a:schemeClr val="tx1"/>
            </a:solidFill>
            <a:round/>
            <a:headEnd/>
            <a:tailEnd/>
          </a:ln>
        </p:spPr>
        <p:txBody>
          <a:bodyPr wrap="none" anchor="ctr"/>
          <a:lstStyle/>
          <a:p>
            <a:endParaRPr lang="en-US"/>
          </a:p>
        </p:txBody>
      </p:sp>
      <p:sp>
        <p:nvSpPr>
          <p:cNvPr id="43014" name="Line 6"/>
          <p:cNvSpPr>
            <a:spLocks noChangeShapeType="1"/>
          </p:cNvSpPr>
          <p:nvPr/>
        </p:nvSpPr>
        <p:spPr bwMode="auto">
          <a:xfrm>
            <a:off x="4538663" y="1219200"/>
            <a:ext cx="0" cy="228600"/>
          </a:xfrm>
          <a:prstGeom prst="line">
            <a:avLst/>
          </a:prstGeom>
          <a:noFill/>
          <a:ln w="38100">
            <a:solidFill>
              <a:schemeClr val="tx1"/>
            </a:solidFill>
            <a:round/>
            <a:headEnd/>
            <a:tailEnd/>
          </a:ln>
        </p:spPr>
        <p:txBody>
          <a:bodyPr wrap="none" anchor="ctr"/>
          <a:lstStyle/>
          <a:p>
            <a:endParaRPr lang="en-US"/>
          </a:p>
        </p:txBody>
      </p:sp>
      <p:sp>
        <p:nvSpPr>
          <p:cNvPr id="43015" name="Line 7"/>
          <p:cNvSpPr>
            <a:spLocks noChangeShapeType="1"/>
          </p:cNvSpPr>
          <p:nvPr/>
        </p:nvSpPr>
        <p:spPr bwMode="auto">
          <a:xfrm>
            <a:off x="5892800" y="914400"/>
            <a:ext cx="0" cy="304800"/>
          </a:xfrm>
          <a:prstGeom prst="line">
            <a:avLst/>
          </a:prstGeom>
          <a:noFill/>
          <a:ln w="38100">
            <a:solidFill>
              <a:schemeClr val="tx1"/>
            </a:solidFill>
            <a:round/>
            <a:headEnd/>
            <a:tailEnd/>
          </a:ln>
        </p:spPr>
        <p:txBody>
          <a:bodyPr wrap="none" anchor="ctr"/>
          <a:lstStyle/>
          <a:p>
            <a:endParaRPr lang="en-US"/>
          </a:p>
        </p:txBody>
      </p:sp>
      <p:sp>
        <p:nvSpPr>
          <p:cNvPr id="43016" name="Oval 8"/>
          <p:cNvSpPr>
            <a:spLocks noChangeArrowheads="1"/>
          </p:cNvSpPr>
          <p:nvPr/>
        </p:nvSpPr>
        <p:spPr bwMode="auto">
          <a:xfrm>
            <a:off x="7586663" y="1447800"/>
            <a:ext cx="338137" cy="381000"/>
          </a:xfrm>
          <a:prstGeom prst="ellipse">
            <a:avLst/>
          </a:prstGeom>
          <a:solidFill>
            <a:schemeClr val="tx2"/>
          </a:solidFill>
          <a:ln w="38100">
            <a:solidFill>
              <a:schemeClr val="tx1"/>
            </a:solidFill>
            <a:round/>
            <a:headEnd/>
            <a:tailEnd/>
          </a:ln>
        </p:spPr>
        <p:txBody>
          <a:bodyPr wrap="none" anchor="ctr"/>
          <a:lstStyle/>
          <a:p>
            <a:endParaRPr lang="en-US"/>
          </a:p>
        </p:txBody>
      </p:sp>
      <p:sp>
        <p:nvSpPr>
          <p:cNvPr id="43017" name="Oval 9"/>
          <p:cNvSpPr>
            <a:spLocks noChangeArrowheads="1"/>
          </p:cNvSpPr>
          <p:nvPr/>
        </p:nvSpPr>
        <p:spPr bwMode="auto">
          <a:xfrm>
            <a:off x="4402138" y="1447800"/>
            <a:ext cx="339725" cy="381000"/>
          </a:xfrm>
          <a:prstGeom prst="ellipse">
            <a:avLst/>
          </a:prstGeom>
          <a:solidFill>
            <a:schemeClr val="bg1"/>
          </a:solidFill>
          <a:ln w="38100">
            <a:solidFill>
              <a:schemeClr val="tx1"/>
            </a:solidFill>
            <a:round/>
            <a:headEnd/>
            <a:tailEnd/>
          </a:ln>
        </p:spPr>
        <p:txBody>
          <a:bodyPr wrap="none" anchor="ctr"/>
          <a:lstStyle/>
          <a:p>
            <a:endParaRPr lang="en-US"/>
          </a:p>
        </p:txBody>
      </p:sp>
      <p:sp>
        <p:nvSpPr>
          <p:cNvPr id="43018" name="Rectangle 10"/>
          <p:cNvSpPr>
            <a:spLocks noChangeArrowheads="1"/>
          </p:cNvSpPr>
          <p:nvPr/>
        </p:nvSpPr>
        <p:spPr bwMode="auto">
          <a:xfrm>
            <a:off x="3860800" y="1447800"/>
            <a:ext cx="338138" cy="3810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43019" name="Rectangle 11"/>
          <p:cNvSpPr>
            <a:spLocks noChangeArrowheads="1"/>
          </p:cNvSpPr>
          <p:nvPr/>
        </p:nvSpPr>
        <p:spPr bwMode="auto">
          <a:xfrm>
            <a:off x="7043738" y="1447800"/>
            <a:ext cx="339725" cy="3810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43020" name="Line 12"/>
          <p:cNvSpPr>
            <a:spLocks noChangeShapeType="1"/>
          </p:cNvSpPr>
          <p:nvPr/>
        </p:nvSpPr>
        <p:spPr bwMode="auto">
          <a:xfrm>
            <a:off x="4198938" y="1676400"/>
            <a:ext cx="203200" cy="0"/>
          </a:xfrm>
          <a:prstGeom prst="line">
            <a:avLst/>
          </a:prstGeom>
          <a:noFill/>
          <a:ln w="38100">
            <a:solidFill>
              <a:schemeClr val="tx1"/>
            </a:solidFill>
            <a:round/>
            <a:headEnd/>
            <a:tailEnd/>
          </a:ln>
        </p:spPr>
        <p:txBody>
          <a:bodyPr wrap="none" anchor="ctr"/>
          <a:lstStyle/>
          <a:p>
            <a:endParaRPr lang="en-US"/>
          </a:p>
        </p:txBody>
      </p:sp>
      <p:sp>
        <p:nvSpPr>
          <p:cNvPr id="43021" name="Line 13"/>
          <p:cNvSpPr>
            <a:spLocks noChangeShapeType="1"/>
          </p:cNvSpPr>
          <p:nvPr/>
        </p:nvSpPr>
        <p:spPr bwMode="auto">
          <a:xfrm flipH="1">
            <a:off x="7383463" y="1676400"/>
            <a:ext cx="203200" cy="0"/>
          </a:xfrm>
          <a:prstGeom prst="line">
            <a:avLst/>
          </a:prstGeom>
          <a:noFill/>
          <a:ln w="38100">
            <a:solidFill>
              <a:schemeClr val="tx1"/>
            </a:solidFill>
            <a:round/>
            <a:headEnd/>
            <a:tailEnd/>
          </a:ln>
        </p:spPr>
        <p:txBody>
          <a:bodyPr wrap="none" anchor="ctr"/>
          <a:lstStyle/>
          <a:p>
            <a:endParaRPr lang="en-US"/>
          </a:p>
        </p:txBody>
      </p:sp>
      <p:sp>
        <p:nvSpPr>
          <p:cNvPr id="43022" name="Line 14"/>
          <p:cNvSpPr>
            <a:spLocks noChangeShapeType="1"/>
          </p:cNvSpPr>
          <p:nvPr/>
        </p:nvSpPr>
        <p:spPr bwMode="auto">
          <a:xfrm>
            <a:off x="7721600" y="1219200"/>
            <a:ext cx="0" cy="228600"/>
          </a:xfrm>
          <a:prstGeom prst="line">
            <a:avLst/>
          </a:prstGeom>
          <a:noFill/>
          <a:ln w="38100">
            <a:solidFill>
              <a:schemeClr val="tx1"/>
            </a:solidFill>
            <a:round/>
            <a:headEnd/>
            <a:tailEnd/>
          </a:ln>
        </p:spPr>
        <p:txBody>
          <a:bodyPr wrap="none" anchor="ctr"/>
          <a:lstStyle/>
          <a:p>
            <a:endParaRPr lang="en-US"/>
          </a:p>
        </p:txBody>
      </p:sp>
      <p:sp>
        <p:nvSpPr>
          <p:cNvPr id="43023" name="Line 15"/>
          <p:cNvSpPr>
            <a:spLocks noChangeShapeType="1"/>
          </p:cNvSpPr>
          <p:nvPr/>
        </p:nvSpPr>
        <p:spPr bwMode="auto">
          <a:xfrm>
            <a:off x="4335463" y="1676400"/>
            <a:ext cx="0" cy="609600"/>
          </a:xfrm>
          <a:prstGeom prst="line">
            <a:avLst/>
          </a:prstGeom>
          <a:noFill/>
          <a:ln w="38100">
            <a:solidFill>
              <a:schemeClr val="tx1"/>
            </a:solidFill>
            <a:round/>
            <a:headEnd/>
            <a:tailEnd/>
          </a:ln>
        </p:spPr>
        <p:txBody>
          <a:bodyPr wrap="none" anchor="ctr"/>
          <a:lstStyle/>
          <a:p>
            <a:endParaRPr lang="en-US"/>
          </a:p>
        </p:txBody>
      </p:sp>
      <p:sp>
        <p:nvSpPr>
          <p:cNvPr id="43024" name="Line 16"/>
          <p:cNvSpPr>
            <a:spLocks noChangeShapeType="1"/>
          </p:cNvSpPr>
          <p:nvPr/>
        </p:nvSpPr>
        <p:spPr bwMode="auto">
          <a:xfrm>
            <a:off x="7518400" y="1676400"/>
            <a:ext cx="0" cy="304800"/>
          </a:xfrm>
          <a:prstGeom prst="line">
            <a:avLst/>
          </a:prstGeom>
          <a:noFill/>
          <a:ln w="38100">
            <a:solidFill>
              <a:schemeClr val="tx1"/>
            </a:solidFill>
            <a:round/>
            <a:headEnd/>
            <a:tailEnd/>
          </a:ln>
        </p:spPr>
        <p:txBody>
          <a:bodyPr wrap="none" anchor="ctr"/>
          <a:lstStyle/>
          <a:p>
            <a:endParaRPr lang="en-US"/>
          </a:p>
        </p:txBody>
      </p:sp>
      <p:sp>
        <p:nvSpPr>
          <p:cNvPr id="43025" name="Rectangle 18"/>
          <p:cNvSpPr>
            <a:spLocks noChangeArrowheads="1"/>
          </p:cNvSpPr>
          <p:nvPr/>
        </p:nvSpPr>
        <p:spPr bwMode="auto">
          <a:xfrm>
            <a:off x="338138" y="6172200"/>
            <a:ext cx="7035800" cy="338138"/>
          </a:xfrm>
          <a:prstGeom prst="rect">
            <a:avLst/>
          </a:prstGeom>
          <a:noFill/>
          <a:ln w="9525">
            <a:noFill/>
            <a:miter lim="800000"/>
            <a:headEnd/>
            <a:tailEnd/>
          </a:ln>
        </p:spPr>
        <p:txBody>
          <a:bodyPr wrap="none">
            <a:spAutoFit/>
          </a:bodyPr>
          <a:lstStyle/>
          <a:p>
            <a:r>
              <a:rPr lang="en-US" sz="1600"/>
              <a:t>Adapted from The Pedigree: A Basic Guide, by Jorgenson, Yoder &amp; Shapiro</a:t>
            </a:r>
          </a:p>
        </p:txBody>
      </p:sp>
      <p:sp>
        <p:nvSpPr>
          <p:cNvPr id="43026" name="Rectangle 19"/>
          <p:cNvSpPr>
            <a:spLocks noChangeArrowheads="1"/>
          </p:cNvSpPr>
          <p:nvPr/>
        </p:nvSpPr>
        <p:spPr bwMode="auto">
          <a:xfrm>
            <a:off x="4945063" y="1447800"/>
            <a:ext cx="338137" cy="381000"/>
          </a:xfrm>
          <a:prstGeom prst="rect">
            <a:avLst/>
          </a:prstGeom>
          <a:solidFill>
            <a:schemeClr val="bg1"/>
          </a:solidFill>
          <a:ln w="38100">
            <a:solidFill>
              <a:schemeClr val="tx1"/>
            </a:solidFill>
            <a:miter lim="800000"/>
            <a:headEnd/>
            <a:tailEnd/>
          </a:ln>
        </p:spPr>
        <p:txBody>
          <a:bodyPr wrap="none" anchor="ctr"/>
          <a:lstStyle/>
          <a:p>
            <a:pPr algn="ctr"/>
            <a:endParaRPr lang="en-US"/>
          </a:p>
        </p:txBody>
      </p:sp>
      <p:sp>
        <p:nvSpPr>
          <p:cNvPr id="43027" name="Rectangle 20"/>
          <p:cNvSpPr>
            <a:spLocks noChangeArrowheads="1"/>
          </p:cNvSpPr>
          <p:nvPr/>
        </p:nvSpPr>
        <p:spPr bwMode="auto">
          <a:xfrm>
            <a:off x="5554663" y="1447800"/>
            <a:ext cx="338137" cy="381000"/>
          </a:xfrm>
          <a:prstGeom prst="rect">
            <a:avLst/>
          </a:prstGeom>
          <a:noFill/>
          <a:ln w="38100">
            <a:solidFill>
              <a:schemeClr val="tx1"/>
            </a:solidFill>
            <a:miter lim="800000"/>
            <a:headEnd/>
            <a:tailEnd/>
          </a:ln>
        </p:spPr>
        <p:txBody>
          <a:bodyPr wrap="none" anchor="ctr"/>
          <a:lstStyle/>
          <a:p>
            <a:endParaRPr lang="en-US"/>
          </a:p>
        </p:txBody>
      </p:sp>
      <p:sp>
        <p:nvSpPr>
          <p:cNvPr id="43028" name="Line 21"/>
          <p:cNvSpPr>
            <a:spLocks noChangeShapeType="1"/>
          </p:cNvSpPr>
          <p:nvPr/>
        </p:nvSpPr>
        <p:spPr bwMode="auto">
          <a:xfrm>
            <a:off x="5689600" y="1219200"/>
            <a:ext cx="0" cy="228600"/>
          </a:xfrm>
          <a:prstGeom prst="line">
            <a:avLst/>
          </a:prstGeom>
          <a:noFill/>
          <a:ln w="38100">
            <a:solidFill>
              <a:schemeClr val="tx1"/>
            </a:solidFill>
            <a:round/>
            <a:headEnd/>
            <a:tailEnd/>
          </a:ln>
        </p:spPr>
        <p:txBody>
          <a:bodyPr wrap="none" anchor="ctr"/>
          <a:lstStyle/>
          <a:p>
            <a:endParaRPr lang="en-US"/>
          </a:p>
        </p:txBody>
      </p:sp>
      <p:sp>
        <p:nvSpPr>
          <p:cNvPr id="43029" name="Line 22"/>
          <p:cNvSpPr>
            <a:spLocks noChangeShapeType="1"/>
          </p:cNvSpPr>
          <p:nvPr/>
        </p:nvSpPr>
        <p:spPr bwMode="auto">
          <a:xfrm>
            <a:off x="5892800" y="1676400"/>
            <a:ext cx="271463" cy="0"/>
          </a:xfrm>
          <a:prstGeom prst="line">
            <a:avLst/>
          </a:prstGeom>
          <a:noFill/>
          <a:ln w="38100">
            <a:solidFill>
              <a:schemeClr val="tx1"/>
            </a:solidFill>
            <a:round/>
            <a:headEnd/>
            <a:tailEnd/>
          </a:ln>
        </p:spPr>
        <p:txBody>
          <a:bodyPr wrap="none" anchor="ctr"/>
          <a:lstStyle/>
          <a:p>
            <a:endParaRPr lang="en-US"/>
          </a:p>
        </p:txBody>
      </p:sp>
      <p:sp>
        <p:nvSpPr>
          <p:cNvPr id="43030" name="Oval 23"/>
          <p:cNvSpPr>
            <a:spLocks noChangeArrowheads="1"/>
          </p:cNvSpPr>
          <p:nvPr/>
        </p:nvSpPr>
        <p:spPr bwMode="auto">
          <a:xfrm>
            <a:off x="6164263" y="1447800"/>
            <a:ext cx="338137" cy="381000"/>
          </a:xfrm>
          <a:prstGeom prst="ellipse">
            <a:avLst/>
          </a:prstGeom>
          <a:solidFill>
            <a:schemeClr val="bg1"/>
          </a:solidFill>
          <a:ln w="38100">
            <a:solidFill>
              <a:schemeClr val="tx1"/>
            </a:solidFill>
            <a:round/>
            <a:headEnd/>
            <a:tailEnd/>
          </a:ln>
        </p:spPr>
        <p:txBody>
          <a:bodyPr wrap="none" anchor="ctr"/>
          <a:lstStyle/>
          <a:p>
            <a:endParaRPr lang="en-US"/>
          </a:p>
        </p:txBody>
      </p:sp>
      <p:sp>
        <p:nvSpPr>
          <p:cNvPr id="43031" name="Line 24"/>
          <p:cNvSpPr>
            <a:spLocks noChangeShapeType="1"/>
          </p:cNvSpPr>
          <p:nvPr/>
        </p:nvSpPr>
        <p:spPr bwMode="auto">
          <a:xfrm>
            <a:off x="5148263" y="1219200"/>
            <a:ext cx="0" cy="228600"/>
          </a:xfrm>
          <a:prstGeom prst="line">
            <a:avLst/>
          </a:prstGeom>
          <a:noFill/>
          <a:ln w="38100">
            <a:solidFill>
              <a:schemeClr val="tx1"/>
            </a:solidFill>
            <a:round/>
            <a:headEnd/>
            <a:tailEnd/>
          </a:ln>
        </p:spPr>
        <p:txBody>
          <a:bodyPr wrap="none" anchor="ctr"/>
          <a:lstStyle/>
          <a:p>
            <a:endParaRPr lang="en-US"/>
          </a:p>
        </p:txBody>
      </p:sp>
      <p:sp>
        <p:nvSpPr>
          <p:cNvPr id="43032" name="Line 25"/>
          <p:cNvSpPr>
            <a:spLocks noChangeShapeType="1"/>
          </p:cNvSpPr>
          <p:nvPr/>
        </p:nvSpPr>
        <p:spPr bwMode="auto">
          <a:xfrm flipV="1">
            <a:off x="4808538" y="1981200"/>
            <a:ext cx="1490662" cy="0"/>
          </a:xfrm>
          <a:prstGeom prst="line">
            <a:avLst/>
          </a:prstGeom>
          <a:noFill/>
          <a:ln w="38100">
            <a:solidFill>
              <a:schemeClr val="tx1"/>
            </a:solidFill>
            <a:round/>
            <a:headEnd/>
            <a:tailEnd/>
          </a:ln>
        </p:spPr>
        <p:txBody>
          <a:bodyPr wrap="none" anchor="ctr"/>
          <a:lstStyle/>
          <a:p>
            <a:endParaRPr lang="en-US"/>
          </a:p>
        </p:txBody>
      </p:sp>
      <p:sp>
        <p:nvSpPr>
          <p:cNvPr id="43033" name="Rectangle 26"/>
          <p:cNvSpPr>
            <a:spLocks noChangeArrowheads="1"/>
          </p:cNvSpPr>
          <p:nvPr/>
        </p:nvSpPr>
        <p:spPr bwMode="auto">
          <a:xfrm>
            <a:off x="4945063" y="3048000"/>
            <a:ext cx="338137" cy="381000"/>
          </a:xfrm>
          <a:prstGeom prst="rect">
            <a:avLst/>
          </a:prstGeom>
          <a:noFill/>
          <a:ln w="38100">
            <a:solidFill>
              <a:schemeClr val="tx1"/>
            </a:solidFill>
            <a:miter lim="800000"/>
            <a:headEnd/>
            <a:tailEnd/>
          </a:ln>
        </p:spPr>
        <p:txBody>
          <a:bodyPr wrap="none" anchor="ctr"/>
          <a:lstStyle/>
          <a:p>
            <a:pPr algn="ctr"/>
            <a:endParaRPr lang="en-US"/>
          </a:p>
        </p:txBody>
      </p:sp>
      <p:sp>
        <p:nvSpPr>
          <p:cNvPr id="43034" name="Rectangle 27"/>
          <p:cNvSpPr>
            <a:spLocks noChangeArrowheads="1"/>
          </p:cNvSpPr>
          <p:nvPr/>
        </p:nvSpPr>
        <p:spPr bwMode="auto">
          <a:xfrm>
            <a:off x="7043738" y="2286000"/>
            <a:ext cx="339725" cy="381000"/>
          </a:xfrm>
          <a:prstGeom prst="rect">
            <a:avLst/>
          </a:prstGeom>
          <a:solidFill>
            <a:schemeClr val="bg1"/>
          </a:solidFill>
          <a:ln w="38100">
            <a:solidFill>
              <a:schemeClr val="tx1"/>
            </a:solidFill>
            <a:miter lim="800000"/>
            <a:headEnd/>
            <a:tailEnd/>
          </a:ln>
        </p:spPr>
        <p:txBody>
          <a:bodyPr wrap="none" anchor="ctr"/>
          <a:lstStyle/>
          <a:p>
            <a:pPr algn="ctr"/>
            <a:endParaRPr lang="en-US">
              <a:solidFill>
                <a:schemeClr val="tx2"/>
              </a:solidFill>
            </a:endParaRPr>
          </a:p>
        </p:txBody>
      </p:sp>
      <p:sp>
        <p:nvSpPr>
          <p:cNvPr id="43035" name="Line 28"/>
          <p:cNvSpPr>
            <a:spLocks noChangeShapeType="1"/>
          </p:cNvSpPr>
          <p:nvPr/>
        </p:nvSpPr>
        <p:spPr bwMode="auto">
          <a:xfrm>
            <a:off x="5283200" y="1981200"/>
            <a:ext cx="0" cy="304800"/>
          </a:xfrm>
          <a:prstGeom prst="line">
            <a:avLst/>
          </a:prstGeom>
          <a:noFill/>
          <a:ln w="38100">
            <a:solidFill>
              <a:schemeClr val="tx1"/>
            </a:solidFill>
            <a:round/>
            <a:headEnd/>
            <a:tailEnd/>
          </a:ln>
        </p:spPr>
        <p:txBody>
          <a:bodyPr wrap="none" anchor="ctr"/>
          <a:lstStyle/>
          <a:p>
            <a:endParaRPr lang="en-US"/>
          </a:p>
        </p:txBody>
      </p:sp>
      <p:sp>
        <p:nvSpPr>
          <p:cNvPr id="43036" name="Line 29"/>
          <p:cNvSpPr>
            <a:spLocks noChangeShapeType="1"/>
          </p:cNvSpPr>
          <p:nvPr/>
        </p:nvSpPr>
        <p:spPr bwMode="auto">
          <a:xfrm>
            <a:off x="6773863" y="1981200"/>
            <a:ext cx="1354137" cy="0"/>
          </a:xfrm>
          <a:prstGeom prst="line">
            <a:avLst/>
          </a:prstGeom>
          <a:noFill/>
          <a:ln w="38100">
            <a:solidFill>
              <a:schemeClr val="tx1"/>
            </a:solidFill>
            <a:round/>
            <a:headEnd/>
            <a:tailEnd/>
          </a:ln>
        </p:spPr>
        <p:txBody>
          <a:bodyPr wrap="none" anchor="ctr"/>
          <a:lstStyle/>
          <a:p>
            <a:endParaRPr lang="en-US"/>
          </a:p>
        </p:txBody>
      </p:sp>
      <p:sp>
        <p:nvSpPr>
          <p:cNvPr id="43037" name="Line 30"/>
          <p:cNvSpPr>
            <a:spLocks noChangeShapeType="1"/>
          </p:cNvSpPr>
          <p:nvPr/>
        </p:nvSpPr>
        <p:spPr bwMode="auto">
          <a:xfrm>
            <a:off x="8128000" y="1981200"/>
            <a:ext cx="0" cy="304800"/>
          </a:xfrm>
          <a:prstGeom prst="line">
            <a:avLst/>
          </a:prstGeom>
          <a:noFill/>
          <a:ln w="38100">
            <a:solidFill>
              <a:schemeClr val="tx1"/>
            </a:solidFill>
            <a:round/>
            <a:headEnd/>
            <a:tailEnd/>
          </a:ln>
        </p:spPr>
        <p:txBody>
          <a:bodyPr wrap="none" anchor="ctr"/>
          <a:lstStyle/>
          <a:p>
            <a:endParaRPr lang="en-US"/>
          </a:p>
        </p:txBody>
      </p:sp>
      <p:sp>
        <p:nvSpPr>
          <p:cNvPr id="43038" name="Line 31"/>
          <p:cNvSpPr>
            <a:spLocks noChangeShapeType="1"/>
          </p:cNvSpPr>
          <p:nvPr/>
        </p:nvSpPr>
        <p:spPr bwMode="auto">
          <a:xfrm flipV="1">
            <a:off x="5148263" y="2819400"/>
            <a:ext cx="879475" cy="0"/>
          </a:xfrm>
          <a:prstGeom prst="line">
            <a:avLst/>
          </a:prstGeom>
          <a:noFill/>
          <a:ln w="38100">
            <a:solidFill>
              <a:schemeClr val="tx1"/>
            </a:solidFill>
            <a:round/>
            <a:headEnd/>
            <a:tailEnd/>
          </a:ln>
        </p:spPr>
        <p:txBody>
          <a:bodyPr wrap="none" anchor="ctr"/>
          <a:lstStyle/>
          <a:p>
            <a:endParaRPr lang="en-US"/>
          </a:p>
        </p:txBody>
      </p:sp>
      <p:sp>
        <p:nvSpPr>
          <p:cNvPr id="43039" name="Oval 32"/>
          <p:cNvSpPr>
            <a:spLocks noChangeArrowheads="1"/>
          </p:cNvSpPr>
          <p:nvPr/>
        </p:nvSpPr>
        <p:spPr bwMode="auto">
          <a:xfrm>
            <a:off x="6096000" y="2286000"/>
            <a:ext cx="338138" cy="381000"/>
          </a:xfrm>
          <a:prstGeom prst="ellipse">
            <a:avLst/>
          </a:prstGeom>
          <a:noFill/>
          <a:ln w="38100">
            <a:solidFill>
              <a:schemeClr val="tx1"/>
            </a:solidFill>
            <a:round/>
            <a:headEnd/>
            <a:tailEnd/>
          </a:ln>
        </p:spPr>
        <p:txBody>
          <a:bodyPr wrap="none" anchor="ctr"/>
          <a:lstStyle/>
          <a:p>
            <a:pPr algn="ctr"/>
            <a:endParaRPr lang="en-US" b="1"/>
          </a:p>
        </p:txBody>
      </p:sp>
      <p:sp>
        <p:nvSpPr>
          <p:cNvPr id="43040" name="Line 33"/>
          <p:cNvSpPr>
            <a:spLocks noChangeShapeType="1"/>
          </p:cNvSpPr>
          <p:nvPr/>
        </p:nvSpPr>
        <p:spPr bwMode="auto">
          <a:xfrm>
            <a:off x="5148263" y="2819400"/>
            <a:ext cx="0" cy="228600"/>
          </a:xfrm>
          <a:prstGeom prst="line">
            <a:avLst/>
          </a:prstGeom>
          <a:noFill/>
          <a:ln w="38100">
            <a:solidFill>
              <a:schemeClr val="tx1"/>
            </a:solidFill>
            <a:round/>
            <a:headEnd/>
            <a:tailEnd/>
          </a:ln>
        </p:spPr>
        <p:txBody>
          <a:bodyPr wrap="none" anchor="ctr"/>
          <a:lstStyle/>
          <a:p>
            <a:endParaRPr lang="en-US"/>
          </a:p>
        </p:txBody>
      </p:sp>
      <p:sp>
        <p:nvSpPr>
          <p:cNvPr id="43041" name="Line 34"/>
          <p:cNvSpPr>
            <a:spLocks noChangeShapeType="1"/>
          </p:cNvSpPr>
          <p:nvPr/>
        </p:nvSpPr>
        <p:spPr bwMode="auto">
          <a:xfrm>
            <a:off x="5554663" y="2819400"/>
            <a:ext cx="0" cy="228600"/>
          </a:xfrm>
          <a:prstGeom prst="line">
            <a:avLst/>
          </a:prstGeom>
          <a:noFill/>
          <a:ln w="38100">
            <a:solidFill>
              <a:schemeClr val="tx1"/>
            </a:solidFill>
            <a:round/>
            <a:headEnd/>
            <a:tailEnd/>
          </a:ln>
        </p:spPr>
        <p:txBody>
          <a:bodyPr wrap="none" anchor="ctr"/>
          <a:lstStyle/>
          <a:p>
            <a:endParaRPr lang="en-US"/>
          </a:p>
        </p:txBody>
      </p:sp>
      <p:sp>
        <p:nvSpPr>
          <p:cNvPr id="43042" name="Line 35"/>
          <p:cNvSpPr>
            <a:spLocks noChangeShapeType="1"/>
          </p:cNvSpPr>
          <p:nvPr/>
        </p:nvSpPr>
        <p:spPr bwMode="auto">
          <a:xfrm flipH="1">
            <a:off x="4808538" y="1981200"/>
            <a:ext cx="0" cy="304800"/>
          </a:xfrm>
          <a:prstGeom prst="line">
            <a:avLst/>
          </a:prstGeom>
          <a:noFill/>
          <a:ln w="38100">
            <a:solidFill>
              <a:schemeClr val="tx1"/>
            </a:solidFill>
            <a:round/>
            <a:headEnd/>
            <a:tailEnd/>
          </a:ln>
        </p:spPr>
        <p:txBody>
          <a:bodyPr wrap="none" anchor="ctr"/>
          <a:lstStyle/>
          <a:p>
            <a:endParaRPr lang="en-US"/>
          </a:p>
        </p:txBody>
      </p:sp>
      <p:sp>
        <p:nvSpPr>
          <p:cNvPr id="43043" name="Oval 36"/>
          <p:cNvSpPr>
            <a:spLocks noChangeArrowheads="1"/>
          </p:cNvSpPr>
          <p:nvPr/>
        </p:nvSpPr>
        <p:spPr bwMode="auto">
          <a:xfrm>
            <a:off x="5689600" y="2286000"/>
            <a:ext cx="338138" cy="381000"/>
          </a:xfrm>
          <a:prstGeom prst="ellipse">
            <a:avLst/>
          </a:prstGeom>
          <a:solidFill>
            <a:schemeClr val="bg1"/>
          </a:solidFill>
          <a:ln w="38100">
            <a:solidFill>
              <a:schemeClr val="tx1"/>
            </a:solidFill>
            <a:round/>
            <a:headEnd/>
            <a:tailEnd/>
          </a:ln>
        </p:spPr>
        <p:txBody>
          <a:bodyPr wrap="none" anchor="ctr"/>
          <a:lstStyle/>
          <a:p>
            <a:pPr algn="ctr"/>
            <a:endParaRPr lang="en-US"/>
          </a:p>
        </p:txBody>
      </p:sp>
      <p:sp>
        <p:nvSpPr>
          <p:cNvPr id="43044" name="Line 37"/>
          <p:cNvSpPr>
            <a:spLocks noChangeShapeType="1"/>
          </p:cNvSpPr>
          <p:nvPr/>
        </p:nvSpPr>
        <p:spPr bwMode="auto">
          <a:xfrm>
            <a:off x="5486400" y="2514600"/>
            <a:ext cx="203200" cy="0"/>
          </a:xfrm>
          <a:prstGeom prst="line">
            <a:avLst/>
          </a:prstGeom>
          <a:noFill/>
          <a:ln w="38100">
            <a:solidFill>
              <a:schemeClr val="tx1"/>
            </a:solidFill>
            <a:round/>
            <a:headEnd/>
            <a:tailEnd/>
          </a:ln>
        </p:spPr>
        <p:txBody>
          <a:bodyPr wrap="none" anchor="ctr"/>
          <a:lstStyle/>
          <a:p>
            <a:endParaRPr lang="en-US"/>
          </a:p>
        </p:txBody>
      </p:sp>
      <p:sp>
        <p:nvSpPr>
          <p:cNvPr id="43045" name="Line 38"/>
          <p:cNvSpPr>
            <a:spLocks noChangeShapeType="1"/>
          </p:cNvSpPr>
          <p:nvPr/>
        </p:nvSpPr>
        <p:spPr bwMode="auto">
          <a:xfrm flipV="1">
            <a:off x="7586663" y="2819400"/>
            <a:ext cx="406400" cy="0"/>
          </a:xfrm>
          <a:prstGeom prst="line">
            <a:avLst/>
          </a:prstGeom>
          <a:noFill/>
          <a:ln w="38100">
            <a:solidFill>
              <a:schemeClr val="tx1"/>
            </a:solidFill>
            <a:round/>
            <a:headEnd/>
            <a:tailEnd/>
          </a:ln>
        </p:spPr>
        <p:txBody>
          <a:bodyPr wrap="none" anchor="ctr"/>
          <a:lstStyle/>
          <a:p>
            <a:endParaRPr lang="en-US"/>
          </a:p>
        </p:txBody>
      </p:sp>
      <p:sp>
        <p:nvSpPr>
          <p:cNvPr id="43046" name="Line 39"/>
          <p:cNvSpPr>
            <a:spLocks noChangeShapeType="1"/>
          </p:cNvSpPr>
          <p:nvPr/>
        </p:nvSpPr>
        <p:spPr bwMode="auto">
          <a:xfrm>
            <a:off x="7586663" y="2819400"/>
            <a:ext cx="0" cy="228600"/>
          </a:xfrm>
          <a:prstGeom prst="line">
            <a:avLst/>
          </a:prstGeom>
          <a:noFill/>
          <a:ln w="38100">
            <a:solidFill>
              <a:schemeClr val="tx1"/>
            </a:solidFill>
            <a:round/>
            <a:headEnd/>
            <a:tailEnd/>
          </a:ln>
        </p:spPr>
        <p:txBody>
          <a:bodyPr wrap="none" anchor="ctr"/>
          <a:lstStyle/>
          <a:p>
            <a:endParaRPr lang="en-US"/>
          </a:p>
        </p:txBody>
      </p:sp>
      <p:sp>
        <p:nvSpPr>
          <p:cNvPr id="43047" name="Line 40"/>
          <p:cNvSpPr>
            <a:spLocks noChangeShapeType="1"/>
          </p:cNvSpPr>
          <p:nvPr/>
        </p:nvSpPr>
        <p:spPr bwMode="auto">
          <a:xfrm>
            <a:off x="7993063" y="2819400"/>
            <a:ext cx="0" cy="228600"/>
          </a:xfrm>
          <a:prstGeom prst="line">
            <a:avLst/>
          </a:prstGeom>
          <a:noFill/>
          <a:ln w="38100">
            <a:solidFill>
              <a:schemeClr val="tx1"/>
            </a:solidFill>
            <a:round/>
            <a:headEnd/>
            <a:tailEnd/>
          </a:ln>
        </p:spPr>
        <p:txBody>
          <a:bodyPr wrap="none" anchor="ctr"/>
          <a:lstStyle/>
          <a:p>
            <a:endParaRPr lang="en-US"/>
          </a:p>
        </p:txBody>
      </p:sp>
      <p:sp>
        <p:nvSpPr>
          <p:cNvPr id="43048" name="Oval 41"/>
          <p:cNvSpPr>
            <a:spLocks noChangeArrowheads="1"/>
          </p:cNvSpPr>
          <p:nvPr/>
        </p:nvSpPr>
        <p:spPr bwMode="auto">
          <a:xfrm>
            <a:off x="4673600" y="2286000"/>
            <a:ext cx="338138" cy="381000"/>
          </a:xfrm>
          <a:prstGeom prst="ellipse">
            <a:avLst/>
          </a:prstGeom>
          <a:solidFill>
            <a:schemeClr val="bg1"/>
          </a:solidFill>
          <a:ln w="38100">
            <a:solidFill>
              <a:schemeClr val="tx1"/>
            </a:solidFill>
            <a:round/>
            <a:headEnd/>
            <a:tailEnd/>
          </a:ln>
        </p:spPr>
        <p:txBody>
          <a:bodyPr wrap="none" anchor="ctr"/>
          <a:lstStyle/>
          <a:p>
            <a:pPr algn="ctr"/>
            <a:r>
              <a:rPr lang="en-US" b="1"/>
              <a:t>2</a:t>
            </a:r>
          </a:p>
        </p:txBody>
      </p:sp>
      <p:sp>
        <p:nvSpPr>
          <p:cNvPr id="43049" name="Line 42"/>
          <p:cNvSpPr>
            <a:spLocks noChangeShapeType="1"/>
          </p:cNvSpPr>
          <p:nvPr/>
        </p:nvSpPr>
        <p:spPr bwMode="auto">
          <a:xfrm>
            <a:off x="6027738" y="2819400"/>
            <a:ext cx="0" cy="228600"/>
          </a:xfrm>
          <a:prstGeom prst="line">
            <a:avLst/>
          </a:prstGeom>
          <a:noFill/>
          <a:ln w="38100">
            <a:solidFill>
              <a:schemeClr val="tx1"/>
            </a:solidFill>
            <a:round/>
            <a:headEnd/>
            <a:tailEnd/>
          </a:ln>
        </p:spPr>
        <p:txBody>
          <a:bodyPr wrap="none" anchor="ctr"/>
          <a:lstStyle/>
          <a:p>
            <a:endParaRPr lang="en-US"/>
          </a:p>
        </p:txBody>
      </p:sp>
      <p:sp>
        <p:nvSpPr>
          <p:cNvPr id="43050" name="Rectangle 43"/>
          <p:cNvSpPr>
            <a:spLocks noChangeArrowheads="1"/>
          </p:cNvSpPr>
          <p:nvPr/>
        </p:nvSpPr>
        <p:spPr bwMode="auto">
          <a:xfrm>
            <a:off x="5148263" y="2286000"/>
            <a:ext cx="338137" cy="381000"/>
          </a:xfrm>
          <a:prstGeom prst="rect">
            <a:avLst/>
          </a:prstGeom>
          <a:noFill/>
          <a:ln w="38100">
            <a:solidFill>
              <a:schemeClr val="tx1"/>
            </a:solidFill>
            <a:miter lim="800000"/>
            <a:headEnd/>
            <a:tailEnd/>
          </a:ln>
        </p:spPr>
        <p:txBody>
          <a:bodyPr wrap="none" anchor="ctr"/>
          <a:lstStyle/>
          <a:p>
            <a:endParaRPr lang="en-US"/>
          </a:p>
        </p:txBody>
      </p:sp>
      <p:sp>
        <p:nvSpPr>
          <p:cNvPr id="43051" name="Line 44"/>
          <p:cNvSpPr>
            <a:spLocks noChangeShapeType="1"/>
          </p:cNvSpPr>
          <p:nvPr/>
        </p:nvSpPr>
        <p:spPr bwMode="auto">
          <a:xfrm>
            <a:off x="7653338" y="1981200"/>
            <a:ext cx="0" cy="304800"/>
          </a:xfrm>
          <a:prstGeom prst="line">
            <a:avLst/>
          </a:prstGeom>
          <a:noFill/>
          <a:ln w="38100">
            <a:solidFill>
              <a:schemeClr val="tx1"/>
            </a:solidFill>
            <a:round/>
            <a:headEnd/>
            <a:tailEnd/>
          </a:ln>
        </p:spPr>
        <p:txBody>
          <a:bodyPr wrap="none" anchor="ctr"/>
          <a:lstStyle/>
          <a:p>
            <a:endParaRPr lang="en-US"/>
          </a:p>
        </p:txBody>
      </p:sp>
      <p:sp>
        <p:nvSpPr>
          <p:cNvPr id="43052" name="Oval 45"/>
          <p:cNvSpPr>
            <a:spLocks noChangeArrowheads="1"/>
          </p:cNvSpPr>
          <p:nvPr/>
        </p:nvSpPr>
        <p:spPr bwMode="auto">
          <a:xfrm>
            <a:off x="7518400" y="2286000"/>
            <a:ext cx="338138" cy="381000"/>
          </a:xfrm>
          <a:prstGeom prst="ellipse">
            <a:avLst/>
          </a:prstGeom>
          <a:solidFill>
            <a:schemeClr val="tx2"/>
          </a:solidFill>
          <a:ln w="38100">
            <a:solidFill>
              <a:schemeClr val="tx1"/>
            </a:solidFill>
            <a:round/>
            <a:headEnd/>
            <a:tailEnd/>
          </a:ln>
        </p:spPr>
        <p:txBody>
          <a:bodyPr wrap="none" anchor="ctr"/>
          <a:lstStyle/>
          <a:p>
            <a:pPr algn="ctr"/>
            <a:endParaRPr lang="en-US" b="1"/>
          </a:p>
        </p:txBody>
      </p:sp>
      <p:sp>
        <p:nvSpPr>
          <p:cNvPr id="43053" name="Line 46"/>
          <p:cNvSpPr>
            <a:spLocks noChangeShapeType="1"/>
          </p:cNvSpPr>
          <p:nvPr/>
        </p:nvSpPr>
        <p:spPr bwMode="auto">
          <a:xfrm>
            <a:off x="7383463" y="2514600"/>
            <a:ext cx="134937" cy="0"/>
          </a:xfrm>
          <a:prstGeom prst="line">
            <a:avLst/>
          </a:prstGeom>
          <a:noFill/>
          <a:ln w="38100">
            <a:solidFill>
              <a:schemeClr val="tx1"/>
            </a:solidFill>
            <a:round/>
            <a:headEnd/>
            <a:tailEnd/>
          </a:ln>
        </p:spPr>
        <p:txBody>
          <a:bodyPr wrap="none" anchor="ctr"/>
          <a:lstStyle/>
          <a:p>
            <a:endParaRPr lang="en-US"/>
          </a:p>
        </p:txBody>
      </p:sp>
      <p:sp>
        <p:nvSpPr>
          <p:cNvPr id="43054" name="Line 47"/>
          <p:cNvSpPr>
            <a:spLocks noChangeShapeType="1"/>
          </p:cNvSpPr>
          <p:nvPr/>
        </p:nvSpPr>
        <p:spPr bwMode="auto">
          <a:xfrm>
            <a:off x="5621338" y="2514600"/>
            <a:ext cx="0" cy="304800"/>
          </a:xfrm>
          <a:prstGeom prst="line">
            <a:avLst/>
          </a:prstGeom>
          <a:noFill/>
          <a:ln w="38100">
            <a:solidFill>
              <a:schemeClr val="tx1"/>
            </a:solidFill>
            <a:round/>
            <a:headEnd/>
            <a:tailEnd/>
          </a:ln>
        </p:spPr>
        <p:txBody>
          <a:bodyPr wrap="none" anchor="ctr"/>
          <a:lstStyle/>
          <a:p>
            <a:endParaRPr lang="en-US"/>
          </a:p>
        </p:txBody>
      </p:sp>
      <p:sp>
        <p:nvSpPr>
          <p:cNvPr id="43055" name="Line 48"/>
          <p:cNvSpPr>
            <a:spLocks noChangeShapeType="1"/>
          </p:cNvSpPr>
          <p:nvPr/>
        </p:nvSpPr>
        <p:spPr bwMode="auto">
          <a:xfrm>
            <a:off x="7450138" y="2514600"/>
            <a:ext cx="0" cy="304800"/>
          </a:xfrm>
          <a:prstGeom prst="line">
            <a:avLst/>
          </a:prstGeom>
          <a:noFill/>
          <a:ln w="38100">
            <a:solidFill>
              <a:schemeClr val="tx1"/>
            </a:solidFill>
            <a:round/>
            <a:headEnd/>
            <a:tailEnd/>
          </a:ln>
        </p:spPr>
        <p:txBody>
          <a:bodyPr wrap="none" anchor="ctr"/>
          <a:lstStyle/>
          <a:p>
            <a:endParaRPr lang="en-US"/>
          </a:p>
        </p:txBody>
      </p:sp>
      <p:sp>
        <p:nvSpPr>
          <p:cNvPr id="43056" name="Rectangle 49"/>
          <p:cNvSpPr>
            <a:spLocks noChangeArrowheads="1"/>
          </p:cNvSpPr>
          <p:nvPr/>
        </p:nvSpPr>
        <p:spPr bwMode="auto">
          <a:xfrm>
            <a:off x="6570663" y="2286000"/>
            <a:ext cx="338137" cy="381000"/>
          </a:xfrm>
          <a:prstGeom prst="rect">
            <a:avLst/>
          </a:prstGeom>
          <a:solidFill>
            <a:schemeClr val="tx2"/>
          </a:solidFill>
          <a:ln w="38100">
            <a:solidFill>
              <a:schemeClr val="tx1"/>
            </a:solidFill>
            <a:miter lim="800000"/>
            <a:headEnd/>
            <a:tailEnd/>
          </a:ln>
        </p:spPr>
        <p:txBody>
          <a:bodyPr wrap="none" anchor="ctr"/>
          <a:lstStyle/>
          <a:p>
            <a:endParaRPr lang="en-US"/>
          </a:p>
        </p:txBody>
      </p:sp>
      <p:sp>
        <p:nvSpPr>
          <p:cNvPr id="43057" name="Rectangle 50"/>
          <p:cNvSpPr>
            <a:spLocks noChangeArrowheads="1"/>
          </p:cNvSpPr>
          <p:nvPr/>
        </p:nvSpPr>
        <p:spPr bwMode="auto">
          <a:xfrm>
            <a:off x="7789863" y="3048000"/>
            <a:ext cx="338137" cy="3810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43058" name="AutoShape 51"/>
          <p:cNvSpPr>
            <a:spLocks noChangeArrowheads="1"/>
          </p:cNvSpPr>
          <p:nvPr/>
        </p:nvSpPr>
        <p:spPr bwMode="auto">
          <a:xfrm>
            <a:off x="4132263" y="2286000"/>
            <a:ext cx="406400" cy="457200"/>
          </a:xfrm>
          <a:prstGeom prst="diamond">
            <a:avLst/>
          </a:prstGeom>
          <a:solidFill>
            <a:schemeClr val="bg1"/>
          </a:solidFill>
          <a:ln w="38100">
            <a:solidFill>
              <a:schemeClr val="tx1"/>
            </a:solidFill>
            <a:miter lim="800000"/>
            <a:headEnd/>
            <a:tailEnd/>
          </a:ln>
        </p:spPr>
        <p:txBody>
          <a:bodyPr wrap="none" anchor="ctr"/>
          <a:lstStyle/>
          <a:p>
            <a:pPr algn="ctr"/>
            <a:r>
              <a:rPr lang="en-US" b="1"/>
              <a:t>3</a:t>
            </a:r>
            <a:endParaRPr lang="en-US"/>
          </a:p>
        </p:txBody>
      </p:sp>
      <p:sp>
        <p:nvSpPr>
          <p:cNvPr id="43059" name="Line 52"/>
          <p:cNvSpPr>
            <a:spLocks noChangeShapeType="1"/>
          </p:cNvSpPr>
          <p:nvPr/>
        </p:nvSpPr>
        <p:spPr bwMode="auto">
          <a:xfrm>
            <a:off x="6027738" y="1676400"/>
            <a:ext cx="0" cy="304800"/>
          </a:xfrm>
          <a:prstGeom prst="line">
            <a:avLst/>
          </a:prstGeom>
          <a:noFill/>
          <a:ln w="38100">
            <a:solidFill>
              <a:schemeClr val="tx1"/>
            </a:solidFill>
            <a:round/>
            <a:headEnd/>
            <a:tailEnd/>
          </a:ln>
        </p:spPr>
        <p:txBody>
          <a:bodyPr wrap="none" anchor="ctr"/>
          <a:lstStyle/>
          <a:p>
            <a:endParaRPr lang="en-US"/>
          </a:p>
        </p:txBody>
      </p:sp>
      <p:sp>
        <p:nvSpPr>
          <p:cNvPr id="43060" name="Oval 53"/>
          <p:cNvSpPr>
            <a:spLocks noChangeArrowheads="1"/>
          </p:cNvSpPr>
          <p:nvPr/>
        </p:nvSpPr>
        <p:spPr bwMode="auto">
          <a:xfrm>
            <a:off x="5824538" y="3048000"/>
            <a:ext cx="339725" cy="381000"/>
          </a:xfrm>
          <a:prstGeom prst="ellipse">
            <a:avLst/>
          </a:prstGeom>
          <a:solidFill>
            <a:schemeClr val="bg1"/>
          </a:solidFill>
          <a:ln w="38100">
            <a:solidFill>
              <a:schemeClr val="tx1"/>
            </a:solidFill>
            <a:round/>
            <a:headEnd/>
            <a:tailEnd/>
          </a:ln>
        </p:spPr>
        <p:txBody>
          <a:bodyPr wrap="none" anchor="ctr"/>
          <a:lstStyle/>
          <a:p>
            <a:pPr algn="ctr"/>
            <a:endParaRPr lang="en-US"/>
          </a:p>
        </p:txBody>
      </p:sp>
      <p:sp>
        <p:nvSpPr>
          <p:cNvPr id="43061" name="Oval 54"/>
          <p:cNvSpPr>
            <a:spLocks noChangeArrowheads="1"/>
          </p:cNvSpPr>
          <p:nvPr/>
        </p:nvSpPr>
        <p:spPr bwMode="auto">
          <a:xfrm>
            <a:off x="5418138" y="3048000"/>
            <a:ext cx="339725" cy="381000"/>
          </a:xfrm>
          <a:prstGeom prst="ellipse">
            <a:avLst/>
          </a:prstGeom>
          <a:noFill/>
          <a:ln w="38100">
            <a:solidFill>
              <a:schemeClr val="tx1"/>
            </a:solidFill>
            <a:round/>
            <a:headEnd/>
            <a:tailEnd/>
          </a:ln>
        </p:spPr>
        <p:txBody>
          <a:bodyPr wrap="none" anchor="ctr"/>
          <a:lstStyle/>
          <a:p>
            <a:pPr algn="ctr"/>
            <a:endParaRPr lang="en-US"/>
          </a:p>
        </p:txBody>
      </p:sp>
      <p:sp>
        <p:nvSpPr>
          <p:cNvPr id="43062" name="Line 55"/>
          <p:cNvSpPr>
            <a:spLocks noChangeShapeType="1"/>
          </p:cNvSpPr>
          <p:nvPr/>
        </p:nvSpPr>
        <p:spPr bwMode="auto">
          <a:xfrm>
            <a:off x="6299200" y="1981200"/>
            <a:ext cx="0" cy="304800"/>
          </a:xfrm>
          <a:prstGeom prst="line">
            <a:avLst/>
          </a:prstGeom>
          <a:noFill/>
          <a:ln w="38100">
            <a:solidFill>
              <a:schemeClr val="tx1"/>
            </a:solidFill>
            <a:round/>
            <a:headEnd/>
            <a:tailEnd/>
          </a:ln>
        </p:spPr>
        <p:txBody>
          <a:bodyPr wrap="none" anchor="ctr"/>
          <a:lstStyle/>
          <a:p>
            <a:endParaRPr lang="en-US"/>
          </a:p>
        </p:txBody>
      </p:sp>
      <p:sp>
        <p:nvSpPr>
          <p:cNvPr id="43063" name="Line 56"/>
          <p:cNvSpPr>
            <a:spLocks noChangeShapeType="1"/>
          </p:cNvSpPr>
          <p:nvPr/>
        </p:nvSpPr>
        <p:spPr bwMode="auto">
          <a:xfrm>
            <a:off x="6773863" y="1981200"/>
            <a:ext cx="0" cy="304800"/>
          </a:xfrm>
          <a:prstGeom prst="line">
            <a:avLst/>
          </a:prstGeom>
          <a:noFill/>
          <a:ln w="38100">
            <a:solidFill>
              <a:schemeClr val="tx1"/>
            </a:solidFill>
            <a:round/>
            <a:headEnd/>
            <a:tailEnd/>
          </a:ln>
        </p:spPr>
        <p:txBody>
          <a:bodyPr wrap="none" anchor="ctr"/>
          <a:lstStyle/>
          <a:p>
            <a:endParaRPr lang="en-US"/>
          </a:p>
        </p:txBody>
      </p:sp>
      <p:sp>
        <p:nvSpPr>
          <p:cNvPr id="43064" name="AutoShape 57"/>
          <p:cNvSpPr>
            <a:spLocks noChangeArrowheads="1"/>
          </p:cNvSpPr>
          <p:nvPr/>
        </p:nvSpPr>
        <p:spPr bwMode="auto">
          <a:xfrm>
            <a:off x="7924800" y="2209800"/>
            <a:ext cx="406400" cy="457200"/>
          </a:xfrm>
          <a:prstGeom prst="diamond">
            <a:avLst/>
          </a:prstGeom>
          <a:solidFill>
            <a:schemeClr val="bg1"/>
          </a:solidFill>
          <a:ln w="38100">
            <a:solidFill>
              <a:schemeClr val="tx1"/>
            </a:solidFill>
            <a:miter lim="800000"/>
            <a:headEnd/>
            <a:tailEnd/>
          </a:ln>
        </p:spPr>
        <p:txBody>
          <a:bodyPr wrap="none" anchor="ctr"/>
          <a:lstStyle/>
          <a:p>
            <a:pPr algn="ctr"/>
            <a:r>
              <a:rPr lang="en-US" b="1"/>
              <a:t>3</a:t>
            </a:r>
            <a:endParaRPr lang="en-US"/>
          </a:p>
        </p:txBody>
      </p:sp>
      <p:sp>
        <p:nvSpPr>
          <p:cNvPr id="43065" name="Rectangle 58"/>
          <p:cNvSpPr>
            <a:spLocks noChangeArrowheads="1"/>
          </p:cNvSpPr>
          <p:nvPr/>
        </p:nvSpPr>
        <p:spPr bwMode="auto">
          <a:xfrm>
            <a:off x="6502400" y="3048000"/>
            <a:ext cx="338138" cy="381000"/>
          </a:xfrm>
          <a:prstGeom prst="rect">
            <a:avLst/>
          </a:prstGeom>
          <a:solidFill>
            <a:schemeClr val="tx2"/>
          </a:solidFill>
          <a:ln w="38100">
            <a:solidFill>
              <a:schemeClr val="tx1"/>
            </a:solidFill>
            <a:miter lim="800000"/>
            <a:headEnd/>
            <a:tailEnd/>
          </a:ln>
        </p:spPr>
        <p:txBody>
          <a:bodyPr wrap="none" anchor="ctr"/>
          <a:lstStyle/>
          <a:p>
            <a:pPr algn="ctr"/>
            <a:endParaRPr lang="en-US"/>
          </a:p>
        </p:txBody>
      </p:sp>
      <p:sp>
        <p:nvSpPr>
          <p:cNvPr id="43066" name="Line 59"/>
          <p:cNvSpPr>
            <a:spLocks noChangeShapeType="1"/>
          </p:cNvSpPr>
          <p:nvPr/>
        </p:nvSpPr>
        <p:spPr bwMode="auto">
          <a:xfrm flipV="1">
            <a:off x="6705600" y="2819400"/>
            <a:ext cx="881063" cy="0"/>
          </a:xfrm>
          <a:prstGeom prst="line">
            <a:avLst/>
          </a:prstGeom>
          <a:noFill/>
          <a:ln w="38100">
            <a:solidFill>
              <a:schemeClr val="tx1"/>
            </a:solidFill>
            <a:round/>
            <a:headEnd/>
            <a:tailEnd/>
          </a:ln>
        </p:spPr>
        <p:txBody>
          <a:bodyPr wrap="none" anchor="ctr"/>
          <a:lstStyle/>
          <a:p>
            <a:endParaRPr lang="en-US"/>
          </a:p>
        </p:txBody>
      </p:sp>
      <p:sp>
        <p:nvSpPr>
          <p:cNvPr id="43067" name="Line 60"/>
          <p:cNvSpPr>
            <a:spLocks noChangeShapeType="1"/>
          </p:cNvSpPr>
          <p:nvPr/>
        </p:nvSpPr>
        <p:spPr bwMode="auto">
          <a:xfrm>
            <a:off x="6705600" y="2819400"/>
            <a:ext cx="0" cy="228600"/>
          </a:xfrm>
          <a:prstGeom prst="line">
            <a:avLst/>
          </a:prstGeom>
          <a:noFill/>
          <a:ln w="38100">
            <a:solidFill>
              <a:schemeClr val="tx1"/>
            </a:solidFill>
            <a:round/>
            <a:headEnd/>
            <a:tailEnd/>
          </a:ln>
        </p:spPr>
        <p:txBody>
          <a:bodyPr wrap="none" anchor="ctr"/>
          <a:lstStyle/>
          <a:p>
            <a:endParaRPr lang="en-US"/>
          </a:p>
        </p:txBody>
      </p:sp>
      <p:sp>
        <p:nvSpPr>
          <p:cNvPr id="43068" name="Line 61"/>
          <p:cNvSpPr>
            <a:spLocks noChangeShapeType="1"/>
          </p:cNvSpPr>
          <p:nvPr/>
        </p:nvSpPr>
        <p:spPr bwMode="auto">
          <a:xfrm>
            <a:off x="7112000" y="2819400"/>
            <a:ext cx="0" cy="228600"/>
          </a:xfrm>
          <a:prstGeom prst="line">
            <a:avLst/>
          </a:prstGeom>
          <a:noFill/>
          <a:ln w="38100">
            <a:solidFill>
              <a:schemeClr val="tx1"/>
            </a:solidFill>
            <a:round/>
            <a:headEnd/>
            <a:tailEnd/>
          </a:ln>
        </p:spPr>
        <p:txBody>
          <a:bodyPr wrap="none" anchor="ctr"/>
          <a:lstStyle/>
          <a:p>
            <a:endParaRPr lang="en-US"/>
          </a:p>
        </p:txBody>
      </p:sp>
      <p:sp>
        <p:nvSpPr>
          <p:cNvPr id="43069" name="Line 62"/>
          <p:cNvSpPr>
            <a:spLocks noChangeShapeType="1"/>
          </p:cNvSpPr>
          <p:nvPr/>
        </p:nvSpPr>
        <p:spPr bwMode="auto">
          <a:xfrm>
            <a:off x="7586663" y="2819400"/>
            <a:ext cx="0" cy="228600"/>
          </a:xfrm>
          <a:prstGeom prst="line">
            <a:avLst/>
          </a:prstGeom>
          <a:noFill/>
          <a:ln w="38100">
            <a:solidFill>
              <a:schemeClr val="tx1"/>
            </a:solidFill>
            <a:round/>
            <a:headEnd/>
            <a:tailEnd/>
          </a:ln>
        </p:spPr>
        <p:txBody>
          <a:bodyPr wrap="none" anchor="ctr"/>
          <a:lstStyle/>
          <a:p>
            <a:endParaRPr lang="en-US"/>
          </a:p>
        </p:txBody>
      </p:sp>
      <p:sp>
        <p:nvSpPr>
          <p:cNvPr id="43070" name="Oval 63"/>
          <p:cNvSpPr>
            <a:spLocks noChangeArrowheads="1"/>
          </p:cNvSpPr>
          <p:nvPr/>
        </p:nvSpPr>
        <p:spPr bwMode="auto">
          <a:xfrm>
            <a:off x="7383463" y="3048000"/>
            <a:ext cx="338137" cy="381000"/>
          </a:xfrm>
          <a:prstGeom prst="ellipse">
            <a:avLst/>
          </a:prstGeom>
          <a:solidFill>
            <a:schemeClr val="bg1"/>
          </a:solidFill>
          <a:ln w="38100">
            <a:solidFill>
              <a:schemeClr val="tx1"/>
            </a:solidFill>
            <a:round/>
            <a:headEnd/>
            <a:tailEnd/>
          </a:ln>
        </p:spPr>
        <p:txBody>
          <a:bodyPr wrap="none" anchor="ctr"/>
          <a:lstStyle/>
          <a:p>
            <a:pPr algn="ctr"/>
            <a:endParaRPr lang="en-US"/>
          </a:p>
        </p:txBody>
      </p:sp>
      <p:sp>
        <p:nvSpPr>
          <p:cNvPr id="43071" name="Oval 64"/>
          <p:cNvSpPr>
            <a:spLocks noChangeArrowheads="1"/>
          </p:cNvSpPr>
          <p:nvPr/>
        </p:nvSpPr>
        <p:spPr bwMode="auto">
          <a:xfrm>
            <a:off x="6977063" y="3048000"/>
            <a:ext cx="338137" cy="381000"/>
          </a:xfrm>
          <a:prstGeom prst="ellipse">
            <a:avLst/>
          </a:prstGeom>
          <a:solidFill>
            <a:schemeClr val="tx2"/>
          </a:solidFill>
          <a:ln w="38100">
            <a:solidFill>
              <a:schemeClr val="tx1"/>
            </a:solidFill>
            <a:round/>
            <a:headEnd/>
            <a:tailEnd/>
          </a:ln>
        </p:spPr>
        <p:txBody>
          <a:bodyPr wrap="none" anchor="ctr"/>
          <a:lstStyle/>
          <a:p>
            <a:pPr algn="ctr"/>
            <a:endParaRPr lang="en-US"/>
          </a:p>
        </p:txBody>
      </p:sp>
      <p:sp>
        <p:nvSpPr>
          <p:cNvPr id="43072" name="Text Box 65"/>
          <p:cNvSpPr txBox="1">
            <a:spLocks noChangeArrowheads="1"/>
          </p:cNvSpPr>
          <p:nvPr/>
        </p:nvSpPr>
        <p:spPr bwMode="auto">
          <a:xfrm flipV="1">
            <a:off x="381000" y="3657600"/>
            <a:ext cx="8458200" cy="1938992"/>
          </a:xfrm>
          <a:prstGeom prst="rect">
            <a:avLst/>
          </a:prstGeom>
          <a:noFill/>
          <a:ln w="9525">
            <a:noFill/>
            <a:miter lim="800000"/>
            <a:headEnd/>
            <a:tailEnd/>
          </a:ln>
        </p:spPr>
        <p:txBody>
          <a:bodyPr rot="10800000" wrap="square">
            <a:spAutoFit/>
          </a:bodyPr>
          <a:lstStyle/>
          <a:p>
            <a:pPr>
              <a:buFontTx/>
              <a:buChar char="•"/>
            </a:pPr>
            <a:r>
              <a:rPr lang="en-US" sz="2400" b="1" dirty="0"/>
              <a:t>  </a:t>
            </a:r>
            <a:r>
              <a:rPr lang="en-US" sz="2400" dirty="0"/>
              <a:t>An alteration occurs in the egg or sperm that made the affected                 individual (may be first family member to be affected)</a:t>
            </a:r>
          </a:p>
          <a:p>
            <a:pPr>
              <a:buFontTx/>
              <a:buChar char="•"/>
            </a:pPr>
            <a:r>
              <a:rPr lang="en-US" sz="2400" dirty="0"/>
              <a:t> Recurrence risk for unaffected parents is considered to be low</a:t>
            </a:r>
          </a:p>
          <a:p>
            <a:pPr>
              <a:buFontTx/>
              <a:buChar char="•"/>
            </a:pPr>
            <a:r>
              <a:rPr lang="en-US" sz="2400" dirty="0"/>
              <a:t> Risk of new mutation is associated with advanced paternal age in some disorders (e.g. </a:t>
            </a:r>
            <a:r>
              <a:rPr lang="en-US" sz="2400" dirty="0" err="1"/>
              <a:t>Achondroplasia</a:t>
            </a:r>
            <a:r>
              <a:rPr lang="en-US" sz="2400" dirty="0"/>
              <a:t>) </a:t>
            </a:r>
          </a:p>
        </p:txBody>
      </p:sp>
      <p:sp>
        <p:nvSpPr>
          <p:cNvPr id="43073" name="Rectangle 66"/>
          <p:cNvSpPr>
            <a:spLocks noChangeArrowheads="1"/>
          </p:cNvSpPr>
          <p:nvPr/>
        </p:nvSpPr>
        <p:spPr bwMode="auto">
          <a:xfrm>
            <a:off x="609600" y="838200"/>
            <a:ext cx="3798888" cy="1384300"/>
          </a:xfrm>
          <a:prstGeom prst="rect">
            <a:avLst/>
          </a:prstGeom>
          <a:noFill/>
          <a:ln w="9525">
            <a:noFill/>
            <a:miter lim="800000"/>
            <a:headEnd/>
            <a:tailEnd/>
          </a:ln>
        </p:spPr>
        <p:txBody>
          <a:bodyPr wrap="none">
            <a:spAutoFit/>
          </a:bodyPr>
          <a:lstStyle/>
          <a:p>
            <a:r>
              <a:rPr lang="en-US" sz="2800" b="1"/>
              <a:t>Autosomal Dominant</a:t>
            </a:r>
          </a:p>
          <a:p>
            <a:endParaRPr lang="en-US" sz="2800" b="1"/>
          </a:p>
          <a:p>
            <a:r>
              <a:rPr lang="en-US" sz="2800" b="1"/>
              <a:t>     </a:t>
            </a:r>
            <a:r>
              <a:rPr lang="en-US" b="1"/>
              <a:t>New Mutation</a:t>
            </a:r>
          </a:p>
        </p:txBody>
      </p:sp>
      <p:sp>
        <p:nvSpPr>
          <p:cNvPr id="43074" name="Text Box 67"/>
          <p:cNvSpPr txBox="1">
            <a:spLocks noChangeArrowheads="1"/>
          </p:cNvSpPr>
          <p:nvPr/>
        </p:nvSpPr>
        <p:spPr bwMode="auto">
          <a:xfrm>
            <a:off x="8113713" y="6137275"/>
            <a:ext cx="184150" cy="369888"/>
          </a:xfrm>
          <a:prstGeom prst="rect">
            <a:avLst/>
          </a:prstGeom>
          <a:noFill/>
          <a:ln w="9525">
            <a:noFill/>
            <a:miter lim="800000"/>
            <a:headEnd/>
            <a:tailEn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Oval 2"/>
          <p:cNvSpPr>
            <a:spLocks noChangeArrowheads="1"/>
          </p:cNvSpPr>
          <p:nvPr/>
        </p:nvSpPr>
        <p:spPr bwMode="auto">
          <a:xfrm>
            <a:off x="6908800" y="914400"/>
            <a:ext cx="338138" cy="381000"/>
          </a:xfrm>
          <a:prstGeom prst="ellipse">
            <a:avLst/>
          </a:prstGeom>
          <a:solidFill>
            <a:schemeClr val="bg1"/>
          </a:solidFill>
          <a:ln w="38100">
            <a:solidFill>
              <a:schemeClr val="tx1"/>
            </a:solidFill>
            <a:round/>
            <a:headEnd/>
            <a:tailEnd/>
          </a:ln>
        </p:spPr>
        <p:txBody>
          <a:bodyPr wrap="none" anchor="ctr"/>
          <a:lstStyle/>
          <a:p>
            <a:endParaRPr lang="en-US"/>
          </a:p>
        </p:txBody>
      </p:sp>
      <p:sp>
        <p:nvSpPr>
          <p:cNvPr id="67587" name="Rectangle 3"/>
          <p:cNvSpPr>
            <a:spLocks noChangeArrowheads="1"/>
          </p:cNvSpPr>
          <p:nvPr/>
        </p:nvSpPr>
        <p:spPr bwMode="auto">
          <a:xfrm>
            <a:off x="6299200" y="914400"/>
            <a:ext cx="338138" cy="381000"/>
          </a:xfrm>
          <a:prstGeom prst="rect">
            <a:avLst/>
          </a:prstGeom>
          <a:noFill/>
          <a:ln w="38100">
            <a:solidFill>
              <a:schemeClr val="tx1"/>
            </a:solidFill>
            <a:miter lim="800000"/>
            <a:headEnd/>
            <a:tailEnd/>
          </a:ln>
        </p:spPr>
        <p:txBody>
          <a:bodyPr wrap="none" anchor="ctr"/>
          <a:lstStyle/>
          <a:p>
            <a:endParaRPr lang="en-US"/>
          </a:p>
        </p:txBody>
      </p:sp>
      <p:sp>
        <p:nvSpPr>
          <p:cNvPr id="67588" name="Line 4"/>
          <p:cNvSpPr>
            <a:spLocks noChangeShapeType="1"/>
          </p:cNvSpPr>
          <p:nvPr/>
        </p:nvSpPr>
        <p:spPr bwMode="auto">
          <a:xfrm>
            <a:off x="6637338" y="1143000"/>
            <a:ext cx="271462" cy="0"/>
          </a:xfrm>
          <a:prstGeom prst="line">
            <a:avLst/>
          </a:prstGeom>
          <a:noFill/>
          <a:ln w="38100">
            <a:solidFill>
              <a:schemeClr val="tx1"/>
            </a:solidFill>
            <a:round/>
            <a:headEnd/>
            <a:tailEnd/>
          </a:ln>
        </p:spPr>
        <p:txBody>
          <a:bodyPr wrap="none" anchor="ctr"/>
          <a:lstStyle/>
          <a:p>
            <a:endParaRPr lang="en-US"/>
          </a:p>
        </p:txBody>
      </p:sp>
      <p:sp>
        <p:nvSpPr>
          <p:cNvPr id="67589" name="Line 5"/>
          <p:cNvSpPr>
            <a:spLocks noChangeShapeType="1"/>
          </p:cNvSpPr>
          <p:nvPr/>
        </p:nvSpPr>
        <p:spPr bwMode="auto">
          <a:xfrm>
            <a:off x="5351463" y="1447800"/>
            <a:ext cx="3182937" cy="0"/>
          </a:xfrm>
          <a:prstGeom prst="line">
            <a:avLst/>
          </a:prstGeom>
          <a:noFill/>
          <a:ln w="38100">
            <a:solidFill>
              <a:schemeClr val="tx1"/>
            </a:solidFill>
            <a:round/>
            <a:headEnd/>
            <a:tailEnd/>
          </a:ln>
        </p:spPr>
        <p:txBody>
          <a:bodyPr wrap="none" anchor="ctr"/>
          <a:lstStyle/>
          <a:p>
            <a:endParaRPr lang="en-US"/>
          </a:p>
        </p:txBody>
      </p:sp>
      <p:sp>
        <p:nvSpPr>
          <p:cNvPr id="67590" name="Line 6"/>
          <p:cNvSpPr>
            <a:spLocks noChangeShapeType="1"/>
          </p:cNvSpPr>
          <p:nvPr/>
        </p:nvSpPr>
        <p:spPr bwMode="auto">
          <a:xfrm>
            <a:off x="5351463" y="1447800"/>
            <a:ext cx="0" cy="228600"/>
          </a:xfrm>
          <a:prstGeom prst="line">
            <a:avLst/>
          </a:prstGeom>
          <a:noFill/>
          <a:ln w="38100">
            <a:solidFill>
              <a:schemeClr val="tx1"/>
            </a:solidFill>
            <a:round/>
            <a:headEnd/>
            <a:tailEnd/>
          </a:ln>
        </p:spPr>
        <p:txBody>
          <a:bodyPr wrap="none" anchor="ctr"/>
          <a:lstStyle/>
          <a:p>
            <a:endParaRPr lang="en-US"/>
          </a:p>
        </p:txBody>
      </p:sp>
      <p:sp>
        <p:nvSpPr>
          <p:cNvPr id="67591" name="Line 7"/>
          <p:cNvSpPr>
            <a:spLocks noChangeShapeType="1"/>
          </p:cNvSpPr>
          <p:nvPr/>
        </p:nvSpPr>
        <p:spPr bwMode="auto">
          <a:xfrm>
            <a:off x="6773863" y="1143000"/>
            <a:ext cx="0" cy="304800"/>
          </a:xfrm>
          <a:prstGeom prst="line">
            <a:avLst/>
          </a:prstGeom>
          <a:noFill/>
          <a:ln w="38100">
            <a:solidFill>
              <a:schemeClr val="tx1"/>
            </a:solidFill>
            <a:round/>
            <a:headEnd/>
            <a:tailEnd/>
          </a:ln>
        </p:spPr>
        <p:txBody>
          <a:bodyPr wrap="none" anchor="ctr"/>
          <a:lstStyle/>
          <a:p>
            <a:endParaRPr lang="en-US"/>
          </a:p>
        </p:txBody>
      </p:sp>
      <p:sp>
        <p:nvSpPr>
          <p:cNvPr id="67592" name="Oval 8"/>
          <p:cNvSpPr>
            <a:spLocks noChangeArrowheads="1"/>
          </p:cNvSpPr>
          <p:nvPr/>
        </p:nvSpPr>
        <p:spPr bwMode="auto">
          <a:xfrm>
            <a:off x="8399463" y="1676400"/>
            <a:ext cx="338137" cy="381000"/>
          </a:xfrm>
          <a:prstGeom prst="ellipse">
            <a:avLst/>
          </a:prstGeom>
          <a:solidFill>
            <a:schemeClr val="bg1"/>
          </a:solidFill>
          <a:ln w="38100">
            <a:solidFill>
              <a:schemeClr val="tx1"/>
            </a:solidFill>
            <a:round/>
            <a:headEnd/>
            <a:tailEnd/>
          </a:ln>
        </p:spPr>
        <p:txBody>
          <a:bodyPr wrap="none" anchor="ctr"/>
          <a:lstStyle/>
          <a:p>
            <a:endParaRPr lang="en-US"/>
          </a:p>
        </p:txBody>
      </p:sp>
      <p:sp>
        <p:nvSpPr>
          <p:cNvPr id="67593" name="Oval 9"/>
          <p:cNvSpPr>
            <a:spLocks noChangeArrowheads="1"/>
          </p:cNvSpPr>
          <p:nvPr/>
        </p:nvSpPr>
        <p:spPr bwMode="auto">
          <a:xfrm>
            <a:off x="5214938" y="1676400"/>
            <a:ext cx="339725" cy="381000"/>
          </a:xfrm>
          <a:prstGeom prst="ellipse">
            <a:avLst/>
          </a:prstGeom>
          <a:solidFill>
            <a:schemeClr val="tx2"/>
          </a:solidFill>
          <a:ln w="38100">
            <a:solidFill>
              <a:schemeClr val="tx1"/>
            </a:solidFill>
            <a:round/>
            <a:headEnd/>
            <a:tailEnd/>
          </a:ln>
        </p:spPr>
        <p:txBody>
          <a:bodyPr wrap="none" anchor="ctr"/>
          <a:lstStyle/>
          <a:p>
            <a:endParaRPr lang="en-US"/>
          </a:p>
        </p:txBody>
      </p:sp>
      <p:sp>
        <p:nvSpPr>
          <p:cNvPr id="67594" name="Rectangle 10"/>
          <p:cNvSpPr>
            <a:spLocks noChangeArrowheads="1"/>
          </p:cNvSpPr>
          <p:nvPr/>
        </p:nvSpPr>
        <p:spPr bwMode="auto">
          <a:xfrm>
            <a:off x="4673600" y="1676400"/>
            <a:ext cx="338138" cy="3810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67595" name="Rectangle 11"/>
          <p:cNvSpPr>
            <a:spLocks noChangeArrowheads="1"/>
          </p:cNvSpPr>
          <p:nvPr/>
        </p:nvSpPr>
        <p:spPr bwMode="auto">
          <a:xfrm>
            <a:off x="7856538" y="1676400"/>
            <a:ext cx="339725" cy="381000"/>
          </a:xfrm>
          <a:prstGeom prst="rect">
            <a:avLst/>
          </a:prstGeom>
          <a:solidFill>
            <a:schemeClr val="tx2"/>
          </a:solidFill>
          <a:ln w="38100">
            <a:solidFill>
              <a:schemeClr val="tx1"/>
            </a:solidFill>
            <a:miter lim="800000"/>
            <a:headEnd/>
            <a:tailEnd/>
          </a:ln>
        </p:spPr>
        <p:txBody>
          <a:bodyPr wrap="none" anchor="ctr"/>
          <a:lstStyle/>
          <a:p>
            <a:endParaRPr lang="en-US"/>
          </a:p>
        </p:txBody>
      </p:sp>
      <p:sp>
        <p:nvSpPr>
          <p:cNvPr id="67596" name="Line 12"/>
          <p:cNvSpPr>
            <a:spLocks noChangeShapeType="1"/>
          </p:cNvSpPr>
          <p:nvPr/>
        </p:nvSpPr>
        <p:spPr bwMode="auto">
          <a:xfrm>
            <a:off x="5011738" y="1905000"/>
            <a:ext cx="203200" cy="0"/>
          </a:xfrm>
          <a:prstGeom prst="line">
            <a:avLst/>
          </a:prstGeom>
          <a:noFill/>
          <a:ln w="38100">
            <a:solidFill>
              <a:schemeClr val="tx1"/>
            </a:solidFill>
            <a:round/>
            <a:headEnd/>
            <a:tailEnd/>
          </a:ln>
        </p:spPr>
        <p:txBody>
          <a:bodyPr wrap="none" anchor="ctr"/>
          <a:lstStyle/>
          <a:p>
            <a:endParaRPr lang="en-US"/>
          </a:p>
        </p:txBody>
      </p:sp>
      <p:sp>
        <p:nvSpPr>
          <p:cNvPr id="67597" name="Line 13"/>
          <p:cNvSpPr>
            <a:spLocks noChangeShapeType="1"/>
          </p:cNvSpPr>
          <p:nvPr/>
        </p:nvSpPr>
        <p:spPr bwMode="auto">
          <a:xfrm flipH="1">
            <a:off x="8196263" y="1905000"/>
            <a:ext cx="203200" cy="0"/>
          </a:xfrm>
          <a:prstGeom prst="line">
            <a:avLst/>
          </a:prstGeom>
          <a:noFill/>
          <a:ln w="38100">
            <a:solidFill>
              <a:schemeClr val="tx1"/>
            </a:solidFill>
            <a:round/>
            <a:headEnd/>
            <a:tailEnd/>
          </a:ln>
        </p:spPr>
        <p:txBody>
          <a:bodyPr wrap="none" anchor="ctr"/>
          <a:lstStyle/>
          <a:p>
            <a:endParaRPr lang="en-US"/>
          </a:p>
        </p:txBody>
      </p:sp>
      <p:sp>
        <p:nvSpPr>
          <p:cNvPr id="67598" name="Line 14"/>
          <p:cNvSpPr>
            <a:spLocks noChangeShapeType="1"/>
          </p:cNvSpPr>
          <p:nvPr/>
        </p:nvSpPr>
        <p:spPr bwMode="auto">
          <a:xfrm>
            <a:off x="8534400" y="1447800"/>
            <a:ext cx="0" cy="228600"/>
          </a:xfrm>
          <a:prstGeom prst="line">
            <a:avLst/>
          </a:prstGeom>
          <a:noFill/>
          <a:ln w="38100">
            <a:solidFill>
              <a:schemeClr val="tx1"/>
            </a:solidFill>
            <a:round/>
            <a:headEnd/>
            <a:tailEnd/>
          </a:ln>
        </p:spPr>
        <p:txBody>
          <a:bodyPr wrap="none" anchor="ctr"/>
          <a:lstStyle/>
          <a:p>
            <a:endParaRPr lang="en-US"/>
          </a:p>
        </p:txBody>
      </p:sp>
      <p:sp>
        <p:nvSpPr>
          <p:cNvPr id="67599" name="Rectangle 15"/>
          <p:cNvSpPr>
            <a:spLocks noChangeArrowheads="1"/>
          </p:cNvSpPr>
          <p:nvPr/>
        </p:nvSpPr>
        <p:spPr bwMode="auto">
          <a:xfrm>
            <a:off x="4470400" y="2514600"/>
            <a:ext cx="338138" cy="381000"/>
          </a:xfrm>
          <a:prstGeom prst="rect">
            <a:avLst/>
          </a:prstGeom>
          <a:noFill/>
          <a:ln w="38100">
            <a:solidFill>
              <a:schemeClr val="tx1"/>
            </a:solidFill>
            <a:miter lim="800000"/>
            <a:headEnd/>
            <a:tailEnd/>
          </a:ln>
        </p:spPr>
        <p:txBody>
          <a:bodyPr wrap="none" anchor="ctr"/>
          <a:lstStyle/>
          <a:p>
            <a:pPr algn="ctr"/>
            <a:endParaRPr lang="en-US"/>
          </a:p>
        </p:txBody>
      </p:sp>
      <p:sp>
        <p:nvSpPr>
          <p:cNvPr id="67600" name="Line 16"/>
          <p:cNvSpPr>
            <a:spLocks noChangeShapeType="1"/>
          </p:cNvSpPr>
          <p:nvPr/>
        </p:nvSpPr>
        <p:spPr bwMode="auto">
          <a:xfrm>
            <a:off x="5148263" y="1905000"/>
            <a:ext cx="0" cy="304800"/>
          </a:xfrm>
          <a:prstGeom prst="line">
            <a:avLst/>
          </a:prstGeom>
          <a:noFill/>
          <a:ln w="38100">
            <a:solidFill>
              <a:schemeClr val="tx1"/>
            </a:solidFill>
            <a:round/>
            <a:headEnd/>
            <a:tailEnd/>
          </a:ln>
        </p:spPr>
        <p:txBody>
          <a:bodyPr wrap="none" anchor="ctr"/>
          <a:lstStyle/>
          <a:p>
            <a:endParaRPr lang="en-US"/>
          </a:p>
        </p:txBody>
      </p:sp>
      <p:sp>
        <p:nvSpPr>
          <p:cNvPr id="67601" name="Line 17"/>
          <p:cNvSpPr>
            <a:spLocks noChangeShapeType="1"/>
          </p:cNvSpPr>
          <p:nvPr/>
        </p:nvSpPr>
        <p:spPr bwMode="auto">
          <a:xfrm>
            <a:off x="8331200" y="1905000"/>
            <a:ext cx="0" cy="304800"/>
          </a:xfrm>
          <a:prstGeom prst="line">
            <a:avLst/>
          </a:prstGeom>
          <a:noFill/>
          <a:ln w="38100">
            <a:solidFill>
              <a:schemeClr val="tx1"/>
            </a:solidFill>
            <a:round/>
            <a:headEnd/>
            <a:tailEnd/>
          </a:ln>
        </p:spPr>
        <p:txBody>
          <a:bodyPr wrap="none" anchor="ctr"/>
          <a:lstStyle/>
          <a:p>
            <a:endParaRPr lang="en-US"/>
          </a:p>
        </p:txBody>
      </p:sp>
      <p:sp>
        <p:nvSpPr>
          <p:cNvPr id="67602" name="Line 18"/>
          <p:cNvSpPr>
            <a:spLocks noChangeShapeType="1"/>
          </p:cNvSpPr>
          <p:nvPr/>
        </p:nvSpPr>
        <p:spPr bwMode="auto">
          <a:xfrm flipV="1">
            <a:off x="4064000" y="2209800"/>
            <a:ext cx="1084263" cy="0"/>
          </a:xfrm>
          <a:prstGeom prst="line">
            <a:avLst/>
          </a:prstGeom>
          <a:noFill/>
          <a:ln w="38100">
            <a:solidFill>
              <a:schemeClr val="tx1"/>
            </a:solidFill>
            <a:round/>
            <a:headEnd/>
            <a:tailEnd/>
          </a:ln>
        </p:spPr>
        <p:txBody>
          <a:bodyPr wrap="none" anchor="ctr"/>
          <a:lstStyle/>
          <a:p>
            <a:endParaRPr lang="en-US"/>
          </a:p>
        </p:txBody>
      </p:sp>
      <p:sp>
        <p:nvSpPr>
          <p:cNvPr id="67603" name="Line 19"/>
          <p:cNvSpPr>
            <a:spLocks noChangeShapeType="1"/>
          </p:cNvSpPr>
          <p:nvPr/>
        </p:nvSpPr>
        <p:spPr bwMode="auto">
          <a:xfrm>
            <a:off x="5148263" y="2209800"/>
            <a:ext cx="0" cy="304800"/>
          </a:xfrm>
          <a:prstGeom prst="line">
            <a:avLst/>
          </a:prstGeom>
          <a:noFill/>
          <a:ln w="38100">
            <a:solidFill>
              <a:schemeClr val="tx1"/>
            </a:solidFill>
            <a:round/>
            <a:headEnd/>
            <a:tailEnd/>
          </a:ln>
        </p:spPr>
        <p:txBody>
          <a:bodyPr wrap="none" anchor="ctr"/>
          <a:lstStyle/>
          <a:p>
            <a:endParaRPr lang="en-US"/>
          </a:p>
        </p:txBody>
      </p:sp>
      <p:sp>
        <p:nvSpPr>
          <p:cNvPr id="67604" name="Oval 20"/>
          <p:cNvSpPr>
            <a:spLocks noChangeArrowheads="1"/>
          </p:cNvSpPr>
          <p:nvPr/>
        </p:nvSpPr>
        <p:spPr bwMode="auto">
          <a:xfrm>
            <a:off x="4945063" y="2514600"/>
            <a:ext cx="338137" cy="381000"/>
          </a:xfrm>
          <a:prstGeom prst="ellipse">
            <a:avLst/>
          </a:prstGeom>
          <a:solidFill>
            <a:schemeClr val="bg1"/>
          </a:solidFill>
          <a:ln w="38100">
            <a:solidFill>
              <a:schemeClr val="tx1"/>
            </a:solidFill>
            <a:round/>
            <a:headEnd/>
            <a:tailEnd/>
          </a:ln>
        </p:spPr>
        <p:txBody>
          <a:bodyPr wrap="none" anchor="ctr"/>
          <a:lstStyle/>
          <a:p>
            <a:pPr algn="ctr"/>
            <a:endParaRPr lang="en-US"/>
          </a:p>
        </p:txBody>
      </p:sp>
      <p:sp>
        <p:nvSpPr>
          <p:cNvPr id="67605" name="Rectangle 21"/>
          <p:cNvSpPr>
            <a:spLocks noChangeArrowheads="1"/>
          </p:cNvSpPr>
          <p:nvPr/>
        </p:nvSpPr>
        <p:spPr bwMode="auto">
          <a:xfrm>
            <a:off x="6840538" y="2514600"/>
            <a:ext cx="339725" cy="3810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67606" name="Oval 22"/>
          <p:cNvSpPr>
            <a:spLocks noChangeArrowheads="1"/>
          </p:cNvSpPr>
          <p:nvPr/>
        </p:nvSpPr>
        <p:spPr bwMode="auto">
          <a:xfrm>
            <a:off x="6299200" y="2514600"/>
            <a:ext cx="338138" cy="381000"/>
          </a:xfrm>
          <a:prstGeom prst="ellipse">
            <a:avLst/>
          </a:prstGeom>
          <a:solidFill>
            <a:schemeClr val="bg1"/>
          </a:solidFill>
          <a:ln w="38100">
            <a:solidFill>
              <a:schemeClr val="tx1"/>
            </a:solidFill>
            <a:round/>
            <a:headEnd/>
            <a:tailEnd/>
          </a:ln>
        </p:spPr>
        <p:txBody>
          <a:bodyPr wrap="none" anchor="ctr"/>
          <a:lstStyle/>
          <a:p>
            <a:endParaRPr lang="en-US"/>
          </a:p>
        </p:txBody>
      </p:sp>
      <p:sp>
        <p:nvSpPr>
          <p:cNvPr id="67607" name="Rectangle 23"/>
          <p:cNvSpPr>
            <a:spLocks noChangeArrowheads="1"/>
          </p:cNvSpPr>
          <p:nvPr/>
        </p:nvSpPr>
        <p:spPr bwMode="auto">
          <a:xfrm>
            <a:off x="338138" y="6172200"/>
            <a:ext cx="7035800" cy="338138"/>
          </a:xfrm>
          <a:prstGeom prst="rect">
            <a:avLst/>
          </a:prstGeom>
          <a:noFill/>
          <a:ln w="9525">
            <a:noFill/>
            <a:miter lim="800000"/>
            <a:headEnd/>
            <a:tailEnd/>
          </a:ln>
        </p:spPr>
        <p:txBody>
          <a:bodyPr wrap="none">
            <a:spAutoFit/>
          </a:bodyPr>
          <a:lstStyle/>
          <a:p>
            <a:r>
              <a:rPr lang="en-US" sz="1600"/>
              <a:t>Adapted from The Pedigree: A Basic Guide, by Jorgenson, Yoder &amp; Shapiro</a:t>
            </a:r>
          </a:p>
        </p:txBody>
      </p:sp>
      <p:sp>
        <p:nvSpPr>
          <p:cNvPr id="67608" name="Rectangle 24"/>
          <p:cNvSpPr>
            <a:spLocks noChangeArrowheads="1"/>
          </p:cNvSpPr>
          <p:nvPr/>
        </p:nvSpPr>
        <p:spPr bwMode="auto">
          <a:xfrm>
            <a:off x="6908800" y="1676400"/>
            <a:ext cx="338138" cy="381000"/>
          </a:xfrm>
          <a:prstGeom prst="rect">
            <a:avLst/>
          </a:prstGeom>
          <a:noFill/>
          <a:ln w="38100">
            <a:solidFill>
              <a:schemeClr val="tx1"/>
            </a:solidFill>
            <a:miter lim="800000"/>
            <a:headEnd/>
            <a:tailEnd/>
          </a:ln>
        </p:spPr>
        <p:txBody>
          <a:bodyPr wrap="none" anchor="ctr"/>
          <a:lstStyle/>
          <a:p>
            <a:endParaRPr lang="en-US"/>
          </a:p>
        </p:txBody>
      </p:sp>
      <p:sp>
        <p:nvSpPr>
          <p:cNvPr id="67609" name="Rectangle 25"/>
          <p:cNvSpPr>
            <a:spLocks noChangeArrowheads="1"/>
          </p:cNvSpPr>
          <p:nvPr/>
        </p:nvSpPr>
        <p:spPr bwMode="auto">
          <a:xfrm>
            <a:off x="5824538" y="1676400"/>
            <a:ext cx="339725" cy="3810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67610" name="Line 26"/>
          <p:cNvSpPr>
            <a:spLocks noChangeShapeType="1"/>
          </p:cNvSpPr>
          <p:nvPr/>
        </p:nvSpPr>
        <p:spPr bwMode="auto">
          <a:xfrm>
            <a:off x="6570663" y="1447800"/>
            <a:ext cx="0" cy="228600"/>
          </a:xfrm>
          <a:prstGeom prst="line">
            <a:avLst/>
          </a:prstGeom>
          <a:noFill/>
          <a:ln w="38100">
            <a:solidFill>
              <a:schemeClr val="tx1"/>
            </a:solidFill>
            <a:round/>
            <a:headEnd/>
            <a:tailEnd/>
          </a:ln>
        </p:spPr>
        <p:txBody>
          <a:bodyPr wrap="none" anchor="ctr"/>
          <a:lstStyle/>
          <a:p>
            <a:endParaRPr lang="en-US"/>
          </a:p>
        </p:txBody>
      </p:sp>
      <p:sp>
        <p:nvSpPr>
          <p:cNvPr id="67611" name="Line 27"/>
          <p:cNvSpPr>
            <a:spLocks noChangeShapeType="1"/>
          </p:cNvSpPr>
          <p:nvPr/>
        </p:nvSpPr>
        <p:spPr bwMode="auto">
          <a:xfrm>
            <a:off x="6164263" y="1905000"/>
            <a:ext cx="269875" cy="0"/>
          </a:xfrm>
          <a:prstGeom prst="line">
            <a:avLst/>
          </a:prstGeom>
          <a:noFill/>
          <a:ln w="38100">
            <a:solidFill>
              <a:schemeClr val="tx1"/>
            </a:solidFill>
            <a:round/>
            <a:headEnd/>
            <a:tailEnd/>
          </a:ln>
        </p:spPr>
        <p:txBody>
          <a:bodyPr wrap="none" anchor="ctr"/>
          <a:lstStyle/>
          <a:p>
            <a:endParaRPr lang="en-US"/>
          </a:p>
        </p:txBody>
      </p:sp>
      <p:sp>
        <p:nvSpPr>
          <p:cNvPr id="67612" name="Oval 28"/>
          <p:cNvSpPr>
            <a:spLocks noChangeArrowheads="1"/>
          </p:cNvSpPr>
          <p:nvPr/>
        </p:nvSpPr>
        <p:spPr bwMode="auto">
          <a:xfrm>
            <a:off x="6434138" y="1676400"/>
            <a:ext cx="339725" cy="381000"/>
          </a:xfrm>
          <a:prstGeom prst="ellipse">
            <a:avLst/>
          </a:prstGeom>
          <a:solidFill>
            <a:schemeClr val="bg1"/>
          </a:solidFill>
          <a:ln w="38100">
            <a:solidFill>
              <a:schemeClr val="tx1"/>
            </a:solidFill>
            <a:round/>
            <a:headEnd/>
            <a:tailEnd/>
          </a:ln>
        </p:spPr>
        <p:txBody>
          <a:bodyPr wrap="none" anchor="ctr"/>
          <a:lstStyle/>
          <a:p>
            <a:endParaRPr lang="en-US"/>
          </a:p>
        </p:txBody>
      </p:sp>
      <p:sp>
        <p:nvSpPr>
          <p:cNvPr id="67613" name="Line 29"/>
          <p:cNvSpPr>
            <a:spLocks noChangeShapeType="1"/>
          </p:cNvSpPr>
          <p:nvPr/>
        </p:nvSpPr>
        <p:spPr bwMode="auto">
          <a:xfrm>
            <a:off x="7112000" y="1447800"/>
            <a:ext cx="0" cy="228600"/>
          </a:xfrm>
          <a:prstGeom prst="line">
            <a:avLst/>
          </a:prstGeom>
          <a:noFill/>
          <a:ln w="38100">
            <a:solidFill>
              <a:schemeClr val="tx1"/>
            </a:solidFill>
            <a:round/>
            <a:headEnd/>
            <a:tailEnd/>
          </a:ln>
        </p:spPr>
        <p:txBody>
          <a:bodyPr wrap="none" anchor="ctr"/>
          <a:lstStyle/>
          <a:p>
            <a:endParaRPr lang="en-US"/>
          </a:p>
        </p:txBody>
      </p:sp>
      <p:sp>
        <p:nvSpPr>
          <p:cNvPr id="67614" name="Line 30"/>
          <p:cNvSpPr>
            <a:spLocks noChangeShapeType="1"/>
          </p:cNvSpPr>
          <p:nvPr/>
        </p:nvSpPr>
        <p:spPr bwMode="auto">
          <a:xfrm flipH="1">
            <a:off x="6299200" y="1905000"/>
            <a:ext cx="0" cy="304800"/>
          </a:xfrm>
          <a:prstGeom prst="line">
            <a:avLst/>
          </a:prstGeom>
          <a:noFill/>
          <a:ln w="38100">
            <a:solidFill>
              <a:schemeClr val="tx1"/>
            </a:solidFill>
            <a:round/>
            <a:headEnd/>
            <a:tailEnd/>
          </a:ln>
        </p:spPr>
        <p:txBody>
          <a:bodyPr wrap="none" anchor="ctr"/>
          <a:lstStyle/>
          <a:p>
            <a:endParaRPr lang="en-US"/>
          </a:p>
        </p:txBody>
      </p:sp>
      <p:sp>
        <p:nvSpPr>
          <p:cNvPr id="67615" name="Line 31"/>
          <p:cNvSpPr>
            <a:spLocks noChangeShapeType="1"/>
          </p:cNvSpPr>
          <p:nvPr/>
        </p:nvSpPr>
        <p:spPr bwMode="auto">
          <a:xfrm flipV="1">
            <a:off x="5757863" y="2209800"/>
            <a:ext cx="744537" cy="0"/>
          </a:xfrm>
          <a:prstGeom prst="line">
            <a:avLst/>
          </a:prstGeom>
          <a:noFill/>
          <a:ln w="38100">
            <a:solidFill>
              <a:schemeClr val="tx1"/>
            </a:solidFill>
            <a:round/>
            <a:headEnd/>
            <a:tailEnd/>
          </a:ln>
        </p:spPr>
        <p:txBody>
          <a:bodyPr wrap="none" anchor="ctr"/>
          <a:lstStyle/>
          <a:p>
            <a:endParaRPr lang="en-US"/>
          </a:p>
        </p:txBody>
      </p:sp>
      <p:sp>
        <p:nvSpPr>
          <p:cNvPr id="67616" name="Line 32"/>
          <p:cNvSpPr>
            <a:spLocks noChangeShapeType="1"/>
          </p:cNvSpPr>
          <p:nvPr/>
        </p:nvSpPr>
        <p:spPr bwMode="auto">
          <a:xfrm>
            <a:off x="4605338" y="2209800"/>
            <a:ext cx="0" cy="304800"/>
          </a:xfrm>
          <a:prstGeom prst="line">
            <a:avLst/>
          </a:prstGeom>
          <a:noFill/>
          <a:ln w="38100">
            <a:solidFill>
              <a:schemeClr val="tx1"/>
            </a:solidFill>
            <a:round/>
            <a:headEnd/>
            <a:tailEnd/>
          </a:ln>
        </p:spPr>
        <p:txBody>
          <a:bodyPr wrap="none" anchor="ctr"/>
          <a:lstStyle/>
          <a:p>
            <a:endParaRPr lang="en-US"/>
          </a:p>
        </p:txBody>
      </p:sp>
      <p:sp>
        <p:nvSpPr>
          <p:cNvPr id="67617" name="Rectangle 33"/>
          <p:cNvSpPr>
            <a:spLocks noChangeArrowheads="1"/>
          </p:cNvSpPr>
          <p:nvPr/>
        </p:nvSpPr>
        <p:spPr bwMode="auto">
          <a:xfrm>
            <a:off x="5554663" y="2514600"/>
            <a:ext cx="338137" cy="3810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67618" name="Rectangle 34"/>
          <p:cNvSpPr>
            <a:spLocks noChangeArrowheads="1"/>
          </p:cNvSpPr>
          <p:nvPr/>
        </p:nvSpPr>
        <p:spPr bwMode="auto">
          <a:xfrm>
            <a:off x="7789863" y="2514600"/>
            <a:ext cx="338137" cy="3810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67619" name="Oval 35"/>
          <p:cNvSpPr>
            <a:spLocks noChangeArrowheads="1"/>
          </p:cNvSpPr>
          <p:nvPr/>
        </p:nvSpPr>
        <p:spPr bwMode="auto">
          <a:xfrm>
            <a:off x="8466138" y="2514600"/>
            <a:ext cx="339725" cy="381000"/>
          </a:xfrm>
          <a:prstGeom prst="ellipse">
            <a:avLst/>
          </a:prstGeom>
          <a:solidFill>
            <a:schemeClr val="bg1"/>
          </a:solidFill>
          <a:ln w="38100">
            <a:solidFill>
              <a:schemeClr val="tx1"/>
            </a:solidFill>
            <a:round/>
            <a:headEnd/>
            <a:tailEnd/>
          </a:ln>
        </p:spPr>
        <p:txBody>
          <a:bodyPr wrap="none" anchor="ctr"/>
          <a:lstStyle/>
          <a:p>
            <a:endParaRPr lang="en-US"/>
          </a:p>
        </p:txBody>
      </p:sp>
      <p:sp>
        <p:nvSpPr>
          <p:cNvPr id="67620" name="Oval 36"/>
          <p:cNvSpPr>
            <a:spLocks noChangeArrowheads="1"/>
          </p:cNvSpPr>
          <p:nvPr/>
        </p:nvSpPr>
        <p:spPr bwMode="auto">
          <a:xfrm>
            <a:off x="7315200" y="2514600"/>
            <a:ext cx="338138" cy="381000"/>
          </a:xfrm>
          <a:prstGeom prst="ellipse">
            <a:avLst/>
          </a:prstGeom>
          <a:noFill/>
          <a:ln w="38100">
            <a:solidFill>
              <a:schemeClr val="tx1"/>
            </a:solidFill>
            <a:round/>
            <a:headEnd/>
            <a:tailEnd/>
          </a:ln>
        </p:spPr>
        <p:txBody>
          <a:bodyPr wrap="none" anchor="ctr"/>
          <a:lstStyle/>
          <a:p>
            <a:endParaRPr lang="en-US"/>
          </a:p>
        </p:txBody>
      </p:sp>
      <p:sp>
        <p:nvSpPr>
          <p:cNvPr id="67621" name="Line 37"/>
          <p:cNvSpPr>
            <a:spLocks noChangeShapeType="1"/>
          </p:cNvSpPr>
          <p:nvPr/>
        </p:nvSpPr>
        <p:spPr bwMode="auto">
          <a:xfrm>
            <a:off x="6977063" y="2209800"/>
            <a:ext cx="0" cy="304800"/>
          </a:xfrm>
          <a:prstGeom prst="line">
            <a:avLst/>
          </a:prstGeom>
          <a:noFill/>
          <a:ln w="38100">
            <a:solidFill>
              <a:schemeClr val="tx1"/>
            </a:solidFill>
            <a:round/>
            <a:headEnd/>
            <a:tailEnd/>
          </a:ln>
        </p:spPr>
        <p:txBody>
          <a:bodyPr wrap="none" anchor="ctr"/>
          <a:lstStyle/>
          <a:p>
            <a:endParaRPr lang="en-US"/>
          </a:p>
        </p:txBody>
      </p:sp>
      <p:sp>
        <p:nvSpPr>
          <p:cNvPr id="67622" name="Line 38"/>
          <p:cNvSpPr>
            <a:spLocks noChangeShapeType="1"/>
          </p:cNvSpPr>
          <p:nvPr/>
        </p:nvSpPr>
        <p:spPr bwMode="auto">
          <a:xfrm>
            <a:off x="7924800" y="2209800"/>
            <a:ext cx="0" cy="304800"/>
          </a:xfrm>
          <a:prstGeom prst="line">
            <a:avLst/>
          </a:prstGeom>
          <a:noFill/>
          <a:ln w="38100">
            <a:solidFill>
              <a:schemeClr val="tx1"/>
            </a:solidFill>
            <a:round/>
            <a:headEnd/>
            <a:tailEnd/>
          </a:ln>
        </p:spPr>
        <p:txBody>
          <a:bodyPr wrap="none" anchor="ctr"/>
          <a:lstStyle/>
          <a:p>
            <a:endParaRPr lang="en-US"/>
          </a:p>
        </p:txBody>
      </p:sp>
      <p:sp>
        <p:nvSpPr>
          <p:cNvPr id="67623" name="Line 39"/>
          <p:cNvSpPr>
            <a:spLocks noChangeShapeType="1"/>
          </p:cNvSpPr>
          <p:nvPr/>
        </p:nvSpPr>
        <p:spPr bwMode="auto">
          <a:xfrm>
            <a:off x="8669338" y="2209800"/>
            <a:ext cx="0" cy="304800"/>
          </a:xfrm>
          <a:prstGeom prst="line">
            <a:avLst/>
          </a:prstGeom>
          <a:noFill/>
          <a:ln w="38100">
            <a:solidFill>
              <a:schemeClr val="tx1"/>
            </a:solidFill>
            <a:round/>
            <a:headEnd/>
            <a:tailEnd/>
          </a:ln>
        </p:spPr>
        <p:txBody>
          <a:bodyPr wrap="none" anchor="ctr"/>
          <a:lstStyle/>
          <a:p>
            <a:endParaRPr lang="en-US"/>
          </a:p>
        </p:txBody>
      </p:sp>
      <p:sp>
        <p:nvSpPr>
          <p:cNvPr id="67624" name="Line 40"/>
          <p:cNvSpPr>
            <a:spLocks noChangeShapeType="1"/>
          </p:cNvSpPr>
          <p:nvPr/>
        </p:nvSpPr>
        <p:spPr bwMode="auto">
          <a:xfrm flipH="1">
            <a:off x="5757863" y="2209800"/>
            <a:ext cx="0" cy="304800"/>
          </a:xfrm>
          <a:prstGeom prst="line">
            <a:avLst/>
          </a:prstGeom>
          <a:noFill/>
          <a:ln w="38100">
            <a:solidFill>
              <a:schemeClr val="tx1"/>
            </a:solidFill>
            <a:round/>
            <a:headEnd/>
            <a:tailEnd/>
          </a:ln>
        </p:spPr>
        <p:txBody>
          <a:bodyPr wrap="none" anchor="ctr"/>
          <a:lstStyle/>
          <a:p>
            <a:endParaRPr lang="en-US"/>
          </a:p>
        </p:txBody>
      </p:sp>
      <p:sp>
        <p:nvSpPr>
          <p:cNvPr id="67625" name="Oval 41"/>
          <p:cNvSpPr>
            <a:spLocks noChangeArrowheads="1"/>
          </p:cNvSpPr>
          <p:nvPr/>
        </p:nvSpPr>
        <p:spPr bwMode="auto">
          <a:xfrm>
            <a:off x="7383463" y="1676400"/>
            <a:ext cx="338137" cy="381000"/>
          </a:xfrm>
          <a:prstGeom prst="ellipse">
            <a:avLst/>
          </a:prstGeom>
          <a:solidFill>
            <a:schemeClr val="bg1"/>
          </a:solidFill>
          <a:ln w="38100">
            <a:solidFill>
              <a:schemeClr val="tx1"/>
            </a:solidFill>
            <a:round/>
            <a:headEnd/>
            <a:tailEnd/>
          </a:ln>
        </p:spPr>
        <p:txBody>
          <a:bodyPr wrap="none" anchor="ctr"/>
          <a:lstStyle/>
          <a:p>
            <a:endParaRPr lang="en-US"/>
          </a:p>
        </p:txBody>
      </p:sp>
      <p:sp>
        <p:nvSpPr>
          <p:cNvPr id="67626" name="Line 42"/>
          <p:cNvSpPr>
            <a:spLocks noChangeShapeType="1"/>
          </p:cNvSpPr>
          <p:nvPr/>
        </p:nvSpPr>
        <p:spPr bwMode="auto">
          <a:xfrm>
            <a:off x="7246938" y="1905000"/>
            <a:ext cx="136525" cy="0"/>
          </a:xfrm>
          <a:prstGeom prst="line">
            <a:avLst/>
          </a:prstGeom>
          <a:noFill/>
          <a:ln w="38100">
            <a:solidFill>
              <a:schemeClr val="tx1"/>
            </a:solidFill>
            <a:round/>
            <a:headEnd/>
            <a:tailEnd/>
          </a:ln>
        </p:spPr>
        <p:txBody>
          <a:bodyPr wrap="none" anchor="ctr"/>
          <a:lstStyle/>
          <a:p>
            <a:endParaRPr lang="en-US"/>
          </a:p>
        </p:txBody>
      </p:sp>
      <p:sp>
        <p:nvSpPr>
          <p:cNvPr id="67627" name="Rectangle 43"/>
          <p:cNvSpPr>
            <a:spLocks noChangeArrowheads="1"/>
          </p:cNvSpPr>
          <p:nvPr/>
        </p:nvSpPr>
        <p:spPr bwMode="auto">
          <a:xfrm>
            <a:off x="3929063" y="2514600"/>
            <a:ext cx="338137" cy="381000"/>
          </a:xfrm>
          <a:prstGeom prst="rect">
            <a:avLst/>
          </a:prstGeom>
          <a:solidFill>
            <a:schemeClr val="bg1"/>
          </a:solidFill>
          <a:ln w="38100">
            <a:solidFill>
              <a:schemeClr val="tx1"/>
            </a:solidFill>
            <a:miter lim="800000"/>
            <a:headEnd/>
            <a:tailEnd/>
          </a:ln>
        </p:spPr>
        <p:txBody>
          <a:bodyPr wrap="none" anchor="ctr"/>
          <a:lstStyle/>
          <a:p>
            <a:pPr algn="ctr"/>
            <a:endParaRPr lang="en-US"/>
          </a:p>
        </p:txBody>
      </p:sp>
      <p:sp>
        <p:nvSpPr>
          <p:cNvPr id="67628" name="Line 44"/>
          <p:cNvSpPr>
            <a:spLocks noChangeShapeType="1"/>
          </p:cNvSpPr>
          <p:nvPr/>
        </p:nvSpPr>
        <p:spPr bwMode="auto">
          <a:xfrm>
            <a:off x="4064000" y="2209800"/>
            <a:ext cx="0" cy="304800"/>
          </a:xfrm>
          <a:prstGeom prst="line">
            <a:avLst/>
          </a:prstGeom>
          <a:noFill/>
          <a:ln w="38100">
            <a:solidFill>
              <a:schemeClr val="tx1"/>
            </a:solidFill>
            <a:round/>
            <a:headEnd/>
            <a:tailEnd/>
          </a:ln>
        </p:spPr>
        <p:txBody>
          <a:bodyPr wrap="none" anchor="ctr"/>
          <a:lstStyle/>
          <a:p>
            <a:endParaRPr lang="en-US"/>
          </a:p>
        </p:txBody>
      </p:sp>
      <p:sp>
        <p:nvSpPr>
          <p:cNvPr id="67629" name="Line 45"/>
          <p:cNvSpPr>
            <a:spLocks noChangeShapeType="1"/>
          </p:cNvSpPr>
          <p:nvPr/>
        </p:nvSpPr>
        <p:spPr bwMode="auto">
          <a:xfrm flipH="1">
            <a:off x="6502400" y="2209800"/>
            <a:ext cx="0" cy="304800"/>
          </a:xfrm>
          <a:prstGeom prst="line">
            <a:avLst/>
          </a:prstGeom>
          <a:noFill/>
          <a:ln w="38100">
            <a:solidFill>
              <a:schemeClr val="tx1"/>
            </a:solidFill>
            <a:round/>
            <a:headEnd/>
            <a:tailEnd/>
          </a:ln>
        </p:spPr>
        <p:txBody>
          <a:bodyPr wrap="none" anchor="ctr"/>
          <a:lstStyle/>
          <a:p>
            <a:endParaRPr lang="en-US"/>
          </a:p>
        </p:txBody>
      </p:sp>
      <p:sp>
        <p:nvSpPr>
          <p:cNvPr id="67630" name="Line 46"/>
          <p:cNvSpPr>
            <a:spLocks noChangeShapeType="1"/>
          </p:cNvSpPr>
          <p:nvPr/>
        </p:nvSpPr>
        <p:spPr bwMode="auto">
          <a:xfrm flipV="1">
            <a:off x="6977063" y="2209800"/>
            <a:ext cx="473075" cy="0"/>
          </a:xfrm>
          <a:prstGeom prst="line">
            <a:avLst/>
          </a:prstGeom>
          <a:noFill/>
          <a:ln w="38100">
            <a:solidFill>
              <a:schemeClr val="tx1"/>
            </a:solidFill>
            <a:round/>
            <a:headEnd/>
            <a:tailEnd/>
          </a:ln>
        </p:spPr>
        <p:txBody>
          <a:bodyPr wrap="none" anchor="ctr"/>
          <a:lstStyle/>
          <a:p>
            <a:endParaRPr lang="en-US"/>
          </a:p>
        </p:txBody>
      </p:sp>
      <p:sp>
        <p:nvSpPr>
          <p:cNvPr id="67631" name="Line 47"/>
          <p:cNvSpPr>
            <a:spLocks noChangeShapeType="1"/>
          </p:cNvSpPr>
          <p:nvPr/>
        </p:nvSpPr>
        <p:spPr bwMode="auto">
          <a:xfrm flipV="1">
            <a:off x="7924800" y="2209800"/>
            <a:ext cx="744538" cy="0"/>
          </a:xfrm>
          <a:prstGeom prst="line">
            <a:avLst/>
          </a:prstGeom>
          <a:noFill/>
          <a:ln w="38100">
            <a:solidFill>
              <a:schemeClr val="tx1"/>
            </a:solidFill>
            <a:round/>
            <a:headEnd/>
            <a:tailEnd/>
          </a:ln>
        </p:spPr>
        <p:txBody>
          <a:bodyPr wrap="none" anchor="ctr"/>
          <a:lstStyle/>
          <a:p>
            <a:endParaRPr lang="en-US"/>
          </a:p>
        </p:txBody>
      </p:sp>
      <p:sp>
        <p:nvSpPr>
          <p:cNvPr id="67632" name="Line 48"/>
          <p:cNvSpPr>
            <a:spLocks noChangeShapeType="1"/>
          </p:cNvSpPr>
          <p:nvPr/>
        </p:nvSpPr>
        <p:spPr bwMode="auto">
          <a:xfrm flipH="1">
            <a:off x="7315200" y="1905000"/>
            <a:ext cx="0" cy="304800"/>
          </a:xfrm>
          <a:prstGeom prst="line">
            <a:avLst/>
          </a:prstGeom>
          <a:noFill/>
          <a:ln w="38100">
            <a:solidFill>
              <a:schemeClr val="tx1"/>
            </a:solidFill>
            <a:round/>
            <a:headEnd/>
            <a:tailEnd/>
          </a:ln>
        </p:spPr>
        <p:txBody>
          <a:bodyPr wrap="none" anchor="ctr"/>
          <a:lstStyle/>
          <a:p>
            <a:endParaRPr lang="en-US"/>
          </a:p>
        </p:txBody>
      </p:sp>
      <p:sp>
        <p:nvSpPr>
          <p:cNvPr id="67633" name="Line 49"/>
          <p:cNvSpPr>
            <a:spLocks noChangeShapeType="1"/>
          </p:cNvSpPr>
          <p:nvPr/>
        </p:nvSpPr>
        <p:spPr bwMode="auto">
          <a:xfrm flipH="1">
            <a:off x="7450138" y="2209800"/>
            <a:ext cx="0" cy="304800"/>
          </a:xfrm>
          <a:prstGeom prst="line">
            <a:avLst/>
          </a:prstGeom>
          <a:noFill/>
          <a:ln w="38100">
            <a:solidFill>
              <a:schemeClr val="tx1"/>
            </a:solidFill>
            <a:round/>
            <a:headEnd/>
            <a:tailEnd/>
          </a:ln>
        </p:spPr>
        <p:txBody>
          <a:bodyPr wrap="none" anchor="ctr"/>
          <a:lstStyle/>
          <a:p>
            <a:endParaRPr lang="en-US"/>
          </a:p>
        </p:txBody>
      </p:sp>
      <p:sp>
        <p:nvSpPr>
          <p:cNvPr id="67634" name="Text Box 50"/>
          <p:cNvSpPr txBox="1">
            <a:spLocks noChangeArrowheads="1"/>
          </p:cNvSpPr>
          <p:nvPr/>
        </p:nvSpPr>
        <p:spPr bwMode="auto">
          <a:xfrm>
            <a:off x="228601" y="3048000"/>
            <a:ext cx="8792766" cy="2308324"/>
          </a:xfrm>
          <a:prstGeom prst="rect">
            <a:avLst/>
          </a:prstGeom>
          <a:noFill/>
          <a:ln w="9525">
            <a:noFill/>
            <a:miter lim="800000"/>
            <a:headEnd/>
            <a:tailEnd/>
          </a:ln>
        </p:spPr>
        <p:txBody>
          <a:bodyPr wrap="square">
            <a:spAutoFit/>
          </a:bodyPr>
          <a:lstStyle/>
          <a:p>
            <a:pPr>
              <a:buFontTx/>
              <a:buChar char="•"/>
            </a:pPr>
            <a:r>
              <a:rPr lang="en-US" sz="2400" dirty="0"/>
              <a:t>  Horizontal pattern:  single generation affected.</a:t>
            </a:r>
          </a:p>
          <a:p>
            <a:pPr>
              <a:buFontTx/>
              <a:buChar char="•"/>
            </a:pPr>
            <a:r>
              <a:rPr lang="en-US" sz="2400" dirty="0"/>
              <a:t>  Males and females equally likely to be affected</a:t>
            </a:r>
          </a:p>
          <a:p>
            <a:pPr>
              <a:buFontTx/>
              <a:buChar char="•"/>
            </a:pPr>
            <a:r>
              <a:rPr lang="en-US" sz="2400" dirty="0"/>
              <a:t>  Parents of affected child are unaffected gene carriers and have </a:t>
            </a:r>
          </a:p>
          <a:p>
            <a:r>
              <a:rPr lang="en-US" sz="2400" dirty="0"/>
              <a:t>    a 1 in 4 or 25% recurrence risk</a:t>
            </a:r>
          </a:p>
          <a:p>
            <a:pPr>
              <a:buFontTx/>
              <a:buChar char="•"/>
            </a:pPr>
            <a:r>
              <a:rPr lang="en-US" sz="2400" dirty="0"/>
              <a:t> Unaffected siblings have a 2/3 or 67% chance to be carriers.</a:t>
            </a:r>
          </a:p>
          <a:p>
            <a:pPr>
              <a:buFontTx/>
              <a:buChar char="•"/>
            </a:pPr>
            <a:r>
              <a:rPr lang="en-US" sz="2400" dirty="0"/>
              <a:t> Children of affected individuals are obligate carriers.</a:t>
            </a:r>
          </a:p>
        </p:txBody>
      </p:sp>
      <p:sp>
        <p:nvSpPr>
          <p:cNvPr id="67635" name="Text Box 51"/>
          <p:cNvSpPr txBox="1">
            <a:spLocks noChangeArrowheads="1"/>
          </p:cNvSpPr>
          <p:nvPr/>
        </p:nvSpPr>
        <p:spPr bwMode="auto">
          <a:xfrm>
            <a:off x="474663" y="838200"/>
            <a:ext cx="3903662" cy="954088"/>
          </a:xfrm>
          <a:prstGeom prst="rect">
            <a:avLst/>
          </a:prstGeom>
          <a:noFill/>
          <a:ln w="9525">
            <a:noFill/>
            <a:miter lim="800000"/>
            <a:headEnd/>
            <a:tailEnd/>
          </a:ln>
        </p:spPr>
        <p:txBody>
          <a:bodyPr wrap="none">
            <a:spAutoFit/>
          </a:bodyPr>
          <a:lstStyle/>
          <a:p>
            <a:r>
              <a:rPr lang="en-US" sz="2800" b="1"/>
              <a:t>Autosomal Recessive</a:t>
            </a:r>
          </a:p>
          <a:p>
            <a:endParaRPr lang="en-US" sz="2800" b="1"/>
          </a:p>
        </p:txBody>
      </p:sp>
      <p:sp>
        <p:nvSpPr>
          <p:cNvPr id="67636" name="Text Box 52"/>
          <p:cNvSpPr txBox="1">
            <a:spLocks noChangeArrowheads="1"/>
          </p:cNvSpPr>
          <p:nvPr/>
        </p:nvSpPr>
        <p:spPr bwMode="auto">
          <a:xfrm>
            <a:off x="8385175" y="6289675"/>
            <a:ext cx="184150" cy="369888"/>
          </a:xfrm>
          <a:prstGeom prst="rect">
            <a:avLst/>
          </a:prstGeom>
          <a:noFill/>
          <a:ln w="9525">
            <a:noFill/>
            <a:miter lim="800000"/>
            <a:headEnd/>
            <a:tailEnd/>
          </a:ln>
        </p:spPr>
        <p:txBody>
          <a:bodyPr wrap="none">
            <a:spAutoFit/>
          </a:bodyPr>
          <a:lstStyle/>
          <a:p>
            <a:endParaRPr lang="en-US"/>
          </a:p>
        </p:txBody>
      </p:sp>
      <p:sp>
        <p:nvSpPr>
          <p:cNvPr id="67637" name="Oval 57"/>
          <p:cNvSpPr>
            <a:spLocks noChangeArrowheads="1"/>
          </p:cNvSpPr>
          <p:nvPr/>
        </p:nvSpPr>
        <p:spPr bwMode="auto">
          <a:xfrm>
            <a:off x="6434138" y="1066800"/>
            <a:ext cx="68262" cy="76200"/>
          </a:xfrm>
          <a:prstGeom prst="ellipse">
            <a:avLst/>
          </a:prstGeom>
          <a:solidFill>
            <a:schemeClr val="tx2"/>
          </a:solidFill>
          <a:ln w="9525">
            <a:solidFill>
              <a:schemeClr val="tx1"/>
            </a:solidFill>
            <a:round/>
            <a:headEnd/>
            <a:tailEnd/>
          </a:ln>
        </p:spPr>
        <p:txBody>
          <a:bodyPr wrap="none" anchor="ctr"/>
          <a:lstStyle/>
          <a:p>
            <a:endParaRPr lang="en-US"/>
          </a:p>
        </p:txBody>
      </p:sp>
      <p:sp>
        <p:nvSpPr>
          <p:cNvPr id="67638" name="Oval 58"/>
          <p:cNvSpPr>
            <a:spLocks noChangeArrowheads="1"/>
          </p:cNvSpPr>
          <p:nvPr/>
        </p:nvSpPr>
        <p:spPr bwMode="auto">
          <a:xfrm>
            <a:off x="7043738" y="1066800"/>
            <a:ext cx="68262" cy="76200"/>
          </a:xfrm>
          <a:prstGeom prst="ellipse">
            <a:avLst/>
          </a:prstGeom>
          <a:solidFill>
            <a:schemeClr val="tx2"/>
          </a:solidFill>
          <a:ln w="9525">
            <a:solidFill>
              <a:schemeClr val="tx1"/>
            </a:solidFill>
            <a:round/>
            <a:headEnd/>
            <a:tailEnd/>
          </a:ln>
        </p:spPr>
        <p:txBody>
          <a:bodyPr wrap="none" anchor="ctr"/>
          <a:lstStyle/>
          <a:p>
            <a:endParaRPr lang="en-US"/>
          </a:p>
        </p:txBody>
      </p:sp>
      <p:sp>
        <p:nvSpPr>
          <p:cNvPr id="67639" name="Oval 59"/>
          <p:cNvSpPr>
            <a:spLocks noChangeArrowheads="1"/>
          </p:cNvSpPr>
          <p:nvPr/>
        </p:nvSpPr>
        <p:spPr bwMode="auto">
          <a:xfrm>
            <a:off x="4064000" y="2667000"/>
            <a:ext cx="68263" cy="76200"/>
          </a:xfrm>
          <a:prstGeom prst="ellipse">
            <a:avLst/>
          </a:prstGeom>
          <a:solidFill>
            <a:schemeClr val="tx2"/>
          </a:solidFill>
          <a:ln w="9525">
            <a:solidFill>
              <a:schemeClr val="tx1"/>
            </a:solidFill>
            <a:round/>
            <a:headEnd/>
            <a:tailEnd/>
          </a:ln>
        </p:spPr>
        <p:txBody>
          <a:bodyPr wrap="none" anchor="ctr"/>
          <a:lstStyle/>
          <a:p>
            <a:endParaRPr lang="en-US"/>
          </a:p>
        </p:txBody>
      </p:sp>
      <p:sp>
        <p:nvSpPr>
          <p:cNvPr id="67640" name="Oval 60"/>
          <p:cNvSpPr>
            <a:spLocks noChangeArrowheads="1"/>
          </p:cNvSpPr>
          <p:nvPr/>
        </p:nvSpPr>
        <p:spPr bwMode="auto">
          <a:xfrm>
            <a:off x="4605338" y="2667000"/>
            <a:ext cx="68262" cy="76200"/>
          </a:xfrm>
          <a:prstGeom prst="ellipse">
            <a:avLst/>
          </a:prstGeom>
          <a:solidFill>
            <a:schemeClr val="tx2"/>
          </a:solidFill>
          <a:ln w="9525">
            <a:solidFill>
              <a:schemeClr val="tx1"/>
            </a:solidFill>
            <a:round/>
            <a:headEnd/>
            <a:tailEnd/>
          </a:ln>
        </p:spPr>
        <p:txBody>
          <a:bodyPr wrap="none" anchor="ctr"/>
          <a:lstStyle/>
          <a:p>
            <a:endParaRPr lang="en-US"/>
          </a:p>
        </p:txBody>
      </p:sp>
      <p:sp>
        <p:nvSpPr>
          <p:cNvPr id="67641" name="Oval 61"/>
          <p:cNvSpPr>
            <a:spLocks noChangeArrowheads="1"/>
          </p:cNvSpPr>
          <p:nvPr/>
        </p:nvSpPr>
        <p:spPr bwMode="auto">
          <a:xfrm>
            <a:off x="5080000" y="2667000"/>
            <a:ext cx="68263" cy="76200"/>
          </a:xfrm>
          <a:prstGeom prst="ellipse">
            <a:avLst/>
          </a:prstGeom>
          <a:solidFill>
            <a:schemeClr val="tx2"/>
          </a:solidFill>
          <a:ln w="9525">
            <a:solidFill>
              <a:schemeClr val="tx1"/>
            </a:solidFill>
            <a:round/>
            <a:headEnd/>
            <a:tailEnd/>
          </a:ln>
        </p:spPr>
        <p:txBody>
          <a:bodyPr wrap="none" anchor="ctr"/>
          <a:lstStyle/>
          <a:p>
            <a:endParaRPr lang="en-US"/>
          </a:p>
        </p:txBody>
      </p:sp>
      <p:sp>
        <p:nvSpPr>
          <p:cNvPr id="67642" name="Oval 62"/>
          <p:cNvSpPr>
            <a:spLocks noChangeArrowheads="1"/>
          </p:cNvSpPr>
          <p:nvPr/>
        </p:nvSpPr>
        <p:spPr bwMode="auto">
          <a:xfrm>
            <a:off x="7924800" y="2667000"/>
            <a:ext cx="68263" cy="76200"/>
          </a:xfrm>
          <a:prstGeom prst="ellipse">
            <a:avLst/>
          </a:prstGeom>
          <a:solidFill>
            <a:schemeClr val="tx2"/>
          </a:solidFill>
          <a:ln w="9525">
            <a:solidFill>
              <a:schemeClr val="tx1"/>
            </a:solidFill>
            <a:round/>
            <a:headEnd/>
            <a:tailEnd/>
          </a:ln>
        </p:spPr>
        <p:txBody>
          <a:bodyPr wrap="none" anchor="ctr"/>
          <a:lstStyle/>
          <a:p>
            <a:endParaRPr lang="en-US"/>
          </a:p>
        </p:txBody>
      </p:sp>
      <p:sp>
        <p:nvSpPr>
          <p:cNvPr id="67643" name="Oval 63"/>
          <p:cNvSpPr>
            <a:spLocks noChangeArrowheads="1"/>
          </p:cNvSpPr>
          <p:nvPr/>
        </p:nvSpPr>
        <p:spPr bwMode="auto">
          <a:xfrm>
            <a:off x="8602663" y="2667000"/>
            <a:ext cx="66675" cy="76200"/>
          </a:xfrm>
          <a:prstGeom prst="ellipse">
            <a:avLst/>
          </a:prstGeom>
          <a:solidFill>
            <a:schemeClr val="tx2"/>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Oval 2"/>
          <p:cNvSpPr>
            <a:spLocks noChangeArrowheads="1"/>
          </p:cNvSpPr>
          <p:nvPr/>
        </p:nvSpPr>
        <p:spPr bwMode="auto">
          <a:xfrm>
            <a:off x="5486400" y="533400"/>
            <a:ext cx="338138" cy="381000"/>
          </a:xfrm>
          <a:prstGeom prst="ellipse">
            <a:avLst/>
          </a:prstGeom>
          <a:solidFill>
            <a:schemeClr val="bg1"/>
          </a:solidFill>
          <a:ln w="38100">
            <a:solidFill>
              <a:schemeClr val="tx1"/>
            </a:solidFill>
            <a:round/>
            <a:headEnd/>
            <a:tailEnd/>
          </a:ln>
        </p:spPr>
        <p:txBody>
          <a:bodyPr wrap="none" anchor="ctr"/>
          <a:lstStyle/>
          <a:p>
            <a:endParaRPr lang="en-US"/>
          </a:p>
        </p:txBody>
      </p:sp>
      <p:sp>
        <p:nvSpPr>
          <p:cNvPr id="102403" name="Rectangle 3"/>
          <p:cNvSpPr>
            <a:spLocks noChangeArrowheads="1"/>
          </p:cNvSpPr>
          <p:nvPr/>
        </p:nvSpPr>
        <p:spPr bwMode="auto">
          <a:xfrm>
            <a:off x="4876800" y="533400"/>
            <a:ext cx="338138" cy="3810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2404" name="Line 4"/>
          <p:cNvSpPr>
            <a:spLocks noChangeShapeType="1"/>
          </p:cNvSpPr>
          <p:nvPr/>
        </p:nvSpPr>
        <p:spPr bwMode="auto">
          <a:xfrm>
            <a:off x="5214938" y="762000"/>
            <a:ext cx="271462" cy="0"/>
          </a:xfrm>
          <a:prstGeom prst="line">
            <a:avLst/>
          </a:prstGeom>
          <a:noFill/>
          <a:ln w="38100">
            <a:solidFill>
              <a:schemeClr val="tx1"/>
            </a:solidFill>
            <a:round/>
            <a:headEnd/>
            <a:tailEnd/>
          </a:ln>
        </p:spPr>
        <p:txBody>
          <a:bodyPr wrap="none" anchor="ctr"/>
          <a:lstStyle/>
          <a:p>
            <a:endParaRPr lang="en-US"/>
          </a:p>
        </p:txBody>
      </p:sp>
      <p:sp>
        <p:nvSpPr>
          <p:cNvPr id="102405" name="Line 5"/>
          <p:cNvSpPr>
            <a:spLocks noChangeShapeType="1"/>
          </p:cNvSpPr>
          <p:nvPr/>
        </p:nvSpPr>
        <p:spPr bwMode="auto">
          <a:xfrm>
            <a:off x="5011738" y="1066800"/>
            <a:ext cx="3184525" cy="0"/>
          </a:xfrm>
          <a:prstGeom prst="line">
            <a:avLst/>
          </a:prstGeom>
          <a:noFill/>
          <a:ln w="38100">
            <a:solidFill>
              <a:schemeClr val="tx1"/>
            </a:solidFill>
            <a:round/>
            <a:headEnd/>
            <a:tailEnd/>
          </a:ln>
        </p:spPr>
        <p:txBody>
          <a:bodyPr wrap="none" anchor="ctr"/>
          <a:lstStyle/>
          <a:p>
            <a:endParaRPr lang="en-US"/>
          </a:p>
        </p:txBody>
      </p:sp>
      <p:sp>
        <p:nvSpPr>
          <p:cNvPr id="102406" name="Line 6"/>
          <p:cNvSpPr>
            <a:spLocks noChangeShapeType="1"/>
          </p:cNvSpPr>
          <p:nvPr/>
        </p:nvSpPr>
        <p:spPr bwMode="auto">
          <a:xfrm>
            <a:off x="5011738" y="1066800"/>
            <a:ext cx="0" cy="228600"/>
          </a:xfrm>
          <a:prstGeom prst="line">
            <a:avLst/>
          </a:prstGeom>
          <a:noFill/>
          <a:ln w="38100">
            <a:solidFill>
              <a:schemeClr val="tx1"/>
            </a:solidFill>
            <a:round/>
            <a:headEnd/>
            <a:tailEnd/>
          </a:ln>
        </p:spPr>
        <p:txBody>
          <a:bodyPr wrap="none" anchor="ctr"/>
          <a:lstStyle/>
          <a:p>
            <a:endParaRPr lang="en-US"/>
          </a:p>
        </p:txBody>
      </p:sp>
      <p:sp>
        <p:nvSpPr>
          <p:cNvPr id="102407" name="Line 7"/>
          <p:cNvSpPr>
            <a:spLocks noChangeShapeType="1"/>
          </p:cNvSpPr>
          <p:nvPr/>
        </p:nvSpPr>
        <p:spPr bwMode="auto">
          <a:xfrm>
            <a:off x="5351463" y="762000"/>
            <a:ext cx="0" cy="304800"/>
          </a:xfrm>
          <a:prstGeom prst="line">
            <a:avLst/>
          </a:prstGeom>
          <a:noFill/>
          <a:ln w="38100">
            <a:solidFill>
              <a:schemeClr val="tx1"/>
            </a:solidFill>
            <a:round/>
            <a:headEnd/>
            <a:tailEnd/>
          </a:ln>
        </p:spPr>
        <p:txBody>
          <a:bodyPr wrap="none" anchor="ctr"/>
          <a:lstStyle/>
          <a:p>
            <a:endParaRPr lang="en-US"/>
          </a:p>
        </p:txBody>
      </p:sp>
      <p:sp>
        <p:nvSpPr>
          <p:cNvPr id="102408" name="Oval 8"/>
          <p:cNvSpPr>
            <a:spLocks noChangeArrowheads="1"/>
          </p:cNvSpPr>
          <p:nvPr/>
        </p:nvSpPr>
        <p:spPr bwMode="auto">
          <a:xfrm>
            <a:off x="8059738" y="1295400"/>
            <a:ext cx="339725" cy="381000"/>
          </a:xfrm>
          <a:prstGeom prst="ellipse">
            <a:avLst/>
          </a:prstGeom>
          <a:solidFill>
            <a:schemeClr val="bg1"/>
          </a:solidFill>
          <a:ln w="38100">
            <a:solidFill>
              <a:schemeClr val="tx1"/>
            </a:solidFill>
            <a:round/>
            <a:headEnd/>
            <a:tailEnd/>
          </a:ln>
        </p:spPr>
        <p:txBody>
          <a:bodyPr wrap="none" anchor="ctr"/>
          <a:lstStyle/>
          <a:p>
            <a:endParaRPr lang="en-US"/>
          </a:p>
        </p:txBody>
      </p:sp>
      <p:sp>
        <p:nvSpPr>
          <p:cNvPr id="102409" name="Oval 9"/>
          <p:cNvSpPr>
            <a:spLocks noChangeArrowheads="1"/>
          </p:cNvSpPr>
          <p:nvPr/>
        </p:nvSpPr>
        <p:spPr bwMode="auto">
          <a:xfrm>
            <a:off x="4876800" y="1295400"/>
            <a:ext cx="338138" cy="381000"/>
          </a:xfrm>
          <a:prstGeom prst="ellipse">
            <a:avLst/>
          </a:prstGeom>
          <a:solidFill>
            <a:schemeClr val="bg1"/>
          </a:solidFill>
          <a:ln w="38100">
            <a:solidFill>
              <a:schemeClr val="tx1"/>
            </a:solidFill>
            <a:round/>
            <a:headEnd/>
            <a:tailEnd/>
          </a:ln>
        </p:spPr>
        <p:txBody>
          <a:bodyPr wrap="none" anchor="ctr"/>
          <a:lstStyle/>
          <a:p>
            <a:endParaRPr lang="en-US"/>
          </a:p>
        </p:txBody>
      </p:sp>
      <p:sp>
        <p:nvSpPr>
          <p:cNvPr id="102410" name="Rectangle 10"/>
          <p:cNvSpPr>
            <a:spLocks noChangeArrowheads="1"/>
          </p:cNvSpPr>
          <p:nvPr/>
        </p:nvSpPr>
        <p:spPr bwMode="auto">
          <a:xfrm>
            <a:off x="4335463" y="1295400"/>
            <a:ext cx="338137" cy="3810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2411" name="Rectangle 11"/>
          <p:cNvSpPr>
            <a:spLocks noChangeArrowheads="1"/>
          </p:cNvSpPr>
          <p:nvPr/>
        </p:nvSpPr>
        <p:spPr bwMode="auto">
          <a:xfrm>
            <a:off x="7518400" y="1295400"/>
            <a:ext cx="338138" cy="3810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2412" name="Line 12"/>
          <p:cNvSpPr>
            <a:spLocks noChangeShapeType="1"/>
          </p:cNvSpPr>
          <p:nvPr/>
        </p:nvSpPr>
        <p:spPr bwMode="auto">
          <a:xfrm>
            <a:off x="4673600" y="1524000"/>
            <a:ext cx="203200" cy="0"/>
          </a:xfrm>
          <a:prstGeom prst="line">
            <a:avLst/>
          </a:prstGeom>
          <a:noFill/>
          <a:ln w="38100">
            <a:solidFill>
              <a:schemeClr val="tx1"/>
            </a:solidFill>
            <a:round/>
            <a:headEnd/>
            <a:tailEnd/>
          </a:ln>
        </p:spPr>
        <p:txBody>
          <a:bodyPr wrap="none" anchor="ctr"/>
          <a:lstStyle/>
          <a:p>
            <a:endParaRPr lang="en-US"/>
          </a:p>
        </p:txBody>
      </p:sp>
      <p:sp>
        <p:nvSpPr>
          <p:cNvPr id="102413" name="Line 13"/>
          <p:cNvSpPr>
            <a:spLocks noChangeShapeType="1"/>
          </p:cNvSpPr>
          <p:nvPr/>
        </p:nvSpPr>
        <p:spPr bwMode="auto">
          <a:xfrm flipH="1">
            <a:off x="7856538" y="1524000"/>
            <a:ext cx="203200" cy="0"/>
          </a:xfrm>
          <a:prstGeom prst="line">
            <a:avLst/>
          </a:prstGeom>
          <a:noFill/>
          <a:ln w="38100">
            <a:solidFill>
              <a:schemeClr val="tx1"/>
            </a:solidFill>
            <a:round/>
            <a:headEnd/>
            <a:tailEnd/>
          </a:ln>
        </p:spPr>
        <p:txBody>
          <a:bodyPr wrap="none" anchor="ctr"/>
          <a:lstStyle/>
          <a:p>
            <a:endParaRPr lang="en-US"/>
          </a:p>
        </p:txBody>
      </p:sp>
      <p:sp>
        <p:nvSpPr>
          <p:cNvPr id="102414" name="Line 14"/>
          <p:cNvSpPr>
            <a:spLocks noChangeShapeType="1"/>
          </p:cNvSpPr>
          <p:nvPr/>
        </p:nvSpPr>
        <p:spPr bwMode="auto">
          <a:xfrm>
            <a:off x="8196263" y="1066800"/>
            <a:ext cx="0" cy="228600"/>
          </a:xfrm>
          <a:prstGeom prst="line">
            <a:avLst/>
          </a:prstGeom>
          <a:noFill/>
          <a:ln w="38100">
            <a:solidFill>
              <a:schemeClr val="tx1"/>
            </a:solidFill>
            <a:round/>
            <a:headEnd/>
            <a:tailEnd/>
          </a:ln>
        </p:spPr>
        <p:txBody>
          <a:bodyPr wrap="none" anchor="ctr"/>
          <a:lstStyle/>
          <a:p>
            <a:endParaRPr lang="en-US"/>
          </a:p>
        </p:txBody>
      </p:sp>
      <p:sp>
        <p:nvSpPr>
          <p:cNvPr id="102415" name="Rectangle 15"/>
          <p:cNvSpPr>
            <a:spLocks noChangeArrowheads="1"/>
          </p:cNvSpPr>
          <p:nvPr/>
        </p:nvSpPr>
        <p:spPr bwMode="auto">
          <a:xfrm>
            <a:off x="4132263" y="2133600"/>
            <a:ext cx="338137" cy="381000"/>
          </a:xfrm>
          <a:prstGeom prst="rect">
            <a:avLst/>
          </a:prstGeom>
          <a:solidFill>
            <a:schemeClr val="bg1"/>
          </a:solidFill>
          <a:ln w="38100">
            <a:solidFill>
              <a:schemeClr val="tx1"/>
            </a:solidFill>
            <a:miter lim="800000"/>
            <a:headEnd/>
            <a:tailEnd/>
          </a:ln>
        </p:spPr>
        <p:txBody>
          <a:bodyPr wrap="none" anchor="ctr"/>
          <a:lstStyle/>
          <a:p>
            <a:pPr algn="ctr"/>
            <a:r>
              <a:rPr lang="en-US" b="1"/>
              <a:t>2</a:t>
            </a:r>
            <a:endParaRPr lang="en-US"/>
          </a:p>
        </p:txBody>
      </p:sp>
      <p:sp>
        <p:nvSpPr>
          <p:cNvPr id="102416" name="Line 16"/>
          <p:cNvSpPr>
            <a:spLocks noChangeShapeType="1"/>
          </p:cNvSpPr>
          <p:nvPr/>
        </p:nvSpPr>
        <p:spPr bwMode="auto">
          <a:xfrm>
            <a:off x="4808538" y="1524000"/>
            <a:ext cx="0" cy="304800"/>
          </a:xfrm>
          <a:prstGeom prst="line">
            <a:avLst/>
          </a:prstGeom>
          <a:noFill/>
          <a:ln w="38100">
            <a:solidFill>
              <a:schemeClr val="tx1"/>
            </a:solidFill>
            <a:round/>
            <a:headEnd/>
            <a:tailEnd/>
          </a:ln>
        </p:spPr>
        <p:txBody>
          <a:bodyPr wrap="none" anchor="ctr"/>
          <a:lstStyle/>
          <a:p>
            <a:endParaRPr lang="en-US"/>
          </a:p>
        </p:txBody>
      </p:sp>
      <p:sp>
        <p:nvSpPr>
          <p:cNvPr id="102417" name="Line 17"/>
          <p:cNvSpPr>
            <a:spLocks noChangeShapeType="1"/>
          </p:cNvSpPr>
          <p:nvPr/>
        </p:nvSpPr>
        <p:spPr bwMode="auto">
          <a:xfrm>
            <a:off x="7993063" y="1524000"/>
            <a:ext cx="0" cy="304800"/>
          </a:xfrm>
          <a:prstGeom prst="line">
            <a:avLst/>
          </a:prstGeom>
          <a:noFill/>
          <a:ln w="38100">
            <a:solidFill>
              <a:schemeClr val="tx1"/>
            </a:solidFill>
            <a:round/>
            <a:headEnd/>
            <a:tailEnd/>
          </a:ln>
        </p:spPr>
        <p:txBody>
          <a:bodyPr wrap="none" anchor="ctr"/>
          <a:lstStyle/>
          <a:p>
            <a:endParaRPr lang="en-US"/>
          </a:p>
        </p:txBody>
      </p:sp>
      <p:sp>
        <p:nvSpPr>
          <p:cNvPr id="102418" name="Line 18"/>
          <p:cNvSpPr>
            <a:spLocks noChangeShapeType="1"/>
          </p:cNvSpPr>
          <p:nvPr/>
        </p:nvSpPr>
        <p:spPr bwMode="auto">
          <a:xfrm flipV="1">
            <a:off x="4267200" y="1828800"/>
            <a:ext cx="541338" cy="0"/>
          </a:xfrm>
          <a:prstGeom prst="line">
            <a:avLst/>
          </a:prstGeom>
          <a:noFill/>
          <a:ln w="38100">
            <a:solidFill>
              <a:schemeClr val="tx1"/>
            </a:solidFill>
            <a:round/>
            <a:headEnd/>
            <a:tailEnd/>
          </a:ln>
        </p:spPr>
        <p:txBody>
          <a:bodyPr wrap="none" anchor="ctr"/>
          <a:lstStyle/>
          <a:p>
            <a:endParaRPr lang="en-US"/>
          </a:p>
        </p:txBody>
      </p:sp>
      <p:sp>
        <p:nvSpPr>
          <p:cNvPr id="102419" name="Line 19"/>
          <p:cNvSpPr>
            <a:spLocks noChangeShapeType="1"/>
          </p:cNvSpPr>
          <p:nvPr/>
        </p:nvSpPr>
        <p:spPr bwMode="auto">
          <a:xfrm>
            <a:off x="4808538" y="1828800"/>
            <a:ext cx="0" cy="304800"/>
          </a:xfrm>
          <a:prstGeom prst="line">
            <a:avLst/>
          </a:prstGeom>
          <a:noFill/>
          <a:ln w="38100">
            <a:solidFill>
              <a:schemeClr val="tx1"/>
            </a:solidFill>
            <a:round/>
            <a:headEnd/>
            <a:tailEnd/>
          </a:ln>
        </p:spPr>
        <p:txBody>
          <a:bodyPr wrap="none" anchor="ctr"/>
          <a:lstStyle/>
          <a:p>
            <a:endParaRPr lang="en-US"/>
          </a:p>
        </p:txBody>
      </p:sp>
      <p:sp>
        <p:nvSpPr>
          <p:cNvPr id="102420" name="Oval 20"/>
          <p:cNvSpPr>
            <a:spLocks noChangeArrowheads="1"/>
          </p:cNvSpPr>
          <p:nvPr/>
        </p:nvSpPr>
        <p:spPr bwMode="auto">
          <a:xfrm>
            <a:off x="4605338" y="2133600"/>
            <a:ext cx="339725" cy="381000"/>
          </a:xfrm>
          <a:prstGeom prst="ellipse">
            <a:avLst/>
          </a:prstGeom>
          <a:solidFill>
            <a:schemeClr val="bg1"/>
          </a:solidFill>
          <a:ln w="38100">
            <a:solidFill>
              <a:schemeClr val="tx1"/>
            </a:solidFill>
            <a:round/>
            <a:headEnd/>
            <a:tailEnd/>
          </a:ln>
        </p:spPr>
        <p:txBody>
          <a:bodyPr wrap="none" anchor="ctr"/>
          <a:lstStyle/>
          <a:p>
            <a:pPr algn="ctr"/>
            <a:r>
              <a:rPr lang="en-US" b="1"/>
              <a:t>3</a:t>
            </a:r>
            <a:endParaRPr lang="en-US"/>
          </a:p>
        </p:txBody>
      </p:sp>
      <p:sp>
        <p:nvSpPr>
          <p:cNvPr id="102421" name="Rectangle 21"/>
          <p:cNvSpPr>
            <a:spLocks noChangeArrowheads="1"/>
          </p:cNvSpPr>
          <p:nvPr/>
        </p:nvSpPr>
        <p:spPr bwMode="auto">
          <a:xfrm>
            <a:off x="6502400" y="2133600"/>
            <a:ext cx="338138" cy="3810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2422" name="Oval 22"/>
          <p:cNvSpPr>
            <a:spLocks noChangeArrowheads="1"/>
          </p:cNvSpPr>
          <p:nvPr/>
        </p:nvSpPr>
        <p:spPr bwMode="auto">
          <a:xfrm>
            <a:off x="5621338" y="2133600"/>
            <a:ext cx="339725" cy="381000"/>
          </a:xfrm>
          <a:prstGeom prst="ellipse">
            <a:avLst/>
          </a:prstGeom>
          <a:solidFill>
            <a:schemeClr val="bg1"/>
          </a:solidFill>
          <a:ln w="38100">
            <a:solidFill>
              <a:schemeClr val="tx1"/>
            </a:solidFill>
            <a:round/>
            <a:headEnd/>
            <a:tailEnd/>
          </a:ln>
        </p:spPr>
        <p:txBody>
          <a:bodyPr wrap="none" anchor="ctr"/>
          <a:lstStyle/>
          <a:p>
            <a:endParaRPr lang="en-US"/>
          </a:p>
        </p:txBody>
      </p:sp>
      <p:sp>
        <p:nvSpPr>
          <p:cNvPr id="102423" name="Rectangle 25"/>
          <p:cNvSpPr>
            <a:spLocks noChangeArrowheads="1"/>
          </p:cNvSpPr>
          <p:nvPr/>
        </p:nvSpPr>
        <p:spPr bwMode="auto">
          <a:xfrm>
            <a:off x="6705600" y="1295400"/>
            <a:ext cx="338138" cy="3810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2424" name="Rectangle 26"/>
          <p:cNvSpPr>
            <a:spLocks noChangeArrowheads="1"/>
          </p:cNvSpPr>
          <p:nvPr/>
        </p:nvSpPr>
        <p:spPr bwMode="auto">
          <a:xfrm>
            <a:off x="5486400" y="1295400"/>
            <a:ext cx="338138" cy="381000"/>
          </a:xfrm>
          <a:prstGeom prst="rect">
            <a:avLst/>
          </a:prstGeom>
          <a:solidFill>
            <a:schemeClr val="tx2"/>
          </a:solidFill>
          <a:ln w="38100">
            <a:solidFill>
              <a:schemeClr val="tx1"/>
            </a:solidFill>
            <a:miter lim="800000"/>
            <a:headEnd/>
            <a:tailEnd/>
          </a:ln>
        </p:spPr>
        <p:txBody>
          <a:bodyPr wrap="none" anchor="ctr"/>
          <a:lstStyle/>
          <a:p>
            <a:endParaRPr lang="en-US"/>
          </a:p>
        </p:txBody>
      </p:sp>
      <p:sp>
        <p:nvSpPr>
          <p:cNvPr id="102425" name="Line 27"/>
          <p:cNvSpPr>
            <a:spLocks noChangeShapeType="1"/>
          </p:cNvSpPr>
          <p:nvPr/>
        </p:nvSpPr>
        <p:spPr bwMode="auto">
          <a:xfrm>
            <a:off x="5621338" y="1066800"/>
            <a:ext cx="0" cy="228600"/>
          </a:xfrm>
          <a:prstGeom prst="line">
            <a:avLst/>
          </a:prstGeom>
          <a:noFill/>
          <a:ln w="38100">
            <a:solidFill>
              <a:schemeClr val="tx1"/>
            </a:solidFill>
            <a:round/>
            <a:headEnd/>
            <a:tailEnd/>
          </a:ln>
        </p:spPr>
        <p:txBody>
          <a:bodyPr wrap="none" anchor="ctr"/>
          <a:lstStyle/>
          <a:p>
            <a:endParaRPr lang="en-US"/>
          </a:p>
        </p:txBody>
      </p:sp>
      <p:sp>
        <p:nvSpPr>
          <p:cNvPr id="102426" name="Line 28"/>
          <p:cNvSpPr>
            <a:spLocks noChangeShapeType="1"/>
          </p:cNvSpPr>
          <p:nvPr/>
        </p:nvSpPr>
        <p:spPr bwMode="auto">
          <a:xfrm>
            <a:off x="5824538" y="1524000"/>
            <a:ext cx="271462" cy="0"/>
          </a:xfrm>
          <a:prstGeom prst="line">
            <a:avLst/>
          </a:prstGeom>
          <a:noFill/>
          <a:ln w="38100">
            <a:solidFill>
              <a:schemeClr val="tx1"/>
            </a:solidFill>
            <a:round/>
            <a:headEnd/>
            <a:tailEnd/>
          </a:ln>
        </p:spPr>
        <p:txBody>
          <a:bodyPr wrap="none" anchor="ctr"/>
          <a:lstStyle/>
          <a:p>
            <a:endParaRPr lang="en-US"/>
          </a:p>
        </p:txBody>
      </p:sp>
      <p:sp>
        <p:nvSpPr>
          <p:cNvPr id="102427" name="Oval 29"/>
          <p:cNvSpPr>
            <a:spLocks noChangeArrowheads="1"/>
          </p:cNvSpPr>
          <p:nvPr/>
        </p:nvSpPr>
        <p:spPr bwMode="auto">
          <a:xfrm>
            <a:off x="6096000" y="1295400"/>
            <a:ext cx="338138" cy="381000"/>
          </a:xfrm>
          <a:prstGeom prst="ellipse">
            <a:avLst/>
          </a:prstGeom>
          <a:solidFill>
            <a:schemeClr val="bg1"/>
          </a:solidFill>
          <a:ln w="38100">
            <a:solidFill>
              <a:schemeClr val="tx1"/>
            </a:solidFill>
            <a:round/>
            <a:headEnd/>
            <a:tailEnd/>
          </a:ln>
        </p:spPr>
        <p:txBody>
          <a:bodyPr wrap="none" anchor="ctr"/>
          <a:lstStyle/>
          <a:p>
            <a:endParaRPr lang="en-US"/>
          </a:p>
        </p:txBody>
      </p:sp>
      <p:sp>
        <p:nvSpPr>
          <p:cNvPr id="102428" name="Line 30"/>
          <p:cNvSpPr>
            <a:spLocks noChangeShapeType="1"/>
          </p:cNvSpPr>
          <p:nvPr/>
        </p:nvSpPr>
        <p:spPr bwMode="auto">
          <a:xfrm>
            <a:off x="6908800" y="1066800"/>
            <a:ext cx="0" cy="228600"/>
          </a:xfrm>
          <a:prstGeom prst="line">
            <a:avLst/>
          </a:prstGeom>
          <a:noFill/>
          <a:ln w="38100">
            <a:solidFill>
              <a:schemeClr val="tx1"/>
            </a:solidFill>
            <a:round/>
            <a:headEnd/>
            <a:tailEnd/>
          </a:ln>
        </p:spPr>
        <p:txBody>
          <a:bodyPr wrap="none" anchor="ctr"/>
          <a:lstStyle/>
          <a:p>
            <a:endParaRPr lang="en-US"/>
          </a:p>
        </p:txBody>
      </p:sp>
      <p:sp>
        <p:nvSpPr>
          <p:cNvPr id="102429" name="Line 31"/>
          <p:cNvSpPr>
            <a:spLocks noChangeShapeType="1"/>
          </p:cNvSpPr>
          <p:nvPr/>
        </p:nvSpPr>
        <p:spPr bwMode="auto">
          <a:xfrm flipH="1">
            <a:off x="5961063" y="1524000"/>
            <a:ext cx="0" cy="304800"/>
          </a:xfrm>
          <a:prstGeom prst="line">
            <a:avLst/>
          </a:prstGeom>
          <a:noFill/>
          <a:ln w="38100">
            <a:solidFill>
              <a:schemeClr val="tx1"/>
            </a:solidFill>
            <a:round/>
            <a:headEnd/>
            <a:tailEnd/>
          </a:ln>
        </p:spPr>
        <p:txBody>
          <a:bodyPr wrap="none" anchor="ctr"/>
          <a:lstStyle/>
          <a:p>
            <a:endParaRPr lang="en-US"/>
          </a:p>
        </p:txBody>
      </p:sp>
      <p:sp>
        <p:nvSpPr>
          <p:cNvPr id="102430" name="Line 32"/>
          <p:cNvSpPr>
            <a:spLocks noChangeShapeType="1"/>
          </p:cNvSpPr>
          <p:nvPr/>
        </p:nvSpPr>
        <p:spPr bwMode="auto">
          <a:xfrm flipV="1">
            <a:off x="5757863" y="1828800"/>
            <a:ext cx="406400" cy="0"/>
          </a:xfrm>
          <a:prstGeom prst="line">
            <a:avLst/>
          </a:prstGeom>
          <a:noFill/>
          <a:ln w="38100">
            <a:solidFill>
              <a:schemeClr val="tx1"/>
            </a:solidFill>
            <a:round/>
            <a:headEnd/>
            <a:tailEnd/>
          </a:ln>
        </p:spPr>
        <p:txBody>
          <a:bodyPr wrap="none" anchor="ctr"/>
          <a:lstStyle/>
          <a:p>
            <a:endParaRPr lang="en-US"/>
          </a:p>
        </p:txBody>
      </p:sp>
      <p:sp>
        <p:nvSpPr>
          <p:cNvPr id="102431" name="Line 33"/>
          <p:cNvSpPr>
            <a:spLocks noChangeShapeType="1"/>
          </p:cNvSpPr>
          <p:nvPr/>
        </p:nvSpPr>
        <p:spPr bwMode="auto">
          <a:xfrm>
            <a:off x="4267200" y="1828800"/>
            <a:ext cx="0" cy="304800"/>
          </a:xfrm>
          <a:prstGeom prst="line">
            <a:avLst/>
          </a:prstGeom>
          <a:noFill/>
          <a:ln w="38100">
            <a:solidFill>
              <a:schemeClr val="tx1"/>
            </a:solidFill>
            <a:round/>
            <a:headEnd/>
            <a:tailEnd/>
          </a:ln>
        </p:spPr>
        <p:txBody>
          <a:bodyPr wrap="none" anchor="ctr"/>
          <a:lstStyle/>
          <a:p>
            <a:endParaRPr lang="en-US"/>
          </a:p>
        </p:txBody>
      </p:sp>
      <p:sp>
        <p:nvSpPr>
          <p:cNvPr id="102432" name="Rectangle 34"/>
          <p:cNvSpPr>
            <a:spLocks noChangeArrowheads="1"/>
          </p:cNvSpPr>
          <p:nvPr/>
        </p:nvSpPr>
        <p:spPr bwMode="auto">
          <a:xfrm>
            <a:off x="5080000" y="2133600"/>
            <a:ext cx="338138" cy="3810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2433" name="Line 35"/>
          <p:cNvSpPr>
            <a:spLocks noChangeShapeType="1"/>
          </p:cNvSpPr>
          <p:nvPr/>
        </p:nvSpPr>
        <p:spPr bwMode="auto">
          <a:xfrm>
            <a:off x="5418138" y="2362200"/>
            <a:ext cx="203200" cy="0"/>
          </a:xfrm>
          <a:prstGeom prst="line">
            <a:avLst/>
          </a:prstGeom>
          <a:noFill/>
          <a:ln w="38100">
            <a:solidFill>
              <a:schemeClr val="tx1"/>
            </a:solidFill>
            <a:round/>
            <a:headEnd/>
            <a:tailEnd/>
          </a:ln>
        </p:spPr>
        <p:txBody>
          <a:bodyPr wrap="none" anchor="ctr"/>
          <a:lstStyle/>
          <a:p>
            <a:endParaRPr lang="en-US"/>
          </a:p>
        </p:txBody>
      </p:sp>
      <p:sp>
        <p:nvSpPr>
          <p:cNvPr id="102434" name="Rectangle 36"/>
          <p:cNvSpPr>
            <a:spLocks noChangeArrowheads="1"/>
          </p:cNvSpPr>
          <p:nvPr/>
        </p:nvSpPr>
        <p:spPr bwMode="auto">
          <a:xfrm>
            <a:off x="6977063" y="2133600"/>
            <a:ext cx="338137" cy="3810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2435" name="Rectangle 37"/>
          <p:cNvSpPr>
            <a:spLocks noChangeArrowheads="1"/>
          </p:cNvSpPr>
          <p:nvPr/>
        </p:nvSpPr>
        <p:spPr bwMode="auto">
          <a:xfrm>
            <a:off x="7924800" y="2133600"/>
            <a:ext cx="338138" cy="3810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2436" name="Oval 38"/>
          <p:cNvSpPr>
            <a:spLocks noChangeArrowheads="1"/>
          </p:cNvSpPr>
          <p:nvPr/>
        </p:nvSpPr>
        <p:spPr bwMode="auto">
          <a:xfrm>
            <a:off x="8399463" y="2133600"/>
            <a:ext cx="338137" cy="381000"/>
          </a:xfrm>
          <a:prstGeom prst="ellipse">
            <a:avLst/>
          </a:prstGeom>
          <a:solidFill>
            <a:schemeClr val="bg1"/>
          </a:solidFill>
          <a:ln w="38100">
            <a:solidFill>
              <a:schemeClr val="tx1"/>
            </a:solidFill>
            <a:round/>
            <a:headEnd/>
            <a:tailEnd/>
          </a:ln>
        </p:spPr>
        <p:txBody>
          <a:bodyPr wrap="none" anchor="ctr"/>
          <a:lstStyle/>
          <a:p>
            <a:endParaRPr lang="en-US"/>
          </a:p>
        </p:txBody>
      </p:sp>
      <p:sp>
        <p:nvSpPr>
          <p:cNvPr id="102437" name="Oval 39"/>
          <p:cNvSpPr>
            <a:spLocks noChangeArrowheads="1"/>
          </p:cNvSpPr>
          <p:nvPr/>
        </p:nvSpPr>
        <p:spPr bwMode="auto">
          <a:xfrm>
            <a:off x="7450138" y="2133600"/>
            <a:ext cx="339725" cy="381000"/>
          </a:xfrm>
          <a:prstGeom prst="ellipse">
            <a:avLst/>
          </a:prstGeom>
          <a:solidFill>
            <a:schemeClr val="bg1"/>
          </a:solidFill>
          <a:ln w="38100">
            <a:solidFill>
              <a:schemeClr val="tx1"/>
            </a:solidFill>
            <a:round/>
            <a:headEnd/>
            <a:tailEnd/>
          </a:ln>
        </p:spPr>
        <p:txBody>
          <a:bodyPr wrap="none" anchor="ctr"/>
          <a:lstStyle/>
          <a:p>
            <a:endParaRPr lang="en-US"/>
          </a:p>
        </p:txBody>
      </p:sp>
      <p:sp>
        <p:nvSpPr>
          <p:cNvPr id="102438" name="Rectangle 40"/>
          <p:cNvSpPr>
            <a:spLocks noChangeArrowheads="1"/>
          </p:cNvSpPr>
          <p:nvPr/>
        </p:nvSpPr>
        <p:spPr bwMode="auto">
          <a:xfrm>
            <a:off x="6027738" y="2133600"/>
            <a:ext cx="339725" cy="381000"/>
          </a:xfrm>
          <a:prstGeom prst="rect">
            <a:avLst/>
          </a:prstGeom>
          <a:solidFill>
            <a:schemeClr val="bg1"/>
          </a:solidFill>
          <a:ln w="38100">
            <a:solidFill>
              <a:schemeClr val="tx1"/>
            </a:solidFill>
            <a:miter lim="800000"/>
            <a:headEnd/>
            <a:tailEnd/>
          </a:ln>
        </p:spPr>
        <p:txBody>
          <a:bodyPr wrap="none" anchor="ctr"/>
          <a:lstStyle/>
          <a:p>
            <a:pPr algn="ctr"/>
            <a:r>
              <a:rPr lang="en-US" b="1"/>
              <a:t>4</a:t>
            </a:r>
            <a:endParaRPr lang="en-US"/>
          </a:p>
        </p:txBody>
      </p:sp>
      <p:sp>
        <p:nvSpPr>
          <p:cNvPr id="102439" name="Line 41"/>
          <p:cNvSpPr>
            <a:spLocks noChangeShapeType="1"/>
          </p:cNvSpPr>
          <p:nvPr/>
        </p:nvSpPr>
        <p:spPr bwMode="auto">
          <a:xfrm>
            <a:off x="6164263" y="1828800"/>
            <a:ext cx="0" cy="304800"/>
          </a:xfrm>
          <a:prstGeom prst="line">
            <a:avLst/>
          </a:prstGeom>
          <a:noFill/>
          <a:ln w="38100">
            <a:solidFill>
              <a:schemeClr val="tx1"/>
            </a:solidFill>
            <a:round/>
            <a:headEnd/>
            <a:tailEnd/>
          </a:ln>
        </p:spPr>
        <p:txBody>
          <a:bodyPr wrap="none" anchor="ctr"/>
          <a:lstStyle/>
          <a:p>
            <a:endParaRPr lang="en-US"/>
          </a:p>
        </p:txBody>
      </p:sp>
      <p:sp>
        <p:nvSpPr>
          <p:cNvPr id="102440" name="Line 42"/>
          <p:cNvSpPr>
            <a:spLocks noChangeShapeType="1"/>
          </p:cNvSpPr>
          <p:nvPr/>
        </p:nvSpPr>
        <p:spPr bwMode="auto">
          <a:xfrm>
            <a:off x="6637338" y="1828800"/>
            <a:ext cx="1897062" cy="0"/>
          </a:xfrm>
          <a:prstGeom prst="line">
            <a:avLst/>
          </a:prstGeom>
          <a:noFill/>
          <a:ln w="38100">
            <a:solidFill>
              <a:schemeClr val="tx1"/>
            </a:solidFill>
            <a:round/>
            <a:headEnd/>
            <a:tailEnd/>
          </a:ln>
        </p:spPr>
        <p:txBody>
          <a:bodyPr wrap="none" anchor="ctr"/>
          <a:lstStyle/>
          <a:p>
            <a:endParaRPr lang="en-US"/>
          </a:p>
        </p:txBody>
      </p:sp>
      <p:sp>
        <p:nvSpPr>
          <p:cNvPr id="102441" name="Line 43"/>
          <p:cNvSpPr>
            <a:spLocks noChangeShapeType="1"/>
          </p:cNvSpPr>
          <p:nvPr/>
        </p:nvSpPr>
        <p:spPr bwMode="auto">
          <a:xfrm>
            <a:off x="6637338" y="1828800"/>
            <a:ext cx="0" cy="304800"/>
          </a:xfrm>
          <a:prstGeom prst="line">
            <a:avLst/>
          </a:prstGeom>
          <a:noFill/>
          <a:ln w="38100">
            <a:solidFill>
              <a:schemeClr val="tx1"/>
            </a:solidFill>
            <a:round/>
            <a:headEnd/>
            <a:tailEnd/>
          </a:ln>
        </p:spPr>
        <p:txBody>
          <a:bodyPr wrap="none" anchor="ctr"/>
          <a:lstStyle/>
          <a:p>
            <a:endParaRPr lang="en-US"/>
          </a:p>
        </p:txBody>
      </p:sp>
      <p:sp>
        <p:nvSpPr>
          <p:cNvPr id="102442" name="Line 44"/>
          <p:cNvSpPr>
            <a:spLocks noChangeShapeType="1"/>
          </p:cNvSpPr>
          <p:nvPr/>
        </p:nvSpPr>
        <p:spPr bwMode="auto">
          <a:xfrm>
            <a:off x="7586663" y="1828800"/>
            <a:ext cx="0" cy="304800"/>
          </a:xfrm>
          <a:prstGeom prst="line">
            <a:avLst/>
          </a:prstGeom>
          <a:noFill/>
          <a:ln w="38100">
            <a:solidFill>
              <a:schemeClr val="tx1"/>
            </a:solidFill>
            <a:round/>
            <a:headEnd/>
            <a:tailEnd/>
          </a:ln>
        </p:spPr>
        <p:txBody>
          <a:bodyPr wrap="none" anchor="ctr"/>
          <a:lstStyle/>
          <a:p>
            <a:endParaRPr lang="en-US"/>
          </a:p>
        </p:txBody>
      </p:sp>
      <p:sp>
        <p:nvSpPr>
          <p:cNvPr id="102443" name="Line 45"/>
          <p:cNvSpPr>
            <a:spLocks noChangeShapeType="1"/>
          </p:cNvSpPr>
          <p:nvPr/>
        </p:nvSpPr>
        <p:spPr bwMode="auto">
          <a:xfrm>
            <a:off x="8534400" y="1828800"/>
            <a:ext cx="0" cy="304800"/>
          </a:xfrm>
          <a:prstGeom prst="line">
            <a:avLst/>
          </a:prstGeom>
          <a:noFill/>
          <a:ln w="38100">
            <a:solidFill>
              <a:schemeClr val="tx1"/>
            </a:solidFill>
            <a:round/>
            <a:headEnd/>
            <a:tailEnd/>
          </a:ln>
        </p:spPr>
        <p:txBody>
          <a:bodyPr wrap="none" anchor="ctr"/>
          <a:lstStyle/>
          <a:p>
            <a:endParaRPr lang="en-US"/>
          </a:p>
        </p:txBody>
      </p:sp>
      <p:sp>
        <p:nvSpPr>
          <p:cNvPr id="102444" name="Line 46"/>
          <p:cNvSpPr>
            <a:spLocks noChangeShapeType="1"/>
          </p:cNvSpPr>
          <p:nvPr/>
        </p:nvSpPr>
        <p:spPr bwMode="auto">
          <a:xfrm>
            <a:off x="7315200" y="2362200"/>
            <a:ext cx="134938" cy="0"/>
          </a:xfrm>
          <a:prstGeom prst="line">
            <a:avLst/>
          </a:prstGeom>
          <a:noFill/>
          <a:ln w="38100">
            <a:solidFill>
              <a:schemeClr val="tx1"/>
            </a:solidFill>
            <a:round/>
            <a:headEnd/>
            <a:tailEnd/>
          </a:ln>
        </p:spPr>
        <p:txBody>
          <a:bodyPr wrap="none" anchor="ctr"/>
          <a:lstStyle/>
          <a:p>
            <a:endParaRPr lang="en-US"/>
          </a:p>
        </p:txBody>
      </p:sp>
      <p:sp>
        <p:nvSpPr>
          <p:cNvPr id="102445" name="Line 47"/>
          <p:cNvSpPr>
            <a:spLocks noChangeShapeType="1"/>
          </p:cNvSpPr>
          <p:nvPr/>
        </p:nvSpPr>
        <p:spPr bwMode="auto">
          <a:xfrm>
            <a:off x="8262938" y="2362200"/>
            <a:ext cx="136525" cy="0"/>
          </a:xfrm>
          <a:prstGeom prst="line">
            <a:avLst/>
          </a:prstGeom>
          <a:noFill/>
          <a:ln w="38100">
            <a:solidFill>
              <a:schemeClr val="tx1"/>
            </a:solidFill>
            <a:round/>
            <a:headEnd/>
            <a:tailEnd/>
          </a:ln>
        </p:spPr>
        <p:txBody>
          <a:bodyPr wrap="none" anchor="ctr"/>
          <a:lstStyle/>
          <a:p>
            <a:endParaRPr lang="en-US"/>
          </a:p>
        </p:txBody>
      </p:sp>
      <p:sp>
        <p:nvSpPr>
          <p:cNvPr id="102446" name="Line 48"/>
          <p:cNvSpPr>
            <a:spLocks noChangeShapeType="1"/>
          </p:cNvSpPr>
          <p:nvPr/>
        </p:nvSpPr>
        <p:spPr bwMode="auto">
          <a:xfrm>
            <a:off x="5554663" y="2362200"/>
            <a:ext cx="0" cy="609600"/>
          </a:xfrm>
          <a:prstGeom prst="line">
            <a:avLst/>
          </a:prstGeom>
          <a:noFill/>
          <a:ln w="38100">
            <a:solidFill>
              <a:schemeClr val="tx1"/>
            </a:solidFill>
            <a:round/>
            <a:headEnd/>
            <a:tailEnd/>
          </a:ln>
        </p:spPr>
        <p:txBody>
          <a:bodyPr wrap="none" anchor="ctr"/>
          <a:lstStyle/>
          <a:p>
            <a:endParaRPr lang="en-US"/>
          </a:p>
        </p:txBody>
      </p:sp>
      <p:sp>
        <p:nvSpPr>
          <p:cNvPr id="102447" name="Line 49"/>
          <p:cNvSpPr>
            <a:spLocks noChangeShapeType="1"/>
          </p:cNvSpPr>
          <p:nvPr/>
        </p:nvSpPr>
        <p:spPr bwMode="auto">
          <a:xfrm flipV="1">
            <a:off x="5689600" y="3200400"/>
            <a:ext cx="271463" cy="0"/>
          </a:xfrm>
          <a:prstGeom prst="line">
            <a:avLst/>
          </a:prstGeom>
          <a:noFill/>
          <a:ln w="38100">
            <a:solidFill>
              <a:schemeClr val="tx1"/>
            </a:solidFill>
            <a:round/>
            <a:headEnd/>
            <a:tailEnd/>
          </a:ln>
        </p:spPr>
        <p:txBody>
          <a:bodyPr wrap="none" anchor="ctr"/>
          <a:lstStyle/>
          <a:p>
            <a:endParaRPr lang="en-US"/>
          </a:p>
        </p:txBody>
      </p:sp>
      <p:sp>
        <p:nvSpPr>
          <p:cNvPr id="102448" name="Rectangle 50"/>
          <p:cNvSpPr>
            <a:spLocks noChangeArrowheads="1"/>
          </p:cNvSpPr>
          <p:nvPr/>
        </p:nvSpPr>
        <p:spPr bwMode="auto">
          <a:xfrm>
            <a:off x="5351463" y="2971800"/>
            <a:ext cx="338137" cy="381000"/>
          </a:xfrm>
          <a:prstGeom prst="rect">
            <a:avLst/>
          </a:prstGeom>
          <a:solidFill>
            <a:schemeClr val="tx2"/>
          </a:solidFill>
          <a:ln w="38100">
            <a:solidFill>
              <a:schemeClr val="tx1"/>
            </a:solidFill>
            <a:miter lim="800000"/>
            <a:headEnd/>
            <a:tailEnd/>
          </a:ln>
        </p:spPr>
        <p:txBody>
          <a:bodyPr wrap="none" anchor="ctr"/>
          <a:lstStyle/>
          <a:p>
            <a:endParaRPr lang="en-US"/>
          </a:p>
        </p:txBody>
      </p:sp>
      <p:sp>
        <p:nvSpPr>
          <p:cNvPr id="102449" name="Oval 51"/>
          <p:cNvSpPr>
            <a:spLocks noChangeArrowheads="1"/>
          </p:cNvSpPr>
          <p:nvPr/>
        </p:nvSpPr>
        <p:spPr bwMode="auto">
          <a:xfrm>
            <a:off x="5961063" y="2971800"/>
            <a:ext cx="338137" cy="381000"/>
          </a:xfrm>
          <a:prstGeom prst="ellipse">
            <a:avLst/>
          </a:prstGeom>
          <a:solidFill>
            <a:schemeClr val="bg1"/>
          </a:solidFill>
          <a:ln w="38100">
            <a:solidFill>
              <a:schemeClr val="tx1"/>
            </a:solidFill>
            <a:round/>
            <a:headEnd/>
            <a:tailEnd/>
          </a:ln>
        </p:spPr>
        <p:txBody>
          <a:bodyPr wrap="none" anchor="ctr"/>
          <a:lstStyle/>
          <a:p>
            <a:endParaRPr lang="en-US"/>
          </a:p>
        </p:txBody>
      </p:sp>
      <p:sp>
        <p:nvSpPr>
          <p:cNvPr id="102450" name="Line 52"/>
          <p:cNvSpPr>
            <a:spLocks noChangeShapeType="1"/>
          </p:cNvSpPr>
          <p:nvPr/>
        </p:nvSpPr>
        <p:spPr bwMode="auto">
          <a:xfrm>
            <a:off x="7383463" y="2362200"/>
            <a:ext cx="0" cy="609600"/>
          </a:xfrm>
          <a:prstGeom prst="line">
            <a:avLst/>
          </a:prstGeom>
          <a:noFill/>
          <a:ln w="38100">
            <a:solidFill>
              <a:schemeClr val="tx1"/>
            </a:solidFill>
            <a:round/>
            <a:headEnd/>
            <a:tailEnd/>
          </a:ln>
        </p:spPr>
        <p:txBody>
          <a:bodyPr wrap="none" anchor="ctr"/>
          <a:lstStyle/>
          <a:p>
            <a:endParaRPr lang="en-US"/>
          </a:p>
        </p:txBody>
      </p:sp>
      <p:sp>
        <p:nvSpPr>
          <p:cNvPr id="102451" name="Line 53"/>
          <p:cNvSpPr>
            <a:spLocks noChangeShapeType="1"/>
          </p:cNvSpPr>
          <p:nvPr/>
        </p:nvSpPr>
        <p:spPr bwMode="auto">
          <a:xfrm>
            <a:off x="8331200" y="2362200"/>
            <a:ext cx="0" cy="381000"/>
          </a:xfrm>
          <a:prstGeom prst="line">
            <a:avLst/>
          </a:prstGeom>
          <a:noFill/>
          <a:ln w="38100">
            <a:solidFill>
              <a:schemeClr val="tx1"/>
            </a:solidFill>
            <a:round/>
            <a:headEnd/>
            <a:tailEnd/>
          </a:ln>
        </p:spPr>
        <p:txBody>
          <a:bodyPr wrap="none" anchor="ctr"/>
          <a:lstStyle/>
          <a:p>
            <a:endParaRPr lang="en-US"/>
          </a:p>
        </p:txBody>
      </p:sp>
      <p:sp>
        <p:nvSpPr>
          <p:cNvPr id="102452" name="Rectangle 54"/>
          <p:cNvSpPr>
            <a:spLocks noChangeArrowheads="1"/>
          </p:cNvSpPr>
          <p:nvPr/>
        </p:nvSpPr>
        <p:spPr bwMode="auto">
          <a:xfrm>
            <a:off x="7180263" y="2971800"/>
            <a:ext cx="338137" cy="381000"/>
          </a:xfrm>
          <a:prstGeom prst="rect">
            <a:avLst/>
          </a:prstGeom>
          <a:solidFill>
            <a:schemeClr val="tx2"/>
          </a:solidFill>
          <a:ln w="38100">
            <a:solidFill>
              <a:schemeClr val="tx1"/>
            </a:solidFill>
            <a:miter lim="800000"/>
            <a:headEnd/>
            <a:tailEnd/>
          </a:ln>
        </p:spPr>
        <p:txBody>
          <a:bodyPr wrap="none" anchor="ctr"/>
          <a:lstStyle/>
          <a:p>
            <a:pPr algn="ctr"/>
            <a:endParaRPr lang="en-US">
              <a:solidFill>
                <a:schemeClr val="tx2"/>
              </a:solidFill>
            </a:endParaRPr>
          </a:p>
        </p:txBody>
      </p:sp>
      <p:sp>
        <p:nvSpPr>
          <p:cNvPr id="102453" name="Rectangle 55"/>
          <p:cNvSpPr>
            <a:spLocks noChangeArrowheads="1"/>
          </p:cNvSpPr>
          <p:nvPr/>
        </p:nvSpPr>
        <p:spPr bwMode="auto">
          <a:xfrm>
            <a:off x="7993063" y="2971800"/>
            <a:ext cx="338137" cy="381000"/>
          </a:xfrm>
          <a:prstGeom prst="rect">
            <a:avLst/>
          </a:prstGeom>
          <a:solidFill>
            <a:schemeClr val="bg1"/>
          </a:solidFill>
          <a:ln w="38100">
            <a:solidFill>
              <a:schemeClr val="tx1"/>
            </a:solidFill>
            <a:miter lim="800000"/>
            <a:headEnd/>
            <a:tailEnd/>
          </a:ln>
        </p:spPr>
        <p:txBody>
          <a:bodyPr wrap="none" anchor="ctr"/>
          <a:lstStyle/>
          <a:p>
            <a:pPr algn="ctr"/>
            <a:r>
              <a:rPr lang="en-US" b="1"/>
              <a:t>2</a:t>
            </a:r>
          </a:p>
        </p:txBody>
      </p:sp>
      <p:sp>
        <p:nvSpPr>
          <p:cNvPr id="102454" name="Line 56"/>
          <p:cNvSpPr>
            <a:spLocks noChangeShapeType="1"/>
          </p:cNvSpPr>
          <p:nvPr/>
        </p:nvSpPr>
        <p:spPr bwMode="auto">
          <a:xfrm flipV="1">
            <a:off x="8196263" y="2743200"/>
            <a:ext cx="406400" cy="0"/>
          </a:xfrm>
          <a:prstGeom prst="line">
            <a:avLst/>
          </a:prstGeom>
          <a:noFill/>
          <a:ln w="38100">
            <a:solidFill>
              <a:schemeClr val="tx1"/>
            </a:solidFill>
            <a:round/>
            <a:headEnd/>
            <a:tailEnd/>
          </a:ln>
        </p:spPr>
        <p:txBody>
          <a:bodyPr wrap="none" anchor="ctr"/>
          <a:lstStyle/>
          <a:p>
            <a:endParaRPr lang="en-US"/>
          </a:p>
        </p:txBody>
      </p:sp>
      <p:sp>
        <p:nvSpPr>
          <p:cNvPr id="102455" name="Oval 57"/>
          <p:cNvSpPr>
            <a:spLocks noChangeArrowheads="1"/>
          </p:cNvSpPr>
          <p:nvPr/>
        </p:nvSpPr>
        <p:spPr bwMode="auto">
          <a:xfrm>
            <a:off x="8399463" y="2971800"/>
            <a:ext cx="338137" cy="381000"/>
          </a:xfrm>
          <a:prstGeom prst="ellipse">
            <a:avLst/>
          </a:prstGeom>
          <a:solidFill>
            <a:schemeClr val="bg1"/>
          </a:solidFill>
          <a:ln w="38100">
            <a:solidFill>
              <a:schemeClr val="tx1"/>
            </a:solidFill>
            <a:round/>
            <a:headEnd/>
            <a:tailEnd/>
          </a:ln>
        </p:spPr>
        <p:txBody>
          <a:bodyPr wrap="none" anchor="ctr"/>
          <a:lstStyle/>
          <a:p>
            <a:pPr algn="ctr"/>
            <a:r>
              <a:rPr lang="en-US" b="1"/>
              <a:t>3</a:t>
            </a:r>
          </a:p>
        </p:txBody>
      </p:sp>
      <p:sp>
        <p:nvSpPr>
          <p:cNvPr id="102456" name="Line 58"/>
          <p:cNvSpPr>
            <a:spLocks noChangeShapeType="1"/>
          </p:cNvSpPr>
          <p:nvPr/>
        </p:nvSpPr>
        <p:spPr bwMode="auto">
          <a:xfrm>
            <a:off x="8196263" y="2743200"/>
            <a:ext cx="0" cy="228600"/>
          </a:xfrm>
          <a:prstGeom prst="line">
            <a:avLst/>
          </a:prstGeom>
          <a:noFill/>
          <a:ln w="38100">
            <a:solidFill>
              <a:schemeClr val="tx1"/>
            </a:solidFill>
            <a:round/>
            <a:headEnd/>
            <a:tailEnd/>
          </a:ln>
        </p:spPr>
        <p:txBody>
          <a:bodyPr wrap="none" anchor="ctr"/>
          <a:lstStyle/>
          <a:p>
            <a:endParaRPr lang="en-US"/>
          </a:p>
        </p:txBody>
      </p:sp>
      <p:sp>
        <p:nvSpPr>
          <p:cNvPr id="102457" name="Line 59"/>
          <p:cNvSpPr>
            <a:spLocks noChangeShapeType="1"/>
          </p:cNvSpPr>
          <p:nvPr/>
        </p:nvSpPr>
        <p:spPr bwMode="auto">
          <a:xfrm>
            <a:off x="8602663" y="2743200"/>
            <a:ext cx="0" cy="228600"/>
          </a:xfrm>
          <a:prstGeom prst="line">
            <a:avLst/>
          </a:prstGeom>
          <a:noFill/>
          <a:ln w="38100">
            <a:solidFill>
              <a:schemeClr val="tx1"/>
            </a:solidFill>
            <a:round/>
            <a:headEnd/>
            <a:tailEnd/>
          </a:ln>
        </p:spPr>
        <p:txBody>
          <a:bodyPr wrap="none" anchor="ctr"/>
          <a:lstStyle/>
          <a:p>
            <a:endParaRPr lang="en-US"/>
          </a:p>
        </p:txBody>
      </p:sp>
      <p:sp>
        <p:nvSpPr>
          <p:cNvPr id="102458" name="Line 60"/>
          <p:cNvSpPr>
            <a:spLocks noChangeShapeType="1"/>
          </p:cNvSpPr>
          <p:nvPr/>
        </p:nvSpPr>
        <p:spPr bwMode="auto">
          <a:xfrm>
            <a:off x="5824538" y="3200400"/>
            <a:ext cx="0" cy="381000"/>
          </a:xfrm>
          <a:prstGeom prst="line">
            <a:avLst/>
          </a:prstGeom>
          <a:noFill/>
          <a:ln w="38100">
            <a:solidFill>
              <a:schemeClr val="tx1"/>
            </a:solidFill>
            <a:round/>
            <a:headEnd/>
            <a:tailEnd/>
          </a:ln>
        </p:spPr>
        <p:txBody>
          <a:bodyPr wrap="none" anchor="ctr"/>
          <a:lstStyle/>
          <a:p>
            <a:endParaRPr lang="en-US"/>
          </a:p>
        </p:txBody>
      </p:sp>
      <p:sp>
        <p:nvSpPr>
          <p:cNvPr id="102459" name="Line 61"/>
          <p:cNvSpPr>
            <a:spLocks noChangeShapeType="1"/>
          </p:cNvSpPr>
          <p:nvPr/>
        </p:nvSpPr>
        <p:spPr bwMode="auto">
          <a:xfrm flipV="1">
            <a:off x="5621338" y="3581400"/>
            <a:ext cx="542925" cy="0"/>
          </a:xfrm>
          <a:prstGeom prst="line">
            <a:avLst/>
          </a:prstGeom>
          <a:noFill/>
          <a:ln w="38100">
            <a:solidFill>
              <a:schemeClr val="tx1"/>
            </a:solidFill>
            <a:round/>
            <a:headEnd/>
            <a:tailEnd/>
          </a:ln>
        </p:spPr>
        <p:txBody>
          <a:bodyPr wrap="none" anchor="ctr"/>
          <a:lstStyle/>
          <a:p>
            <a:endParaRPr lang="en-US"/>
          </a:p>
        </p:txBody>
      </p:sp>
      <p:sp>
        <p:nvSpPr>
          <p:cNvPr id="102460" name="Rectangle 62"/>
          <p:cNvSpPr>
            <a:spLocks noChangeArrowheads="1"/>
          </p:cNvSpPr>
          <p:nvPr/>
        </p:nvSpPr>
        <p:spPr bwMode="auto">
          <a:xfrm>
            <a:off x="5418138" y="3733800"/>
            <a:ext cx="339725" cy="381000"/>
          </a:xfrm>
          <a:prstGeom prst="rect">
            <a:avLst/>
          </a:prstGeom>
          <a:solidFill>
            <a:schemeClr val="bg1"/>
          </a:solidFill>
          <a:ln w="38100">
            <a:solidFill>
              <a:schemeClr val="tx1"/>
            </a:solidFill>
            <a:miter lim="800000"/>
            <a:headEnd/>
            <a:tailEnd/>
          </a:ln>
        </p:spPr>
        <p:txBody>
          <a:bodyPr wrap="none" anchor="ctr"/>
          <a:lstStyle/>
          <a:p>
            <a:pPr algn="ctr"/>
            <a:r>
              <a:rPr lang="en-US" b="1"/>
              <a:t>2</a:t>
            </a:r>
          </a:p>
        </p:txBody>
      </p:sp>
      <p:sp>
        <p:nvSpPr>
          <p:cNvPr id="102461" name="Oval 63"/>
          <p:cNvSpPr>
            <a:spLocks noChangeArrowheads="1"/>
          </p:cNvSpPr>
          <p:nvPr/>
        </p:nvSpPr>
        <p:spPr bwMode="auto">
          <a:xfrm>
            <a:off x="5961063" y="3733800"/>
            <a:ext cx="338137" cy="381000"/>
          </a:xfrm>
          <a:prstGeom prst="ellipse">
            <a:avLst/>
          </a:prstGeom>
          <a:solidFill>
            <a:schemeClr val="bg1"/>
          </a:solidFill>
          <a:ln w="38100">
            <a:solidFill>
              <a:schemeClr val="tx1"/>
            </a:solidFill>
            <a:round/>
            <a:headEnd/>
            <a:tailEnd/>
          </a:ln>
        </p:spPr>
        <p:txBody>
          <a:bodyPr wrap="none" anchor="ctr"/>
          <a:lstStyle/>
          <a:p>
            <a:endParaRPr lang="en-US"/>
          </a:p>
        </p:txBody>
      </p:sp>
      <p:sp>
        <p:nvSpPr>
          <p:cNvPr id="102462" name="Line 64"/>
          <p:cNvSpPr>
            <a:spLocks noChangeShapeType="1"/>
          </p:cNvSpPr>
          <p:nvPr/>
        </p:nvSpPr>
        <p:spPr bwMode="auto">
          <a:xfrm>
            <a:off x="5621338" y="3581400"/>
            <a:ext cx="0" cy="152400"/>
          </a:xfrm>
          <a:prstGeom prst="line">
            <a:avLst/>
          </a:prstGeom>
          <a:noFill/>
          <a:ln w="38100">
            <a:solidFill>
              <a:schemeClr val="tx1"/>
            </a:solidFill>
            <a:round/>
            <a:headEnd/>
            <a:tailEnd/>
          </a:ln>
        </p:spPr>
        <p:txBody>
          <a:bodyPr wrap="none" anchor="ctr"/>
          <a:lstStyle/>
          <a:p>
            <a:endParaRPr lang="en-US"/>
          </a:p>
        </p:txBody>
      </p:sp>
      <p:sp>
        <p:nvSpPr>
          <p:cNvPr id="102463" name="Line 65"/>
          <p:cNvSpPr>
            <a:spLocks noChangeShapeType="1"/>
          </p:cNvSpPr>
          <p:nvPr/>
        </p:nvSpPr>
        <p:spPr bwMode="auto">
          <a:xfrm>
            <a:off x="6164263" y="3581400"/>
            <a:ext cx="0" cy="152400"/>
          </a:xfrm>
          <a:prstGeom prst="line">
            <a:avLst/>
          </a:prstGeom>
          <a:noFill/>
          <a:ln w="38100">
            <a:solidFill>
              <a:schemeClr val="tx1"/>
            </a:solidFill>
            <a:round/>
            <a:headEnd/>
            <a:tailEnd/>
          </a:ln>
        </p:spPr>
        <p:txBody>
          <a:bodyPr wrap="none" anchor="ctr"/>
          <a:lstStyle/>
          <a:p>
            <a:endParaRPr lang="en-US"/>
          </a:p>
        </p:txBody>
      </p:sp>
      <p:sp>
        <p:nvSpPr>
          <p:cNvPr id="102464" name="Line 66"/>
          <p:cNvSpPr>
            <a:spLocks noChangeShapeType="1"/>
          </p:cNvSpPr>
          <p:nvPr/>
        </p:nvSpPr>
        <p:spPr bwMode="auto">
          <a:xfrm flipH="1">
            <a:off x="5757863" y="1828800"/>
            <a:ext cx="0" cy="304800"/>
          </a:xfrm>
          <a:prstGeom prst="line">
            <a:avLst/>
          </a:prstGeom>
          <a:noFill/>
          <a:ln w="38100">
            <a:solidFill>
              <a:schemeClr val="tx1"/>
            </a:solidFill>
            <a:round/>
            <a:headEnd/>
            <a:tailEnd/>
          </a:ln>
        </p:spPr>
        <p:txBody>
          <a:bodyPr wrap="none" anchor="ctr"/>
          <a:lstStyle/>
          <a:p>
            <a:endParaRPr lang="en-US"/>
          </a:p>
        </p:txBody>
      </p:sp>
      <p:sp>
        <p:nvSpPr>
          <p:cNvPr id="102465" name="Text Box 67"/>
          <p:cNvSpPr txBox="1">
            <a:spLocks noChangeArrowheads="1"/>
          </p:cNvSpPr>
          <p:nvPr/>
        </p:nvSpPr>
        <p:spPr bwMode="auto">
          <a:xfrm>
            <a:off x="0" y="4191000"/>
            <a:ext cx="9331599" cy="2677656"/>
          </a:xfrm>
          <a:prstGeom prst="rect">
            <a:avLst/>
          </a:prstGeom>
          <a:noFill/>
          <a:ln w="9525">
            <a:noFill/>
            <a:miter lim="800000"/>
            <a:headEnd/>
            <a:tailEnd/>
          </a:ln>
        </p:spPr>
        <p:txBody>
          <a:bodyPr wrap="square">
            <a:spAutoFit/>
          </a:bodyPr>
          <a:lstStyle/>
          <a:p>
            <a:pPr>
              <a:buFontTx/>
              <a:buChar char="•"/>
            </a:pPr>
            <a:r>
              <a:rPr lang="en-US" sz="2400" b="1" dirty="0"/>
              <a:t> </a:t>
            </a:r>
            <a:r>
              <a:rPr lang="en-US" sz="2400" dirty="0"/>
              <a:t>Males are more often affected than females</a:t>
            </a:r>
          </a:p>
          <a:p>
            <a:pPr>
              <a:buFontTx/>
              <a:buChar char="•"/>
            </a:pPr>
            <a:r>
              <a:rPr lang="en-US" sz="2400" dirty="0"/>
              <a:t> Affected males pass the gene to all of their daughters and none of </a:t>
            </a:r>
          </a:p>
          <a:p>
            <a:r>
              <a:rPr lang="en-US" sz="2400" dirty="0"/>
              <a:t>   their sons (NO male-to-male transmission)</a:t>
            </a:r>
          </a:p>
          <a:p>
            <a:pPr>
              <a:buFontTx/>
              <a:buChar char="•"/>
            </a:pPr>
            <a:r>
              <a:rPr lang="en-US" sz="2400" dirty="0"/>
              <a:t> Daughters of carrier females have a 50% chance to be unaffected </a:t>
            </a:r>
          </a:p>
          <a:p>
            <a:r>
              <a:rPr lang="en-US" sz="2400" dirty="0"/>
              <a:t>  carriers.  Sons of carrier females have 50% chance to be affected. </a:t>
            </a:r>
          </a:p>
          <a:p>
            <a:pPr>
              <a:buFontTx/>
              <a:buChar char="•"/>
            </a:pPr>
            <a:r>
              <a:rPr lang="en-US" sz="2400" dirty="0"/>
              <a:t> Affected males in the family are related to each other through carrier</a:t>
            </a:r>
          </a:p>
          <a:p>
            <a:r>
              <a:rPr lang="en-US" sz="2400" dirty="0"/>
              <a:t>  females (“Knight’s move”)</a:t>
            </a:r>
          </a:p>
        </p:txBody>
      </p:sp>
      <p:sp>
        <p:nvSpPr>
          <p:cNvPr id="102466" name="Text Box 68"/>
          <p:cNvSpPr txBox="1">
            <a:spLocks noChangeArrowheads="1"/>
          </p:cNvSpPr>
          <p:nvPr/>
        </p:nvSpPr>
        <p:spPr bwMode="auto">
          <a:xfrm>
            <a:off x="609600" y="838200"/>
            <a:ext cx="2965450" cy="523875"/>
          </a:xfrm>
          <a:prstGeom prst="rect">
            <a:avLst/>
          </a:prstGeom>
          <a:noFill/>
          <a:ln w="9525">
            <a:noFill/>
            <a:miter lim="800000"/>
            <a:headEnd/>
            <a:tailEnd/>
          </a:ln>
        </p:spPr>
        <p:txBody>
          <a:bodyPr>
            <a:spAutoFit/>
          </a:bodyPr>
          <a:lstStyle/>
          <a:p>
            <a:r>
              <a:rPr lang="en-US" sz="2800" b="1"/>
              <a:t>X-linked</a:t>
            </a:r>
            <a:endParaRPr lang="en-US"/>
          </a:p>
        </p:txBody>
      </p:sp>
      <p:sp>
        <p:nvSpPr>
          <p:cNvPr id="102467" name="Oval 69"/>
          <p:cNvSpPr>
            <a:spLocks noChangeArrowheads="1"/>
          </p:cNvSpPr>
          <p:nvPr/>
        </p:nvSpPr>
        <p:spPr bwMode="auto">
          <a:xfrm>
            <a:off x="5757863" y="2286000"/>
            <a:ext cx="66675" cy="76200"/>
          </a:xfrm>
          <a:prstGeom prst="ellipse">
            <a:avLst/>
          </a:prstGeom>
          <a:solidFill>
            <a:schemeClr val="tx2"/>
          </a:solidFill>
          <a:ln w="9525">
            <a:solidFill>
              <a:schemeClr val="tx1"/>
            </a:solidFill>
            <a:round/>
            <a:headEnd/>
            <a:tailEnd/>
          </a:ln>
        </p:spPr>
        <p:txBody>
          <a:bodyPr wrap="none" anchor="ctr"/>
          <a:lstStyle/>
          <a:p>
            <a:endParaRPr lang="en-US"/>
          </a:p>
        </p:txBody>
      </p:sp>
      <p:sp>
        <p:nvSpPr>
          <p:cNvPr id="102468" name="Oval 70"/>
          <p:cNvSpPr>
            <a:spLocks noChangeArrowheads="1"/>
          </p:cNvSpPr>
          <p:nvPr/>
        </p:nvSpPr>
        <p:spPr bwMode="auto">
          <a:xfrm>
            <a:off x="8196263" y="1447800"/>
            <a:ext cx="66675" cy="76200"/>
          </a:xfrm>
          <a:prstGeom prst="ellipse">
            <a:avLst/>
          </a:prstGeom>
          <a:solidFill>
            <a:schemeClr val="tx2"/>
          </a:solidFill>
          <a:ln w="9525">
            <a:solidFill>
              <a:schemeClr val="tx1"/>
            </a:solidFill>
            <a:round/>
            <a:headEnd/>
            <a:tailEnd/>
          </a:ln>
        </p:spPr>
        <p:txBody>
          <a:bodyPr wrap="none" anchor="ctr"/>
          <a:lstStyle/>
          <a:p>
            <a:endParaRPr lang="en-US"/>
          </a:p>
        </p:txBody>
      </p:sp>
      <p:sp>
        <p:nvSpPr>
          <p:cNvPr id="102469" name="Oval 71"/>
          <p:cNvSpPr>
            <a:spLocks noChangeArrowheads="1"/>
          </p:cNvSpPr>
          <p:nvPr/>
        </p:nvSpPr>
        <p:spPr bwMode="auto">
          <a:xfrm>
            <a:off x="5621338" y="685800"/>
            <a:ext cx="68262" cy="76200"/>
          </a:xfrm>
          <a:prstGeom prst="ellipse">
            <a:avLst/>
          </a:prstGeom>
          <a:solidFill>
            <a:schemeClr val="tx2"/>
          </a:solidFill>
          <a:ln w="9525">
            <a:solidFill>
              <a:schemeClr val="tx1"/>
            </a:solidFill>
            <a:round/>
            <a:headEnd/>
            <a:tailEnd/>
          </a:ln>
        </p:spPr>
        <p:txBody>
          <a:bodyPr wrap="none" anchor="ctr"/>
          <a:lstStyle/>
          <a:p>
            <a:endParaRPr lang="en-US"/>
          </a:p>
        </p:txBody>
      </p:sp>
      <p:sp>
        <p:nvSpPr>
          <p:cNvPr id="102470" name="Oval 72"/>
          <p:cNvSpPr>
            <a:spLocks noChangeArrowheads="1"/>
          </p:cNvSpPr>
          <p:nvPr/>
        </p:nvSpPr>
        <p:spPr bwMode="auto">
          <a:xfrm>
            <a:off x="7586663" y="2286000"/>
            <a:ext cx="66675" cy="76200"/>
          </a:xfrm>
          <a:prstGeom prst="ellipse">
            <a:avLst/>
          </a:prstGeom>
          <a:solidFill>
            <a:schemeClr val="tx2"/>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672353" y="188259"/>
            <a:ext cx="7799294" cy="1461247"/>
          </a:xfrm>
        </p:spPr>
        <p:txBody>
          <a:bodyPr/>
          <a:lstStyle/>
          <a:p>
            <a:pPr eaLnBrk="1" fontAlgn="auto" hangingPunct="1">
              <a:spcAft>
                <a:spcPts val="0"/>
              </a:spcAft>
              <a:defRPr/>
            </a:pPr>
            <a:r>
              <a:rPr lang="en-US">
                <a:solidFill>
                  <a:schemeClr val="tx1">
                    <a:alpha val="90000"/>
                  </a:schemeClr>
                </a:solidFill>
              </a:rPr>
              <a:t>Punnett Square</a:t>
            </a:r>
          </a:p>
        </p:txBody>
      </p:sp>
      <p:sp>
        <p:nvSpPr>
          <p:cNvPr id="35843" name="Rectangle 3"/>
          <p:cNvSpPr>
            <a:spLocks noGrp="1" noChangeArrowheads="1"/>
          </p:cNvSpPr>
          <p:nvPr>
            <p:ph idx="1"/>
          </p:nvPr>
        </p:nvSpPr>
        <p:spPr>
          <a:xfrm>
            <a:off x="952500" y="1600200"/>
            <a:ext cx="7239000" cy="4191000"/>
          </a:xfrm>
        </p:spPr>
        <p:txBody>
          <a:bodyPr/>
          <a:lstStyle/>
          <a:p>
            <a:pPr eaLnBrk="1" hangingPunct="1"/>
            <a:r>
              <a:rPr lang="en-US" sz="4400" smtClean="0">
                <a:latin typeface="Optima" pitchFamily="34" charset="0"/>
              </a:rPr>
              <a:t>A Punnett square is a chart that shows all of the possible combinations of alleles that can result from a genetic </a:t>
            </a:r>
            <a:r>
              <a:rPr lang="en-US" sz="4400" smtClean="0">
                <a:latin typeface="Parisian" pitchFamily="2" charset="0"/>
              </a:rPr>
              <a:t>cross.</a:t>
            </a:r>
          </a:p>
        </p:txBody>
      </p:sp>
      <p:sp>
        <p:nvSpPr>
          <p:cNvPr id="35844" name="Rectangle 4"/>
          <p:cNvSpPr>
            <a:spLocks noChangeArrowheads="1"/>
          </p:cNvSpPr>
          <p:nvPr/>
        </p:nvSpPr>
        <p:spPr bwMode="auto">
          <a:xfrm>
            <a:off x="0" y="2751138"/>
            <a:ext cx="9144000" cy="0"/>
          </a:xfrm>
          <a:prstGeom prst="rect">
            <a:avLst/>
          </a:prstGeom>
          <a:noFill/>
          <a:ln w="9525">
            <a:noFill/>
            <a:miter lim="800000"/>
            <a:headEnd/>
            <a:tailEnd/>
          </a:ln>
        </p:spPr>
        <p:txBody>
          <a:bodyPr wrap="none" anchor="ctr">
            <a:spAutoFit/>
          </a:bodyPr>
          <a:lstStyle/>
          <a:p>
            <a:endParaRPr lang="en-US"/>
          </a:p>
        </p:txBody>
      </p:sp>
      <p:graphicFrame>
        <p:nvGraphicFramePr>
          <p:cNvPr id="347141" name="Group 5"/>
          <p:cNvGraphicFramePr>
            <a:graphicFrameLocks noGrp="1"/>
          </p:cNvGraphicFramePr>
          <p:nvPr/>
        </p:nvGraphicFramePr>
        <p:xfrm>
          <a:off x="4876800" y="4572000"/>
          <a:ext cx="2705100" cy="1333506"/>
        </p:xfrm>
        <a:graphic>
          <a:graphicData uri="http://schemas.openxmlformats.org/drawingml/2006/table">
            <a:tbl>
              <a:tblPr/>
              <a:tblGrid>
                <a:gridCol w="901700"/>
                <a:gridCol w="901700"/>
                <a:gridCol w="901700"/>
              </a:tblGrid>
              <a:tr h="5180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88" marB="45688"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Kristen ITC" pitchFamily="66" charset="0"/>
                          <a:cs typeface="Times New Roman" pitchFamily="18" charset="0"/>
                        </a:rPr>
                        <a:t>X</a:t>
                      </a:r>
                      <a:endParaRPr kumimoji="0" lang="en-US" sz="1800" b="0" i="0" u="none" strike="noStrike" cap="none" normalizeH="0" baseline="0" smtClean="0">
                        <a:ln>
                          <a:noFill/>
                        </a:ln>
                        <a:solidFill>
                          <a:schemeClr val="tx1"/>
                        </a:solidFill>
                        <a:effectLst/>
                        <a:latin typeface="Arial" charset="0"/>
                      </a:endParaRPr>
                    </a:p>
                  </a:txBody>
                  <a:tcPr marT="45688" marB="456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Kristen ITC" pitchFamily="66" charset="0"/>
                          <a:cs typeface="Times New Roman" pitchFamily="18" charset="0"/>
                        </a:rPr>
                        <a:t>X</a:t>
                      </a:r>
                      <a:endParaRPr kumimoji="0" lang="en-US" sz="1800" b="0" i="0" u="none" strike="noStrike" cap="none" normalizeH="0" baseline="0" smtClean="0">
                        <a:ln>
                          <a:noFill/>
                        </a:ln>
                        <a:solidFill>
                          <a:schemeClr val="tx1"/>
                        </a:solidFill>
                        <a:effectLst/>
                        <a:latin typeface="Arial" charset="0"/>
                      </a:endParaRPr>
                    </a:p>
                  </a:txBody>
                  <a:tcPr marT="45688" marB="45688"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Kristen ITC" pitchFamily="66" charset="0"/>
                          <a:cs typeface="Times New Roman" pitchFamily="18" charset="0"/>
                        </a:rPr>
                        <a:t>X</a:t>
                      </a:r>
                      <a:endParaRPr kumimoji="0" lang="en-US" sz="1800" b="0" i="0" u="none" strike="noStrike" cap="none" normalizeH="0" baseline="0" smtClean="0">
                        <a:ln>
                          <a:noFill/>
                        </a:ln>
                        <a:solidFill>
                          <a:schemeClr val="tx1"/>
                        </a:solidFill>
                        <a:effectLst/>
                        <a:latin typeface="Arial" charset="0"/>
                      </a:endParaRPr>
                    </a:p>
                  </a:txBody>
                  <a:tcPr marT="45688" marB="45688"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688" marB="456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688" marB="45688"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88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Kristen ITC" pitchFamily="66" charset="0"/>
                          <a:cs typeface="Times New Roman" pitchFamily="18" charset="0"/>
                        </a:rPr>
                        <a:t>Y</a:t>
                      </a:r>
                      <a:endParaRPr kumimoji="0" lang="en-US" sz="1800" b="0" i="0" u="none" strike="noStrike" cap="none" normalizeH="0" baseline="0" smtClean="0">
                        <a:ln>
                          <a:noFill/>
                        </a:ln>
                        <a:solidFill>
                          <a:schemeClr val="tx1"/>
                        </a:solidFill>
                        <a:effectLst/>
                        <a:latin typeface="Arial" charset="0"/>
                      </a:endParaRPr>
                    </a:p>
                  </a:txBody>
                  <a:tcPr marT="45688" marB="45688"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688" marB="456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688" marB="45688"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5863" name="Rectangle 23"/>
          <p:cNvSpPr>
            <a:spLocks noChangeArrowheads="1"/>
          </p:cNvSpPr>
          <p:nvPr/>
        </p:nvSpPr>
        <p:spPr bwMode="auto">
          <a:xfrm>
            <a:off x="0" y="4106863"/>
            <a:ext cx="9144000" cy="0"/>
          </a:xfrm>
          <a:prstGeom prst="rect">
            <a:avLst/>
          </a:prstGeom>
          <a:noFill/>
          <a:ln w="9525">
            <a:noFill/>
            <a:miter lim="800000"/>
            <a:headEnd/>
            <a:tailEnd/>
          </a:ln>
        </p:spPr>
        <p:txBody>
          <a:bodyPr wrap="none" anchor="ctr">
            <a:spAutoFit/>
          </a:bodyPr>
          <a:lstStyle/>
          <a:p>
            <a:endParaRPr lang="en-US"/>
          </a:p>
        </p:txBody>
      </p:sp>
      <p:sp>
        <p:nvSpPr>
          <p:cNvPr id="35864" name="Rectangle 24"/>
          <p:cNvSpPr>
            <a:spLocks noChangeArrowheads="1"/>
          </p:cNvSpPr>
          <p:nvPr/>
        </p:nvSpPr>
        <p:spPr bwMode="auto">
          <a:xfrm>
            <a:off x="4648200" y="4419600"/>
            <a:ext cx="1143000" cy="685800"/>
          </a:xfrm>
          <a:prstGeom prst="rect">
            <a:avLst/>
          </a:prstGeom>
          <a:solidFill>
            <a:schemeClr val="bg2"/>
          </a:solidFill>
          <a:ln w="9525">
            <a:noFill/>
            <a:miter lim="800000"/>
            <a:headEnd/>
            <a:tailEnd/>
          </a:ln>
        </p:spPr>
        <p:txBody>
          <a:bodyPr wrap="none" anchor="ctr"/>
          <a:lstStyle/>
          <a:p>
            <a:endParaRPr lang="en-US"/>
          </a:p>
        </p:txBody>
      </p:sp>
      <p:sp>
        <p:nvSpPr>
          <p:cNvPr id="35865" name="Rectangle 25"/>
          <p:cNvSpPr>
            <a:spLocks noChangeArrowheads="1"/>
          </p:cNvSpPr>
          <p:nvPr/>
        </p:nvSpPr>
        <p:spPr bwMode="auto">
          <a:xfrm>
            <a:off x="5562600" y="4495800"/>
            <a:ext cx="2743200" cy="152400"/>
          </a:xfrm>
          <a:prstGeom prst="rect">
            <a:avLst/>
          </a:prstGeom>
          <a:solidFill>
            <a:schemeClr val="bg2"/>
          </a:solidFill>
          <a:ln w="9525">
            <a:noFill/>
            <a:miter lim="800000"/>
            <a:headEnd/>
            <a:tailEnd/>
          </a:ln>
        </p:spPr>
        <p:txBody>
          <a:bodyPr wrap="none" anchor="ctr"/>
          <a:lstStyle/>
          <a:p>
            <a:endParaRPr lang="en-US"/>
          </a:p>
        </p:txBody>
      </p:sp>
      <p:sp>
        <p:nvSpPr>
          <p:cNvPr id="35866" name="Rectangle 26"/>
          <p:cNvSpPr>
            <a:spLocks noChangeArrowheads="1"/>
          </p:cNvSpPr>
          <p:nvPr/>
        </p:nvSpPr>
        <p:spPr bwMode="auto">
          <a:xfrm>
            <a:off x="3810000" y="4876800"/>
            <a:ext cx="1143000" cy="1143000"/>
          </a:xfrm>
          <a:prstGeom prst="rect">
            <a:avLst/>
          </a:prstGeom>
          <a:solidFill>
            <a:schemeClr val="bg2"/>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457200" y="0"/>
            <a:ext cx="8229600" cy="1143000"/>
          </a:xfrm>
        </p:spPr>
        <p:txBody>
          <a:bodyPr/>
          <a:lstStyle/>
          <a:p>
            <a:pPr eaLnBrk="1" fontAlgn="auto" hangingPunct="1">
              <a:spcAft>
                <a:spcPts val="0"/>
              </a:spcAft>
              <a:defRPr/>
            </a:pPr>
            <a:r>
              <a:rPr lang="en-US">
                <a:solidFill>
                  <a:schemeClr val="tx1">
                    <a:alpha val="90000"/>
                  </a:schemeClr>
                </a:solidFill>
                <a:latin typeface="Comic Sans MS" pitchFamily="66" charset="0"/>
              </a:rPr>
              <a:t>Predicting Inheritance</a:t>
            </a:r>
          </a:p>
        </p:txBody>
      </p:sp>
      <p:sp>
        <p:nvSpPr>
          <p:cNvPr id="262147" name="Text Box 3"/>
          <p:cNvSpPr txBox="1">
            <a:spLocks noChangeArrowheads="1"/>
          </p:cNvSpPr>
          <p:nvPr/>
        </p:nvSpPr>
        <p:spPr bwMode="auto">
          <a:xfrm>
            <a:off x="0" y="1600200"/>
            <a:ext cx="9144000" cy="4278313"/>
          </a:xfrm>
          <a:prstGeom prst="rect">
            <a:avLst/>
          </a:prstGeom>
          <a:noFill/>
          <a:ln w="9525">
            <a:noFill/>
            <a:miter lim="800000"/>
            <a:headEnd/>
            <a:tailEnd/>
          </a:ln>
          <a:effectLst/>
        </p:spPr>
        <p:txBody>
          <a:bodyPr>
            <a:spAutoFit/>
          </a:bodyPr>
          <a:lstStyle/>
          <a:p>
            <a:pPr algn="just" eaLnBrk="0" hangingPunct="0">
              <a:defRPr/>
            </a:pPr>
            <a:r>
              <a:rPr lang="en-US" sz="2800" dirty="0">
                <a:latin typeface="Comic Sans MS" pitchFamily="66" charset="0"/>
              </a:rPr>
              <a:t>For example:</a:t>
            </a:r>
          </a:p>
          <a:p>
            <a:pPr algn="just" eaLnBrk="0" hangingPunct="0">
              <a:defRPr/>
            </a:pPr>
            <a:r>
              <a:rPr lang="en-US" sz="2800" dirty="0">
                <a:latin typeface="Comic Sans MS" pitchFamily="66" charset="0"/>
              </a:rPr>
              <a:t>T = represents the gene for </a:t>
            </a:r>
            <a:r>
              <a:rPr lang="en-US" sz="2800" b="1" dirty="0">
                <a:latin typeface="Comic Sans MS" pitchFamily="66" charset="0"/>
              </a:rPr>
              <a:t>TALL</a:t>
            </a:r>
            <a:r>
              <a:rPr lang="en-US" sz="2800" dirty="0">
                <a:latin typeface="Comic Sans MS" pitchFamily="66" charset="0"/>
              </a:rPr>
              <a:t> in pea plants</a:t>
            </a:r>
          </a:p>
          <a:p>
            <a:pPr algn="just" eaLnBrk="0" hangingPunct="0">
              <a:defRPr/>
            </a:pPr>
            <a:r>
              <a:rPr lang="en-US" sz="2800" dirty="0">
                <a:latin typeface="Comic Sans MS" pitchFamily="66" charset="0"/>
              </a:rPr>
              <a:t>t = represents the gene for short in pea plants</a:t>
            </a:r>
          </a:p>
          <a:p>
            <a:pPr algn="just" eaLnBrk="0" hangingPunct="0">
              <a:defRPr/>
            </a:pPr>
            <a:endParaRPr lang="en-US" sz="2800" dirty="0">
              <a:latin typeface="Comic Sans MS" pitchFamily="66" charset="0"/>
            </a:endParaRPr>
          </a:p>
          <a:p>
            <a:pPr algn="just" eaLnBrk="0" hangingPunct="0">
              <a:defRPr/>
            </a:pPr>
            <a:r>
              <a:rPr lang="en-US" sz="2800" dirty="0">
                <a:latin typeface="Comic Sans MS" pitchFamily="66" charset="0"/>
              </a:rPr>
              <a:t>So:</a:t>
            </a:r>
          </a:p>
          <a:p>
            <a:pPr algn="just" eaLnBrk="0" hangingPunct="0">
              <a:defRPr/>
            </a:pPr>
            <a:r>
              <a:rPr lang="en-US" sz="2800" dirty="0">
                <a:latin typeface="Comic Sans MS" pitchFamily="66" charset="0"/>
              </a:rPr>
              <a:t>TT &amp; </a:t>
            </a:r>
            <a:r>
              <a:rPr lang="en-US" sz="2800" dirty="0" err="1">
                <a:latin typeface="Comic Sans MS" pitchFamily="66" charset="0"/>
              </a:rPr>
              <a:t>Tt</a:t>
            </a:r>
            <a:r>
              <a:rPr lang="en-US" sz="2800" dirty="0">
                <a:latin typeface="Comic Sans MS" pitchFamily="66" charset="0"/>
              </a:rPr>
              <a:t> both result in a </a:t>
            </a:r>
            <a:r>
              <a:rPr lang="en-US" sz="2800" b="1" dirty="0">
                <a:latin typeface="Comic Sans MS" pitchFamily="66" charset="0"/>
              </a:rPr>
              <a:t>TALL</a:t>
            </a:r>
            <a:r>
              <a:rPr lang="en-US" sz="2800" dirty="0">
                <a:latin typeface="Comic Sans MS" pitchFamily="66" charset="0"/>
              </a:rPr>
              <a:t> plant, because T is dominant over t.  t is recessive. </a:t>
            </a:r>
          </a:p>
          <a:p>
            <a:pPr algn="just" eaLnBrk="0" hangingPunct="0">
              <a:defRPr/>
            </a:pPr>
            <a:r>
              <a:rPr lang="en-US" sz="2800" dirty="0" err="1">
                <a:latin typeface="Comic Sans MS" pitchFamily="66" charset="0"/>
              </a:rPr>
              <a:t>tt</a:t>
            </a:r>
            <a:r>
              <a:rPr lang="en-US" sz="2800" dirty="0">
                <a:latin typeface="Comic Sans MS" pitchFamily="66" charset="0"/>
              </a:rPr>
              <a:t> will result in a short plant.</a:t>
            </a:r>
          </a:p>
          <a:p>
            <a:pPr algn="just" eaLnBrk="0" hangingPunct="0">
              <a:defRPr/>
            </a:pPr>
            <a:endParaRPr lang="en-US" sz="2800" dirty="0">
              <a:latin typeface="Comic Sans MS" pitchFamily="66" charset="0"/>
            </a:endParaRPr>
          </a:p>
          <a:p>
            <a:pPr algn="just" eaLnBrk="0" hangingPunct="0">
              <a:defRPr/>
            </a:pPr>
            <a:r>
              <a:rPr lang="en-US" sz="2000" b="1" dirty="0">
                <a:solidFill>
                  <a:schemeClr val="accent3">
                    <a:lumMod val="50000"/>
                  </a:schemeClr>
                </a:solidFill>
                <a:latin typeface="Comic Sans MS" pitchFamily="66" charset="0"/>
                <a:hlinkClick r:id="rId4"/>
              </a:rPr>
              <a:t>Remember there are two genes for every trait! One from each parent.</a:t>
            </a:r>
            <a:endParaRPr lang="en-US" sz="2000" b="1" dirty="0">
              <a:solidFill>
                <a:schemeClr val="accent3">
                  <a:lumMod val="50000"/>
                </a:schemeClr>
              </a:solidFill>
              <a:latin typeface="Comic Sans MS" pitchFamily="66"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2147">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2147">
                                            <p:txEl>
                                              <p:pRg st="1" end="1"/>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Whoosh"/>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2147">
                                            <p:txEl>
                                              <p:pRg st="2" end="2"/>
                                            </p:txEl>
                                          </p:spTgt>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2147">
                                            <p:txEl>
                                              <p:pRg st="4" end="4"/>
                                            </p:txEl>
                                          </p:spTgt>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62147">
                                            <p:txEl>
                                              <p:pRg st="5" end="5"/>
                                            </p:txEl>
                                          </p:spTgt>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Whoosh"/>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62147">
                                            <p:txEl>
                                              <p:pRg st="6" end="6"/>
                                            </p:txEl>
                                          </p:spTgt>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62147">
                                            <p:txEl>
                                              <p:pRg st="8" end="8"/>
                                            </p:txEl>
                                          </p:spTgt>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7" grpId="0" build="p" bldLvl="5"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672353" y="188259"/>
            <a:ext cx="7799294" cy="1461247"/>
          </a:xfrm>
        </p:spPr>
        <p:txBody>
          <a:bodyPr/>
          <a:lstStyle/>
          <a:p>
            <a:pPr eaLnBrk="1" fontAlgn="auto" hangingPunct="1">
              <a:spcAft>
                <a:spcPts val="0"/>
              </a:spcAft>
              <a:defRPr/>
            </a:pPr>
            <a:r>
              <a:rPr lang="en-US">
                <a:solidFill>
                  <a:schemeClr val="tx1">
                    <a:alpha val="90000"/>
                  </a:schemeClr>
                </a:solidFill>
                <a:latin typeface="Comic Sans MS" pitchFamily="66" charset="0"/>
              </a:rPr>
              <a:t>Punnett Squares</a:t>
            </a:r>
          </a:p>
        </p:txBody>
      </p:sp>
      <p:graphicFrame>
        <p:nvGraphicFramePr>
          <p:cNvPr id="270339" name="Group 3"/>
          <p:cNvGraphicFramePr>
            <a:graphicFrameLocks noGrp="1"/>
          </p:cNvGraphicFramePr>
          <p:nvPr/>
        </p:nvGraphicFramePr>
        <p:xfrm>
          <a:off x="1066800" y="1905000"/>
          <a:ext cx="6858000" cy="4064001"/>
        </p:xfrm>
        <a:graphic>
          <a:graphicData uri="http://schemas.openxmlformats.org/drawingml/2006/table">
            <a:tbl>
              <a:tblPr/>
              <a:tblGrid>
                <a:gridCol w="2286000"/>
                <a:gridCol w="2286000"/>
                <a:gridCol w="2286000"/>
              </a:tblGrid>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4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4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355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400" b="0" i="0" u="none" strike="noStrike" cap="none" normalizeH="0" baseline="0" dirty="0" smtClean="0">
                        <a:ln>
                          <a:noFill/>
                        </a:ln>
                        <a:solidFill>
                          <a:schemeClr val="tx1"/>
                        </a:solidFill>
                        <a:effectLst/>
                        <a:latin typeface="Comic Sans MS" pitchFamily="66" charset="0"/>
                      </a:endParaRP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4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4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400" b="0" i="0" u="none" strike="noStrike" cap="none" normalizeH="0" baseline="0" smtClean="0">
                        <a:ln>
                          <a:noFill/>
                        </a:ln>
                        <a:solidFill>
                          <a:schemeClr val="tx1"/>
                        </a:solidFill>
                        <a:effectLst/>
                        <a:latin typeface="Comic Sans MS" pitchFamily="66" charset="0"/>
                      </a:endParaRP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4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4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0979" name="Text Box 25"/>
          <p:cNvSpPr txBox="1">
            <a:spLocks noChangeArrowheads="1"/>
          </p:cNvSpPr>
          <p:nvPr/>
        </p:nvSpPr>
        <p:spPr bwMode="auto">
          <a:xfrm>
            <a:off x="2895600" y="1447800"/>
            <a:ext cx="5486400" cy="457200"/>
          </a:xfrm>
          <a:prstGeom prst="rect">
            <a:avLst/>
          </a:prstGeom>
          <a:noFill/>
          <a:ln w="9525">
            <a:noFill/>
            <a:miter lim="800000"/>
            <a:headEnd/>
            <a:tailEnd/>
          </a:ln>
        </p:spPr>
        <p:txBody>
          <a:bodyPr>
            <a:spAutoFit/>
          </a:bodyPr>
          <a:lstStyle/>
          <a:p>
            <a:pPr eaLnBrk="0" hangingPunct="0"/>
            <a:r>
              <a:rPr lang="en-US" sz="2400">
                <a:latin typeface="Comic Sans MS" pitchFamily="66" charset="0"/>
              </a:rPr>
              <a:t>The genes from one parent go here.</a:t>
            </a:r>
          </a:p>
        </p:txBody>
      </p:sp>
      <p:sp>
        <p:nvSpPr>
          <p:cNvPr id="40980" name="Line 26"/>
          <p:cNvSpPr>
            <a:spLocks noChangeShapeType="1"/>
          </p:cNvSpPr>
          <p:nvPr/>
        </p:nvSpPr>
        <p:spPr bwMode="auto">
          <a:xfrm flipH="1" flipV="1">
            <a:off x="4572000" y="2895600"/>
            <a:ext cx="762000" cy="685800"/>
          </a:xfrm>
          <a:prstGeom prst="line">
            <a:avLst/>
          </a:prstGeom>
          <a:noFill/>
          <a:ln w="38100">
            <a:solidFill>
              <a:schemeClr val="tx1"/>
            </a:solidFill>
            <a:round/>
            <a:headEnd/>
            <a:tailEnd type="triangle" w="med" len="med"/>
          </a:ln>
        </p:spPr>
        <p:txBody>
          <a:bodyPr wrap="none" anchor="ctr"/>
          <a:lstStyle/>
          <a:p>
            <a:endParaRPr lang="en-US"/>
          </a:p>
        </p:txBody>
      </p:sp>
      <p:sp>
        <p:nvSpPr>
          <p:cNvPr id="40981" name="Line 27"/>
          <p:cNvSpPr>
            <a:spLocks noChangeShapeType="1"/>
          </p:cNvSpPr>
          <p:nvPr/>
        </p:nvSpPr>
        <p:spPr bwMode="auto">
          <a:xfrm flipV="1">
            <a:off x="6096000" y="2895600"/>
            <a:ext cx="609600" cy="685800"/>
          </a:xfrm>
          <a:prstGeom prst="line">
            <a:avLst/>
          </a:prstGeom>
          <a:noFill/>
          <a:ln w="38100">
            <a:solidFill>
              <a:schemeClr val="tx1"/>
            </a:solidFill>
            <a:round/>
            <a:headEnd/>
            <a:tailEnd type="triangle" w="med" len="med"/>
          </a:ln>
        </p:spPr>
        <p:txBody>
          <a:bodyPr wrap="none" anchor="ctr"/>
          <a:lstStyle/>
          <a:p>
            <a:endParaRPr lang="en-US"/>
          </a:p>
        </p:txBody>
      </p:sp>
      <p:sp>
        <p:nvSpPr>
          <p:cNvPr id="40982" name="Text Box 28"/>
          <p:cNvSpPr txBox="1">
            <a:spLocks noChangeArrowheads="1"/>
          </p:cNvSpPr>
          <p:nvPr/>
        </p:nvSpPr>
        <p:spPr bwMode="auto">
          <a:xfrm>
            <a:off x="3717925" y="4191000"/>
            <a:ext cx="5426075" cy="822325"/>
          </a:xfrm>
          <a:prstGeom prst="rect">
            <a:avLst/>
          </a:prstGeom>
          <a:noFill/>
          <a:ln w="9525">
            <a:noFill/>
            <a:miter lim="800000"/>
            <a:headEnd/>
            <a:tailEnd/>
          </a:ln>
        </p:spPr>
        <p:txBody>
          <a:bodyPr>
            <a:spAutoFit/>
          </a:bodyPr>
          <a:lstStyle/>
          <a:p>
            <a:pPr eaLnBrk="0" hangingPunct="0"/>
            <a:r>
              <a:rPr lang="en-US" sz="2400">
                <a:latin typeface="Comic Sans MS" pitchFamily="66" charset="0"/>
              </a:rPr>
              <a:t>The genes from the other parent go here.</a:t>
            </a:r>
          </a:p>
        </p:txBody>
      </p:sp>
      <p:sp>
        <p:nvSpPr>
          <p:cNvPr id="40983" name="Line 29"/>
          <p:cNvSpPr>
            <a:spLocks noChangeShapeType="1"/>
          </p:cNvSpPr>
          <p:nvPr/>
        </p:nvSpPr>
        <p:spPr bwMode="auto">
          <a:xfrm flipH="1" flipV="1">
            <a:off x="2438400" y="4038600"/>
            <a:ext cx="1371600" cy="381000"/>
          </a:xfrm>
          <a:prstGeom prst="line">
            <a:avLst/>
          </a:prstGeom>
          <a:noFill/>
          <a:ln w="38100">
            <a:solidFill>
              <a:schemeClr val="tx1"/>
            </a:solidFill>
            <a:round/>
            <a:headEnd/>
            <a:tailEnd type="triangle" w="med" len="med"/>
          </a:ln>
        </p:spPr>
        <p:txBody>
          <a:bodyPr wrap="none" anchor="ctr"/>
          <a:lstStyle/>
          <a:p>
            <a:endParaRPr lang="en-US"/>
          </a:p>
        </p:txBody>
      </p:sp>
      <p:sp>
        <p:nvSpPr>
          <p:cNvPr id="40984" name="Line 30"/>
          <p:cNvSpPr>
            <a:spLocks noChangeShapeType="1"/>
          </p:cNvSpPr>
          <p:nvPr/>
        </p:nvSpPr>
        <p:spPr bwMode="auto">
          <a:xfrm flipH="1">
            <a:off x="2438400" y="4419600"/>
            <a:ext cx="1371600" cy="990600"/>
          </a:xfrm>
          <a:prstGeom prst="line">
            <a:avLst/>
          </a:prstGeom>
          <a:noFill/>
          <a:ln w="38100">
            <a:solidFill>
              <a:schemeClr val="tx1"/>
            </a:solidFill>
            <a:round/>
            <a:headEnd/>
            <a:tailEnd type="triangle" w="med" len="med"/>
          </a:ln>
        </p:spPr>
        <p:txBody>
          <a:bodyPr wrap="none" anchor="ctr"/>
          <a:lstStyle/>
          <a:p>
            <a:endParaRPr lang="en-US"/>
          </a:p>
        </p:txBody>
      </p:sp>
      <p:sp>
        <p:nvSpPr>
          <p:cNvPr id="40985" name="Rectangle 31"/>
          <p:cNvSpPr>
            <a:spLocks noChangeArrowheads="1"/>
          </p:cNvSpPr>
          <p:nvPr/>
        </p:nvSpPr>
        <p:spPr bwMode="auto">
          <a:xfrm>
            <a:off x="1905000" y="3581400"/>
            <a:ext cx="533400" cy="685800"/>
          </a:xfrm>
          <a:prstGeom prst="rect">
            <a:avLst/>
          </a:prstGeom>
          <a:solidFill>
            <a:schemeClr val="accent1">
              <a:alpha val="0"/>
            </a:schemeClr>
          </a:solidFill>
          <a:ln w="9525">
            <a:solidFill>
              <a:schemeClr val="tx1"/>
            </a:solidFill>
            <a:miter lim="800000"/>
            <a:headEnd/>
            <a:tailEnd/>
          </a:ln>
        </p:spPr>
        <p:txBody>
          <a:bodyPr wrap="none" anchor="ctr"/>
          <a:lstStyle/>
          <a:p>
            <a:endParaRPr lang="en-US"/>
          </a:p>
        </p:txBody>
      </p:sp>
      <p:sp>
        <p:nvSpPr>
          <p:cNvPr id="40986" name="Rectangle 32"/>
          <p:cNvSpPr>
            <a:spLocks noChangeArrowheads="1"/>
          </p:cNvSpPr>
          <p:nvPr/>
        </p:nvSpPr>
        <p:spPr bwMode="auto">
          <a:xfrm>
            <a:off x="1905000" y="4953000"/>
            <a:ext cx="533400" cy="685800"/>
          </a:xfrm>
          <a:prstGeom prst="rect">
            <a:avLst/>
          </a:prstGeom>
          <a:solidFill>
            <a:schemeClr val="accent1">
              <a:alpha val="0"/>
            </a:schemeClr>
          </a:solidFill>
          <a:ln w="9525">
            <a:solidFill>
              <a:schemeClr val="tx1"/>
            </a:solidFill>
            <a:miter lim="800000"/>
            <a:headEnd/>
            <a:tailEnd/>
          </a:ln>
        </p:spPr>
        <p:txBody>
          <a:bodyPr wrap="none" anchor="ctr"/>
          <a:lstStyle/>
          <a:p>
            <a:endParaRPr lang="en-US"/>
          </a:p>
        </p:txBody>
      </p:sp>
      <p:sp>
        <p:nvSpPr>
          <p:cNvPr id="40987" name="Rectangle 33"/>
          <p:cNvSpPr>
            <a:spLocks noChangeArrowheads="1"/>
          </p:cNvSpPr>
          <p:nvPr/>
        </p:nvSpPr>
        <p:spPr bwMode="auto">
          <a:xfrm>
            <a:off x="4267200" y="2286000"/>
            <a:ext cx="533400" cy="685800"/>
          </a:xfrm>
          <a:prstGeom prst="rect">
            <a:avLst/>
          </a:prstGeom>
          <a:solidFill>
            <a:schemeClr val="accent1">
              <a:alpha val="0"/>
            </a:schemeClr>
          </a:solidFill>
          <a:ln w="9525">
            <a:solidFill>
              <a:schemeClr val="tx1"/>
            </a:solidFill>
            <a:miter lim="800000"/>
            <a:headEnd/>
            <a:tailEnd/>
          </a:ln>
        </p:spPr>
        <p:txBody>
          <a:bodyPr wrap="none" anchor="ctr"/>
          <a:lstStyle/>
          <a:p>
            <a:endParaRPr lang="en-US"/>
          </a:p>
        </p:txBody>
      </p:sp>
      <p:sp>
        <p:nvSpPr>
          <p:cNvPr id="40988" name="Rectangle 34"/>
          <p:cNvSpPr>
            <a:spLocks noChangeArrowheads="1"/>
          </p:cNvSpPr>
          <p:nvPr/>
        </p:nvSpPr>
        <p:spPr bwMode="auto">
          <a:xfrm>
            <a:off x="6553200" y="2286000"/>
            <a:ext cx="533400" cy="685800"/>
          </a:xfrm>
          <a:prstGeom prst="rect">
            <a:avLst/>
          </a:prstGeom>
          <a:solidFill>
            <a:schemeClr val="accent1">
              <a:alpha val="0"/>
            </a:schemeClr>
          </a:solidFill>
          <a:ln w="9525">
            <a:solidFill>
              <a:schemeClr val="tx1"/>
            </a:solidFill>
            <a:miter lim="800000"/>
            <a:headEnd/>
            <a:tailEnd/>
          </a:ln>
        </p:spPr>
        <p:txBody>
          <a:bodyPr wrap="none" anchor="ctr"/>
          <a:lstStyle/>
          <a:p>
            <a:endParaRPr lang="en-US"/>
          </a:p>
        </p:txBody>
      </p:sp>
    </p:spTree>
  </p:cSld>
  <p:clrMapOvr>
    <a:masterClrMapping/>
  </p:clrMapOvr>
  <p:transition>
    <p:cut/>
    <p:sndAc>
      <p:stSnd>
        <p:snd r:embed="rId3" name="Camera"/>
      </p:stSnd>
    </p:sndAc>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672353" y="188259"/>
            <a:ext cx="7799294" cy="1461247"/>
          </a:xfrm>
        </p:spPr>
        <p:txBody>
          <a:bodyPr/>
          <a:lstStyle/>
          <a:p>
            <a:pPr eaLnBrk="1" fontAlgn="auto" hangingPunct="1">
              <a:spcAft>
                <a:spcPts val="0"/>
              </a:spcAft>
              <a:defRPr/>
            </a:pPr>
            <a:r>
              <a:rPr lang="en-US">
                <a:solidFill>
                  <a:schemeClr val="tx1">
                    <a:alpha val="90000"/>
                  </a:schemeClr>
                </a:solidFill>
                <a:latin typeface="Comic Sans MS" pitchFamily="66" charset="0"/>
              </a:rPr>
              <a:t>Punnett Squares</a:t>
            </a:r>
          </a:p>
        </p:txBody>
      </p:sp>
      <p:graphicFrame>
        <p:nvGraphicFramePr>
          <p:cNvPr id="272387" name="Group 3"/>
          <p:cNvGraphicFramePr>
            <a:graphicFrameLocks noGrp="1"/>
          </p:cNvGraphicFramePr>
          <p:nvPr/>
        </p:nvGraphicFramePr>
        <p:xfrm>
          <a:off x="1066800" y="1905000"/>
          <a:ext cx="6858000" cy="4064001"/>
        </p:xfrm>
        <a:graphic>
          <a:graphicData uri="http://schemas.openxmlformats.org/drawingml/2006/table">
            <a:tbl>
              <a:tblPr/>
              <a:tblGrid>
                <a:gridCol w="2286000"/>
                <a:gridCol w="2286000"/>
                <a:gridCol w="2286000"/>
              </a:tblGrid>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355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err="1" smtClean="0">
                          <a:ln>
                            <a:noFill/>
                          </a:ln>
                          <a:solidFill>
                            <a:schemeClr val="bg2"/>
                          </a:solidFill>
                          <a:effectLst/>
                          <a:latin typeface="Comic Sans MS" pitchFamily="66" charset="0"/>
                        </a:rPr>
                        <a:t>Tt</a:t>
                      </a:r>
                      <a:endParaRPr kumimoji="0" lang="en-US" sz="4400" b="0" i="0" u="none" strike="noStrike" cap="none" normalizeH="0" baseline="0" dirty="0" smtClean="0">
                        <a:ln>
                          <a:noFill/>
                        </a:ln>
                        <a:solidFill>
                          <a:schemeClr val="bg2"/>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err="1" smtClean="0">
                          <a:ln>
                            <a:noFill/>
                          </a:ln>
                          <a:solidFill>
                            <a:schemeClr val="bg2"/>
                          </a:solidFill>
                          <a:effectLst/>
                          <a:latin typeface="Comic Sans MS" pitchFamily="66" charset="0"/>
                        </a:rPr>
                        <a:t>Tt</a:t>
                      </a:r>
                      <a:endParaRPr kumimoji="0" lang="en-US" sz="4400" b="0" i="0" u="none" strike="noStrike" cap="none" normalizeH="0" baseline="0" dirty="0" smtClean="0">
                        <a:ln>
                          <a:noFill/>
                        </a:ln>
                        <a:solidFill>
                          <a:schemeClr val="bg2"/>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err="1" smtClean="0">
                          <a:ln>
                            <a:noFill/>
                          </a:ln>
                          <a:solidFill>
                            <a:schemeClr val="bg2"/>
                          </a:solidFill>
                          <a:effectLst/>
                          <a:latin typeface="Comic Sans MS" pitchFamily="66" charset="0"/>
                        </a:rPr>
                        <a:t>Tt</a:t>
                      </a:r>
                      <a:endParaRPr kumimoji="0" lang="en-US" sz="4400" b="0" i="0" u="none" strike="noStrike" cap="none" normalizeH="0" baseline="0" dirty="0" smtClean="0">
                        <a:ln>
                          <a:noFill/>
                        </a:ln>
                        <a:solidFill>
                          <a:schemeClr val="bg2"/>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err="1" smtClean="0">
                          <a:ln>
                            <a:noFill/>
                          </a:ln>
                          <a:solidFill>
                            <a:schemeClr val="bg2"/>
                          </a:solidFill>
                          <a:effectLst/>
                          <a:latin typeface="Comic Sans MS" pitchFamily="66" charset="0"/>
                        </a:rPr>
                        <a:t>Tt</a:t>
                      </a:r>
                      <a:endParaRPr kumimoji="0" lang="en-US" sz="4400" b="0" i="0" u="none" strike="noStrike" cap="none" normalizeH="0" baseline="0" dirty="0" smtClean="0">
                        <a:ln>
                          <a:noFill/>
                        </a:ln>
                        <a:solidFill>
                          <a:schemeClr val="bg2"/>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cut/>
    <p:sndAc>
      <p:stSnd>
        <p:snd r:embed="rId3" name="Chimes"/>
      </p:stSnd>
    </p:sndAc>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672353" y="188259"/>
            <a:ext cx="7799294" cy="1461247"/>
          </a:xfrm>
        </p:spPr>
        <p:txBody>
          <a:bodyPr/>
          <a:lstStyle/>
          <a:p>
            <a:pPr eaLnBrk="1" fontAlgn="auto" hangingPunct="1">
              <a:spcAft>
                <a:spcPts val="0"/>
              </a:spcAft>
              <a:defRPr/>
            </a:pPr>
            <a:r>
              <a:rPr lang="en-US">
                <a:solidFill>
                  <a:schemeClr val="tx1">
                    <a:alpha val="90000"/>
                  </a:schemeClr>
                </a:solidFill>
                <a:latin typeface="Comic Sans MS" pitchFamily="66" charset="0"/>
              </a:rPr>
              <a:t>Punnett Squares</a:t>
            </a:r>
          </a:p>
        </p:txBody>
      </p:sp>
      <p:graphicFrame>
        <p:nvGraphicFramePr>
          <p:cNvPr id="274435" name="Group 3"/>
          <p:cNvGraphicFramePr>
            <a:graphicFrameLocks noGrp="1"/>
          </p:cNvGraphicFramePr>
          <p:nvPr/>
        </p:nvGraphicFramePr>
        <p:xfrm>
          <a:off x="1066800" y="1905000"/>
          <a:ext cx="6858000" cy="4064001"/>
        </p:xfrm>
        <a:graphic>
          <a:graphicData uri="http://schemas.openxmlformats.org/drawingml/2006/table">
            <a:tbl>
              <a:tblPr/>
              <a:tblGrid>
                <a:gridCol w="2286000"/>
                <a:gridCol w="2286000"/>
                <a:gridCol w="2286000"/>
              </a:tblGrid>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355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smtClean="0">
                          <a:ln>
                            <a:noFill/>
                          </a:ln>
                          <a:solidFill>
                            <a:schemeClr val="accent3">
                              <a:lumMod val="50000"/>
                            </a:schemeClr>
                          </a:solidFill>
                          <a:effectLst/>
                          <a:latin typeface="Comic Sans MS" pitchFamily="66" charset="0"/>
                        </a:rPr>
                        <a:t>t</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err="1" smtClean="0">
                          <a:ln>
                            <a:noFill/>
                          </a:ln>
                          <a:solidFill>
                            <a:schemeClr val="bg2"/>
                          </a:solidFill>
                          <a:effectLst/>
                          <a:latin typeface="Comic Sans MS" pitchFamily="66" charset="0"/>
                        </a:rPr>
                        <a:t>T</a:t>
                      </a:r>
                      <a:r>
                        <a:rPr kumimoji="0" lang="en-US" sz="4400" b="0" i="0" u="none" strike="noStrike" cap="none" normalizeH="0" baseline="0" dirty="0" err="1" smtClean="0">
                          <a:ln>
                            <a:noFill/>
                          </a:ln>
                          <a:solidFill>
                            <a:schemeClr val="accent3">
                              <a:lumMod val="50000"/>
                            </a:schemeClr>
                          </a:solidFill>
                          <a:effectLst/>
                          <a:latin typeface="Comic Sans MS" pitchFamily="66" charset="0"/>
                        </a:rPr>
                        <a:t>t</a:t>
                      </a:r>
                      <a:endParaRPr kumimoji="0" lang="en-US" sz="4400" b="0" i="0" u="none" strike="noStrike" cap="none" normalizeH="0" baseline="0" dirty="0" smtClean="0">
                        <a:ln>
                          <a:noFill/>
                        </a:ln>
                        <a:solidFill>
                          <a:schemeClr val="accent3">
                            <a:lumMod val="50000"/>
                          </a:schemeClr>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err="1" smtClean="0">
                          <a:ln>
                            <a:noFill/>
                          </a:ln>
                          <a:solidFill>
                            <a:schemeClr val="bg2"/>
                          </a:solidFill>
                          <a:effectLst/>
                          <a:latin typeface="Comic Sans MS" pitchFamily="66" charset="0"/>
                        </a:rPr>
                        <a:t>Tt</a:t>
                      </a:r>
                      <a:endParaRPr kumimoji="0" lang="en-US" sz="4400" b="0" i="0" u="none" strike="noStrike" cap="none" normalizeH="0" baseline="0" dirty="0" smtClean="0">
                        <a:ln>
                          <a:noFill/>
                        </a:ln>
                        <a:solidFill>
                          <a:schemeClr val="bg2"/>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smtClean="0">
                          <a:ln>
                            <a:noFill/>
                          </a:ln>
                          <a:solidFill>
                            <a:schemeClr val="accent3">
                              <a:lumMod val="50000"/>
                            </a:schemeClr>
                          </a:solidFill>
                          <a:effectLst/>
                          <a:latin typeface="Comic Sans MS" pitchFamily="66" charset="0"/>
                        </a:rPr>
                        <a:t>t</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err="1" smtClean="0">
                          <a:ln>
                            <a:noFill/>
                          </a:ln>
                          <a:solidFill>
                            <a:schemeClr val="bg2"/>
                          </a:solidFill>
                          <a:effectLst/>
                          <a:latin typeface="Comic Sans MS" pitchFamily="66" charset="0"/>
                        </a:rPr>
                        <a:t>T</a:t>
                      </a:r>
                      <a:r>
                        <a:rPr kumimoji="0" lang="en-US" sz="4400" b="0" i="0" u="none" strike="noStrike" cap="none" normalizeH="0" baseline="0" dirty="0" err="1" smtClean="0">
                          <a:ln>
                            <a:noFill/>
                          </a:ln>
                          <a:solidFill>
                            <a:schemeClr val="accent3">
                              <a:lumMod val="50000"/>
                            </a:schemeClr>
                          </a:solidFill>
                          <a:effectLst/>
                          <a:latin typeface="Comic Sans MS" pitchFamily="66" charset="0"/>
                        </a:rPr>
                        <a:t>t</a:t>
                      </a:r>
                      <a:endParaRPr kumimoji="0" lang="en-US" sz="4400" b="0" i="0" u="none" strike="noStrike" cap="none" normalizeH="0" baseline="0" dirty="0" smtClean="0">
                        <a:ln>
                          <a:noFill/>
                        </a:ln>
                        <a:solidFill>
                          <a:schemeClr val="accent3">
                            <a:lumMod val="50000"/>
                          </a:schemeClr>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err="1" smtClean="0">
                          <a:ln>
                            <a:noFill/>
                          </a:ln>
                          <a:solidFill>
                            <a:schemeClr val="bg2"/>
                          </a:solidFill>
                          <a:effectLst/>
                          <a:latin typeface="Comic Sans MS" pitchFamily="66" charset="0"/>
                        </a:rPr>
                        <a:t>Tt</a:t>
                      </a:r>
                      <a:endParaRPr kumimoji="0" lang="en-US" sz="4400" b="0" i="0" u="none" strike="noStrike" cap="none" normalizeH="0" baseline="0" dirty="0" smtClean="0">
                        <a:ln>
                          <a:noFill/>
                        </a:ln>
                        <a:solidFill>
                          <a:schemeClr val="bg2"/>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27" name="Line 25"/>
          <p:cNvSpPr>
            <a:spLocks noChangeShapeType="1"/>
          </p:cNvSpPr>
          <p:nvPr/>
        </p:nvSpPr>
        <p:spPr bwMode="auto">
          <a:xfrm>
            <a:off x="2514600" y="3962400"/>
            <a:ext cx="1905000" cy="0"/>
          </a:xfrm>
          <a:prstGeom prst="line">
            <a:avLst/>
          </a:prstGeom>
          <a:noFill/>
          <a:ln w="57150">
            <a:solidFill>
              <a:schemeClr val="tx1"/>
            </a:solidFill>
            <a:round/>
            <a:headEnd/>
            <a:tailEnd type="triangle" w="med" len="med"/>
          </a:ln>
        </p:spPr>
        <p:txBody>
          <a:bodyPr wrap="none" anchor="ctr"/>
          <a:lstStyle/>
          <a:p>
            <a:endParaRPr lang="en-US"/>
          </a:p>
        </p:txBody>
      </p:sp>
      <p:sp>
        <p:nvSpPr>
          <p:cNvPr id="43028" name="Line 26"/>
          <p:cNvSpPr>
            <a:spLocks noChangeShapeType="1"/>
          </p:cNvSpPr>
          <p:nvPr/>
        </p:nvSpPr>
        <p:spPr bwMode="auto">
          <a:xfrm>
            <a:off x="2514600" y="5334000"/>
            <a:ext cx="1905000" cy="0"/>
          </a:xfrm>
          <a:prstGeom prst="line">
            <a:avLst/>
          </a:prstGeom>
          <a:noFill/>
          <a:ln w="57150">
            <a:solidFill>
              <a:schemeClr val="tx1"/>
            </a:solidFill>
            <a:round/>
            <a:headEnd/>
            <a:tailEnd type="triangle" w="med" len="med"/>
          </a:ln>
        </p:spPr>
        <p:txBody>
          <a:bodyPr wrap="none" anchor="ctr"/>
          <a:lstStyle/>
          <a:p>
            <a:endParaRPr lang="en-US"/>
          </a:p>
        </p:txBody>
      </p:sp>
    </p:spTree>
  </p:cSld>
  <p:clrMapOvr>
    <a:masterClrMapping/>
  </p:clrMapOvr>
  <p:transition>
    <p:cut/>
    <p:sndAc>
      <p:stSnd>
        <p:snd r:embed="rId3" name="Screeching Brake"/>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207505"/>
            <a:ext cx="8229600" cy="1392799"/>
          </a:xfrm>
          <a:prstGeom prst="rect">
            <a:avLst/>
          </a:prstGeom>
        </p:spPr>
        <p:txBody>
          <a:bodyPr lIns="91425" tIns="91425" rIns="91425" bIns="91425" anchor="b" anchorCtr="0">
            <a:noAutofit/>
          </a:bodyPr>
          <a:lstStyle/>
          <a:p>
            <a:pPr algn="ctr">
              <a:buNone/>
            </a:pPr>
            <a:r>
              <a:rPr lang="en" sz="4200"/>
              <a:t>White Blood Cells (Leukocytes)</a:t>
            </a:r>
          </a:p>
        </p:txBody>
      </p:sp>
      <p:sp>
        <p:nvSpPr>
          <p:cNvPr id="137" name="Shape 137"/>
          <p:cNvSpPr txBox="1">
            <a:spLocks noGrp="1"/>
          </p:cNvSpPr>
          <p:nvPr>
            <p:ph type="body" idx="1"/>
          </p:nvPr>
        </p:nvSpPr>
        <p:spPr>
          <a:xfrm>
            <a:off x="0" y="1730373"/>
            <a:ext cx="4498800" cy="4837200"/>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 dirty="0"/>
              <a:t>Many different types.</a:t>
            </a:r>
          </a:p>
          <a:p>
            <a:endParaRPr dirty="0"/>
          </a:p>
          <a:p>
            <a:pPr marL="457200" lvl="0" indent="-419100">
              <a:buClr>
                <a:schemeClr val="dk2"/>
              </a:buClr>
              <a:buSzPct val="166666"/>
              <a:buFont typeface="Arial"/>
              <a:buChar char="•"/>
            </a:pPr>
            <a:r>
              <a:rPr lang="en" dirty="0"/>
              <a:t>Contain information for the bodies immune response</a:t>
            </a:r>
            <a:r>
              <a:rPr lang="en" dirty="0" smtClean="0"/>
              <a:t>.</a:t>
            </a:r>
          </a:p>
          <a:p>
            <a:pPr marL="457200" lvl="0" indent="-419100">
              <a:buClr>
                <a:schemeClr val="dk2"/>
              </a:buClr>
              <a:buSzPct val="166666"/>
              <a:buFont typeface="Arial"/>
              <a:buChar char="•"/>
            </a:pPr>
            <a:endParaRPr lang="en" dirty="0" smtClean="0"/>
          </a:p>
          <a:p>
            <a:pPr marL="457200" lvl="0" indent="-419100">
              <a:buClr>
                <a:schemeClr val="dk2"/>
              </a:buClr>
              <a:buSzPct val="166666"/>
              <a:buFont typeface="Arial"/>
              <a:buChar char="•"/>
            </a:pPr>
            <a:r>
              <a:rPr lang="en" dirty="0" smtClean="0"/>
              <a:t>Far fewer than RBCs</a:t>
            </a:r>
            <a:endParaRPr lang="en" dirty="0"/>
          </a:p>
        </p:txBody>
      </p:sp>
      <p:pic>
        <p:nvPicPr>
          <p:cNvPr id="139" name="Shape 139"/>
          <p:cNvPicPr preferRelativeResize="0"/>
          <p:nvPr/>
        </p:nvPicPr>
        <p:blipFill>
          <a:blip r:embed="rId3" cstate="print"/>
          <a:stretch>
            <a:fillRect/>
          </a:stretch>
        </p:blipFill>
        <p:spPr>
          <a:xfrm>
            <a:off x="4645200" y="2100008"/>
            <a:ext cx="4041600" cy="4041592"/>
          </a:xfrm>
          <a:prstGeom prst="rect">
            <a:avLst/>
          </a:prstGeom>
          <a:noFill/>
          <a:ln>
            <a:noFill/>
          </a:ln>
        </p:spPr>
      </p:pic>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672353" y="188259"/>
            <a:ext cx="7799294" cy="1461247"/>
          </a:xfrm>
        </p:spPr>
        <p:txBody>
          <a:bodyPr/>
          <a:lstStyle/>
          <a:p>
            <a:pPr eaLnBrk="1" fontAlgn="auto" hangingPunct="1">
              <a:spcAft>
                <a:spcPts val="0"/>
              </a:spcAft>
              <a:defRPr/>
            </a:pPr>
            <a:r>
              <a:rPr lang="en-US">
                <a:solidFill>
                  <a:schemeClr val="tx1">
                    <a:alpha val="90000"/>
                  </a:schemeClr>
                </a:solidFill>
                <a:latin typeface="Comic Sans MS" pitchFamily="66" charset="0"/>
              </a:rPr>
              <a:t>Punnett Squares</a:t>
            </a:r>
          </a:p>
        </p:txBody>
      </p:sp>
      <p:graphicFrame>
        <p:nvGraphicFramePr>
          <p:cNvPr id="276483" name="Group 3"/>
          <p:cNvGraphicFramePr>
            <a:graphicFrameLocks noGrp="1"/>
          </p:cNvGraphicFramePr>
          <p:nvPr/>
        </p:nvGraphicFramePr>
        <p:xfrm>
          <a:off x="1066800" y="1905000"/>
          <a:ext cx="6858000" cy="4064001"/>
        </p:xfrm>
        <a:graphic>
          <a:graphicData uri="http://schemas.openxmlformats.org/drawingml/2006/table">
            <a:tbl>
              <a:tblPr/>
              <a:tblGrid>
                <a:gridCol w="2286000"/>
                <a:gridCol w="2286000"/>
                <a:gridCol w="2286000"/>
              </a:tblGrid>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355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smtClean="0">
                          <a:ln>
                            <a:noFill/>
                          </a:ln>
                          <a:solidFill>
                            <a:schemeClr val="accent3">
                              <a:lumMod val="50000"/>
                            </a:schemeClr>
                          </a:solidFill>
                          <a:effectLst/>
                          <a:latin typeface="Comic Sans MS" pitchFamily="66" charset="0"/>
                        </a:rPr>
                        <a:t>t</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err="1" smtClean="0">
                          <a:ln>
                            <a:noFill/>
                          </a:ln>
                          <a:solidFill>
                            <a:schemeClr val="bg2"/>
                          </a:solidFill>
                          <a:effectLst/>
                          <a:latin typeface="Comic Sans MS" pitchFamily="66" charset="0"/>
                        </a:rPr>
                        <a:t>T</a:t>
                      </a:r>
                      <a:r>
                        <a:rPr kumimoji="0" lang="en-US" sz="4400" b="0" i="0" u="none" strike="noStrike" cap="none" normalizeH="0" baseline="0" dirty="0" err="1" smtClean="0">
                          <a:ln>
                            <a:noFill/>
                          </a:ln>
                          <a:solidFill>
                            <a:schemeClr val="tx1"/>
                          </a:solidFill>
                          <a:effectLst/>
                          <a:latin typeface="Comic Sans MS" pitchFamily="66" charset="0"/>
                        </a:rPr>
                        <a:t>t</a:t>
                      </a:r>
                      <a:endParaRPr kumimoji="0" lang="en-US" sz="44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err="1" smtClean="0">
                          <a:ln>
                            <a:noFill/>
                          </a:ln>
                          <a:solidFill>
                            <a:schemeClr val="bg2"/>
                          </a:solidFill>
                          <a:effectLst/>
                          <a:latin typeface="Comic Sans MS" pitchFamily="66" charset="0"/>
                        </a:rPr>
                        <a:t>T</a:t>
                      </a:r>
                      <a:r>
                        <a:rPr kumimoji="0" lang="en-US" sz="4400" b="0" i="0" u="none" strike="noStrike" cap="none" normalizeH="0" baseline="0" dirty="0" err="1" smtClean="0">
                          <a:ln>
                            <a:noFill/>
                          </a:ln>
                          <a:solidFill>
                            <a:schemeClr val="accent3">
                              <a:lumMod val="50000"/>
                            </a:schemeClr>
                          </a:solidFill>
                          <a:effectLst/>
                          <a:latin typeface="Comic Sans MS" pitchFamily="66" charset="0"/>
                        </a:rPr>
                        <a:t>t</a:t>
                      </a:r>
                      <a:endParaRPr kumimoji="0" lang="en-US" sz="4400" b="0" i="0" u="none" strike="noStrike" cap="none" normalizeH="0" baseline="0" dirty="0" smtClean="0">
                        <a:ln>
                          <a:noFill/>
                        </a:ln>
                        <a:solidFill>
                          <a:schemeClr val="accent3">
                            <a:lumMod val="50000"/>
                          </a:schemeClr>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smtClean="0">
                          <a:ln>
                            <a:noFill/>
                          </a:ln>
                          <a:solidFill>
                            <a:schemeClr val="accent3">
                              <a:lumMod val="50000"/>
                            </a:schemeClr>
                          </a:solidFill>
                          <a:effectLst/>
                          <a:latin typeface="Comic Sans MS" pitchFamily="66" charset="0"/>
                        </a:rPr>
                        <a:t>t</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err="1" smtClean="0">
                          <a:ln>
                            <a:noFill/>
                          </a:ln>
                          <a:solidFill>
                            <a:schemeClr val="bg2"/>
                          </a:solidFill>
                          <a:effectLst/>
                          <a:latin typeface="Comic Sans MS" pitchFamily="66" charset="0"/>
                        </a:rPr>
                        <a:t>T</a:t>
                      </a:r>
                      <a:r>
                        <a:rPr kumimoji="0" lang="en-US" sz="4400" b="0" i="0" u="none" strike="noStrike" cap="none" normalizeH="0" baseline="0" dirty="0" err="1" smtClean="0">
                          <a:ln>
                            <a:noFill/>
                          </a:ln>
                          <a:solidFill>
                            <a:schemeClr val="tx1"/>
                          </a:solidFill>
                          <a:effectLst/>
                          <a:latin typeface="Comic Sans MS" pitchFamily="66" charset="0"/>
                        </a:rPr>
                        <a:t>t</a:t>
                      </a:r>
                      <a:endParaRPr kumimoji="0" lang="en-US" sz="44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err="1" smtClean="0">
                          <a:ln>
                            <a:noFill/>
                          </a:ln>
                          <a:solidFill>
                            <a:schemeClr val="bg2"/>
                          </a:solidFill>
                          <a:effectLst/>
                          <a:latin typeface="Comic Sans MS" pitchFamily="66" charset="0"/>
                        </a:rPr>
                        <a:t>T</a:t>
                      </a:r>
                      <a:r>
                        <a:rPr kumimoji="0" lang="en-US" sz="4400" b="0" i="0" u="none" strike="noStrike" cap="none" normalizeH="0" baseline="0" dirty="0" err="1" smtClean="0">
                          <a:ln>
                            <a:noFill/>
                          </a:ln>
                          <a:solidFill>
                            <a:schemeClr val="accent3">
                              <a:lumMod val="50000"/>
                            </a:schemeClr>
                          </a:solidFill>
                          <a:effectLst/>
                          <a:latin typeface="Comic Sans MS" pitchFamily="66" charset="0"/>
                        </a:rPr>
                        <a:t>t</a:t>
                      </a:r>
                      <a:endParaRPr kumimoji="0" lang="en-US" sz="4400" b="0" i="0" u="none" strike="noStrike" cap="none" normalizeH="0" baseline="0" dirty="0" smtClean="0">
                        <a:ln>
                          <a:noFill/>
                        </a:ln>
                        <a:solidFill>
                          <a:schemeClr val="accent3">
                            <a:lumMod val="50000"/>
                          </a:schemeClr>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051" name="Line 25"/>
          <p:cNvSpPr>
            <a:spLocks noChangeShapeType="1"/>
          </p:cNvSpPr>
          <p:nvPr/>
        </p:nvSpPr>
        <p:spPr bwMode="auto">
          <a:xfrm>
            <a:off x="2514600" y="3962400"/>
            <a:ext cx="4343400" cy="0"/>
          </a:xfrm>
          <a:prstGeom prst="line">
            <a:avLst/>
          </a:prstGeom>
          <a:noFill/>
          <a:ln w="57150">
            <a:solidFill>
              <a:schemeClr val="tx1"/>
            </a:solidFill>
            <a:round/>
            <a:headEnd/>
            <a:tailEnd type="triangle" w="med" len="med"/>
          </a:ln>
        </p:spPr>
        <p:txBody>
          <a:bodyPr wrap="none" anchor="ctr"/>
          <a:lstStyle/>
          <a:p>
            <a:endParaRPr lang="en-US"/>
          </a:p>
        </p:txBody>
      </p:sp>
      <p:sp>
        <p:nvSpPr>
          <p:cNvPr id="44052" name="Line 26"/>
          <p:cNvSpPr>
            <a:spLocks noChangeShapeType="1"/>
          </p:cNvSpPr>
          <p:nvPr/>
        </p:nvSpPr>
        <p:spPr bwMode="auto">
          <a:xfrm>
            <a:off x="2438400" y="5334000"/>
            <a:ext cx="4419600" cy="0"/>
          </a:xfrm>
          <a:prstGeom prst="line">
            <a:avLst/>
          </a:prstGeom>
          <a:noFill/>
          <a:ln w="57150">
            <a:solidFill>
              <a:schemeClr val="tx1"/>
            </a:solidFill>
            <a:round/>
            <a:headEnd/>
            <a:tailEnd type="triangle" w="med" len="med"/>
          </a:ln>
        </p:spPr>
        <p:txBody>
          <a:bodyPr wrap="none" anchor="ctr"/>
          <a:lstStyle/>
          <a:p>
            <a:endParaRPr lang="en-US"/>
          </a:p>
        </p:txBody>
      </p:sp>
    </p:spTree>
  </p:cSld>
  <p:clrMapOvr>
    <a:masterClrMapping/>
  </p:clrMapOvr>
  <p:transition>
    <p:cut/>
    <p:sndAc>
      <p:stSnd>
        <p:snd r:embed="rId3" name="Screeching Brake"/>
      </p:stSnd>
    </p:sndAc>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672353" y="188259"/>
            <a:ext cx="7799294" cy="1461247"/>
          </a:xfrm>
        </p:spPr>
        <p:txBody>
          <a:bodyPr/>
          <a:lstStyle/>
          <a:p>
            <a:pPr eaLnBrk="1" fontAlgn="auto" hangingPunct="1">
              <a:spcAft>
                <a:spcPts val="0"/>
              </a:spcAft>
              <a:defRPr/>
            </a:pPr>
            <a:r>
              <a:rPr lang="en-US">
                <a:solidFill>
                  <a:schemeClr val="tx1">
                    <a:alpha val="90000"/>
                  </a:schemeClr>
                </a:solidFill>
                <a:latin typeface="Comic Sans MS" pitchFamily="66" charset="0"/>
              </a:rPr>
              <a:t>Punnett Squares</a:t>
            </a:r>
          </a:p>
        </p:txBody>
      </p:sp>
      <p:graphicFrame>
        <p:nvGraphicFramePr>
          <p:cNvPr id="278531" name="Group 3"/>
          <p:cNvGraphicFramePr>
            <a:graphicFrameLocks noGrp="1"/>
          </p:cNvGraphicFramePr>
          <p:nvPr/>
        </p:nvGraphicFramePr>
        <p:xfrm>
          <a:off x="1066800" y="1905000"/>
          <a:ext cx="6858000" cy="4064001"/>
        </p:xfrm>
        <a:graphic>
          <a:graphicData uri="http://schemas.openxmlformats.org/drawingml/2006/table">
            <a:tbl>
              <a:tblPr/>
              <a:tblGrid>
                <a:gridCol w="2286000"/>
                <a:gridCol w="2286000"/>
                <a:gridCol w="2286000"/>
              </a:tblGrid>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smtClean="0">
                          <a:ln>
                            <a:noFill/>
                          </a:ln>
                          <a:solidFill>
                            <a:schemeClr val="accent3">
                              <a:lumMod val="50000"/>
                            </a:schemeClr>
                          </a:solidFill>
                          <a:effectLst/>
                          <a:latin typeface="Comic Sans MS" pitchFamily="66" charset="0"/>
                        </a:rPr>
                        <a: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smtClean="0">
                          <a:ln>
                            <a:noFill/>
                          </a:ln>
                          <a:solidFill>
                            <a:schemeClr val="accent3">
                              <a:lumMod val="50000"/>
                            </a:schemeClr>
                          </a:solidFill>
                          <a:effectLst/>
                          <a:latin typeface="Comic Sans MS" pitchFamily="66" charset="0"/>
                        </a:rPr>
                        <a:t>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355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err="1" smtClean="0">
                          <a:ln>
                            <a:noFill/>
                          </a:ln>
                          <a:solidFill>
                            <a:schemeClr val="accent3">
                              <a:lumMod val="50000"/>
                            </a:schemeClr>
                          </a:solidFill>
                          <a:effectLst/>
                          <a:latin typeface="Comic Sans MS" pitchFamily="66" charset="0"/>
                        </a:rPr>
                        <a:t>T</a:t>
                      </a:r>
                      <a:r>
                        <a:rPr kumimoji="0" lang="en-US" sz="4400" b="0" i="0" u="none" strike="noStrike" cap="none" normalizeH="0" baseline="0" dirty="0" err="1" smtClean="0">
                          <a:ln>
                            <a:noFill/>
                          </a:ln>
                          <a:solidFill>
                            <a:schemeClr val="tx1"/>
                          </a:solidFill>
                          <a:effectLst/>
                          <a:latin typeface="Comic Sans MS" pitchFamily="66" charset="0"/>
                        </a:rPr>
                        <a:t>t</a:t>
                      </a:r>
                      <a:endParaRPr kumimoji="0" lang="en-US" sz="44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err="1" smtClean="0">
                          <a:ln>
                            <a:noFill/>
                          </a:ln>
                          <a:solidFill>
                            <a:schemeClr val="accent3">
                              <a:lumMod val="50000"/>
                            </a:schemeClr>
                          </a:solidFill>
                          <a:effectLst/>
                          <a:latin typeface="Comic Sans MS" pitchFamily="66" charset="0"/>
                        </a:rPr>
                        <a:t>T</a:t>
                      </a:r>
                      <a:r>
                        <a:rPr kumimoji="0" lang="en-US" sz="4400" b="0" i="0" u="none" strike="noStrike" cap="none" normalizeH="0" baseline="0" dirty="0" err="1" smtClean="0">
                          <a:ln>
                            <a:noFill/>
                          </a:ln>
                          <a:solidFill>
                            <a:schemeClr val="tx1"/>
                          </a:solidFill>
                          <a:effectLst/>
                          <a:latin typeface="Comic Sans MS" pitchFamily="66" charset="0"/>
                        </a:rPr>
                        <a:t>t</a:t>
                      </a:r>
                      <a:endParaRPr kumimoji="0" lang="en-US" sz="44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err="1" smtClean="0">
                          <a:ln>
                            <a:noFill/>
                          </a:ln>
                          <a:solidFill>
                            <a:schemeClr val="bg2"/>
                          </a:solidFill>
                          <a:effectLst/>
                          <a:latin typeface="Comic Sans MS" pitchFamily="66" charset="0"/>
                        </a:rPr>
                        <a:t>T</a:t>
                      </a:r>
                      <a:r>
                        <a:rPr kumimoji="0" lang="en-US" sz="4400" b="0" i="0" u="none" strike="noStrike" cap="none" normalizeH="0" baseline="0" dirty="0" err="1" smtClean="0">
                          <a:ln>
                            <a:noFill/>
                          </a:ln>
                          <a:solidFill>
                            <a:schemeClr val="tx1"/>
                          </a:solidFill>
                          <a:effectLst/>
                          <a:latin typeface="Comic Sans MS" pitchFamily="66" charset="0"/>
                        </a:rPr>
                        <a:t>t</a:t>
                      </a:r>
                      <a:endParaRPr kumimoji="0" lang="en-US" sz="44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err="1" smtClean="0">
                          <a:ln>
                            <a:noFill/>
                          </a:ln>
                          <a:solidFill>
                            <a:schemeClr val="bg2"/>
                          </a:solidFill>
                          <a:effectLst/>
                          <a:latin typeface="Comic Sans MS" pitchFamily="66" charset="0"/>
                        </a:rPr>
                        <a:t>T</a:t>
                      </a:r>
                      <a:r>
                        <a:rPr kumimoji="0" lang="en-US" sz="4400" b="0" i="0" u="none" strike="noStrike" cap="none" normalizeH="0" baseline="0" dirty="0" err="1" smtClean="0">
                          <a:ln>
                            <a:noFill/>
                          </a:ln>
                          <a:solidFill>
                            <a:schemeClr val="tx1"/>
                          </a:solidFill>
                          <a:effectLst/>
                          <a:latin typeface="Comic Sans MS" pitchFamily="66" charset="0"/>
                        </a:rPr>
                        <a:t>t</a:t>
                      </a:r>
                      <a:endParaRPr kumimoji="0" lang="en-US" sz="44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075" name="Line 25"/>
          <p:cNvSpPr>
            <a:spLocks noChangeShapeType="1"/>
          </p:cNvSpPr>
          <p:nvPr/>
        </p:nvSpPr>
        <p:spPr bwMode="auto">
          <a:xfrm>
            <a:off x="4419600" y="2971800"/>
            <a:ext cx="0" cy="609600"/>
          </a:xfrm>
          <a:prstGeom prst="line">
            <a:avLst/>
          </a:prstGeom>
          <a:noFill/>
          <a:ln w="57150">
            <a:solidFill>
              <a:schemeClr val="tx1"/>
            </a:solidFill>
            <a:round/>
            <a:headEnd/>
            <a:tailEnd type="triangle" w="med" len="med"/>
          </a:ln>
        </p:spPr>
        <p:txBody>
          <a:bodyPr wrap="none" anchor="ctr"/>
          <a:lstStyle/>
          <a:p>
            <a:endParaRPr lang="en-US"/>
          </a:p>
        </p:txBody>
      </p:sp>
      <p:sp>
        <p:nvSpPr>
          <p:cNvPr id="45076" name="Line 26"/>
          <p:cNvSpPr>
            <a:spLocks noChangeShapeType="1"/>
          </p:cNvSpPr>
          <p:nvPr/>
        </p:nvSpPr>
        <p:spPr bwMode="auto">
          <a:xfrm>
            <a:off x="6705600" y="2971800"/>
            <a:ext cx="0" cy="609600"/>
          </a:xfrm>
          <a:prstGeom prst="line">
            <a:avLst/>
          </a:prstGeom>
          <a:noFill/>
          <a:ln w="57150">
            <a:solidFill>
              <a:schemeClr val="tx1"/>
            </a:solidFill>
            <a:round/>
            <a:headEnd/>
            <a:tailEnd type="triangle" w="med" len="med"/>
          </a:ln>
        </p:spPr>
        <p:txBody>
          <a:bodyPr wrap="none" anchor="ctr"/>
          <a:lstStyle/>
          <a:p>
            <a:endParaRPr lang="en-US"/>
          </a:p>
        </p:txBody>
      </p:sp>
    </p:spTree>
  </p:cSld>
  <p:clrMapOvr>
    <a:masterClrMapping/>
  </p:clrMapOvr>
  <p:transition>
    <p:cut/>
    <p:sndAc>
      <p:stSnd>
        <p:snd r:embed="rId3" name="Screeching Brake"/>
      </p:stSnd>
    </p:sndAc>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672353" y="188259"/>
            <a:ext cx="7799294" cy="1461247"/>
          </a:xfrm>
        </p:spPr>
        <p:txBody>
          <a:bodyPr/>
          <a:lstStyle/>
          <a:p>
            <a:pPr eaLnBrk="1" fontAlgn="auto" hangingPunct="1">
              <a:spcAft>
                <a:spcPts val="0"/>
              </a:spcAft>
              <a:defRPr/>
            </a:pPr>
            <a:r>
              <a:rPr lang="en-US">
                <a:solidFill>
                  <a:schemeClr val="tx1">
                    <a:alpha val="90000"/>
                  </a:schemeClr>
                </a:solidFill>
                <a:latin typeface="Comic Sans MS" pitchFamily="66" charset="0"/>
              </a:rPr>
              <a:t>Punnett Squares</a:t>
            </a:r>
          </a:p>
        </p:txBody>
      </p:sp>
      <p:graphicFrame>
        <p:nvGraphicFramePr>
          <p:cNvPr id="280579" name="Group 3"/>
          <p:cNvGraphicFramePr>
            <a:graphicFrameLocks noGrp="1"/>
          </p:cNvGraphicFramePr>
          <p:nvPr/>
        </p:nvGraphicFramePr>
        <p:xfrm>
          <a:off x="1066800" y="1905000"/>
          <a:ext cx="6858000" cy="4064001"/>
        </p:xfrm>
        <a:graphic>
          <a:graphicData uri="http://schemas.openxmlformats.org/drawingml/2006/table">
            <a:tbl>
              <a:tblPr/>
              <a:tblGrid>
                <a:gridCol w="2286000"/>
                <a:gridCol w="2286000"/>
                <a:gridCol w="2286000"/>
              </a:tblGrid>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smtClean="0">
                          <a:ln>
                            <a:noFill/>
                          </a:ln>
                          <a:solidFill>
                            <a:schemeClr val="accent3">
                              <a:lumMod val="50000"/>
                            </a:schemeClr>
                          </a:solidFill>
                          <a:effectLst/>
                          <a:latin typeface="Comic Sans MS" pitchFamily="66" charset="0"/>
                        </a:rPr>
                        <a: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smtClean="0">
                          <a:ln>
                            <a:noFill/>
                          </a:ln>
                          <a:solidFill>
                            <a:schemeClr val="accent3">
                              <a:lumMod val="50000"/>
                            </a:schemeClr>
                          </a:solidFill>
                          <a:effectLst/>
                          <a:latin typeface="Comic Sans MS" pitchFamily="66" charset="0"/>
                        </a:rPr>
                        <a:t>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355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err="1" smtClean="0">
                          <a:ln>
                            <a:noFill/>
                          </a:ln>
                          <a:solidFill>
                            <a:schemeClr val="accent3">
                              <a:lumMod val="50000"/>
                            </a:schemeClr>
                          </a:solidFill>
                          <a:effectLst/>
                          <a:latin typeface="Comic Sans MS" pitchFamily="66" charset="0"/>
                        </a:rPr>
                        <a:t>T</a:t>
                      </a:r>
                      <a:r>
                        <a:rPr kumimoji="0" lang="en-US" sz="4400" b="0" i="0" u="none" strike="noStrike" cap="none" normalizeH="0" baseline="0" dirty="0" err="1" smtClean="0">
                          <a:ln>
                            <a:noFill/>
                          </a:ln>
                          <a:solidFill>
                            <a:schemeClr val="tx1"/>
                          </a:solidFill>
                          <a:effectLst/>
                          <a:latin typeface="Comic Sans MS" pitchFamily="66" charset="0"/>
                        </a:rPr>
                        <a:t>t</a:t>
                      </a:r>
                      <a:endParaRPr kumimoji="0" lang="en-US" sz="44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err="1" smtClean="0">
                          <a:ln>
                            <a:noFill/>
                          </a:ln>
                          <a:solidFill>
                            <a:schemeClr val="accent3">
                              <a:lumMod val="50000"/>
                            </a:schemeClr>
                          </a:solidFill>
                          <a:effectLst/>
                          <a:latin typeface="Comic Sans MS" pitchFamily="66" charset="0"/>
                        </a:rPr>
                        <a:t>T</a:t>
                      </a:r>
                      <a:r>
                        <a:rPr kumimoji="0" lang="en-US" sz="4400" b="0" i="0" u="none" strike="noStrike" cap="none" normalizeH="0" baseline="0" dirty="0" err="1" smtClean="0">
                          <a:ln>
                            <a:noFill/>
                          </a:ln>
                          <a:solidFill>
                            <a:schemeClr val="tx1"/>
                          </a:solidFill>
                          <a:effectLst/>
                          <a:latin typeface="Comic Sans MS" pitchFamily="66" charset="0"/>
                        </a:rPr>
                        <a:t>t</a:t>
                      </a:r>
                      <a:endParaRPr kumimoji="0" lang="en-US" sz="44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6099" name="Line 25"/>
          <p:cNvSpPr>
            <a:spLocks noChangeShapeType="1"/>
          </p:cNvSpPr>
          <p:nvPr/>
        </p:nvSpPr>
        <p:spPr bwMode="auto">
          <a:xfrm>
            <a:off x="4419600" y="2971800"/>
            <a:ext cx="0" cy="1981200"/>
          </a:xfrm>
          <a:prstGeom prst="line">
            <a:avLst/>
          </a:prstGeom>
          <a:noFill/>
          <a:ln w="57150">
            <a:solidFill>
              <a:schemeClr val="tx1"/>
            </a:solidFill>
            <a:round/>
            <a:headEnd/>
            <a:tailEnd type="triangle" w="med" len="med"/>
          </a:ln>
        </p:spPr>
        <p:txBody>
          <a:bodyPr wrap="none" anchor="ctr"/>
          <a:lstStyle/>
          <a:p>
            <a:endParaRPr lang="en-US"/>
          </a:p>
        </p:txBody>
      </p:sp>
      <p:sp>
        <p:nvSpPr>
          <p:cNvPr id="46100" name="Line 26"/>
          <p:cNvSpPr>
            <a:spLocks noChangeShapeType="1"/>
          </p:cNvSpPr>
          <p:nvPr/>
        </p:nvSpPr>
        <p:spPr bwMode="auto">
          <a:xfrm>
            <a:off x="6705600" y="2971800"/>
            <a:ext cx="0" cy="1981200"/>
          </a:xfrm>
          <a:prstGeom prst="line">
            <a:avLst/>
          </a:prstGeom>
          <a:noFill/>
          <a:ln w="57150">
            <a:solidFill>
              <a:schemeClr val="tx1"/>
            </a:solidFill>
            <a:round/>
            <a:headEnd/>
            <a:tailEnd type="triangle" w="med" len="med"/>
          </a:ln>
        </p:spPr>
        <p:txBody>
          <a:bodyPr wrap="none" anchor="ctr"/>
          <a:lstStyle/>
          <a:p>
            <a:endParaRPr lang="en-US"/>
          </a:p>
        </p:txBody>
      </p:sp>
    </p:spTree>
  </p:cSld>
  <p:clrMapOvr>
    <a:masterClrMapping/>
  </p:clrMapOvr>
  <p:transition advClick="0" advTm="0">
    <p:cut/>
    <p:sndAc>
      <p:stSnd>
        <p:snd r:embed="rId3" name="Screeching Brake"/>
      </p:stSnd>
    </p:sndAc>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672353" y="188259"/>
            <a:ext cx="7799294" cy="1461247"/>
          </a:xfrm>
        </p:spPr>
        <p:txBody>
          <a:bodyPr/>
          <a:lstStyle/>
          <a:p>
            <a:pPr eaLnBrk="1" fontAlgn="auto" hangingPunct="1">
              <a:spcAft>
                <a:spcPts val="0"/>
              </a:spcAft>
              <a:defRPr/>
            </a:pPr>
            <a:r>
              <a:rPr lang="en-US">
                <a:solidFill>
                  <a:schemeClr val="tx1">
                    <a:alpha val="90000"/>
                  </a:schemeClr>
                </a:solidFill>
                <a:latin typeface="Comic Sans MS" pitchFamily="66" charset="0"/>
              </a:rPr>
              <a:t>Punnett Squares</a:t>
            </a:r>
          </a:p>
        </p:txBody>
      </p:sp>
      <p:graphicFrame>
        <p:nvGraphicFramePr>
          <p:cNvPr id="282627" name="Group 3"/>
          <p:cNvGraphicFramePr>
            <a:graphicFrameLocks noGrp="1"/>
          </p:cNvGraphicFramePr>
          <p:nvPr/>
        </p:nvGraphicFramePr>
        <p:xfrm>
          <a:off x="1066800" y="1905000"/>
          <a:ext cx="6858000" cy="4064001"/>
        </p:xfrm>
        <a:graphic>
          <a:graphicData uri="http://schemas.openxmlformats.org/drawingml/2006/table">
            <a:tbl>
              <a:tblPr/>
              <a:tblGrid>
                <a:gridCol w="2286000"/>
                <a:gridCol w="2286000"/>
                <a:gridCol w="2286000"/>
              </a:tblGrid>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355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C2B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C2B1"/>
                    </a:solidFill>
                  </a:tcPr>
                </a:tc>
              </a:tr>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1C2B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1C2B1"/>
                    </a:solidFill>
                  </a:tcPr>
                </a:tc>
              </a:tr>
            </a:tbl>
          </a:graphicData>
        </a:graphic>
      </p:graphicFrame>
      <p:sp>
        <p:nvSpPr>
          <p:cNvPr id="282649" name="Text Box 25"/>
          <p:cNvSpPr txBox="1">
            <a:spLocks noChangeArrowheads="1"/>
          </p:cNvSpPr>
          <p:nvPr/>
        </p:nvSpPr>
        <p:spPr bwMode="auto">
          <a:xfrm>
            <a:off x="3962400" y="4133850"/>
            <a:ext cx="3467100" cy="701675"/>
          </a:xfrm>
          <a:prstGeom prst="rect">
            <a:avLst/>
          </a:prstGeom>
          <a:noFill/>
          <a:ln w="9525">
            <a:noFill/>
            <a:miter lim="800000"/>
            <a:headEnd/>
            <a:tailEnd/>
          </a:ln>
        </p:spPr>
        <p:txBody>
          <a:bodyPr wrap="none">
            <a:spAutoFit/>
          </a:bodyPr>
          <a:lstStyle/>
          <a:p>
            <a:pPr eaLnBrk="0" hangingPunct="0"/>
            <a:r>
              <a:rPr lang="en-US" sz="4000" b="1">
                <a:solidFill>
                  <a:srgbClr val="FF0000"/>
                </a:solidFill>
                <a:latin typeface="Comic Sans MS" pitchFamily="66" charset="0"/>
              </a:rPr>
              <a:t>F</a:t>
            </a:r>
            <a:r>
              <a:rPr lang="en-US" sz="4000" b="1" baseline="-25000">
                <a:solidFill>
                  <a:srgbClr val="FF0000"/>
                </a:solidFill>
                <a:latin typeface="Comic Sans MS" pitchFamily="66" charset="0"/>
              </a:rPr>
              <a:t>1</a:t>
            </a:r>
            <a:r>
              <a:rPr lang="en-US" sz="4000" b="1">
                <a:solidFill>
                  <a:srgbClr val="FF0000"/>
                </a:solidFill>
                <a:latin typeface="Comic Sans MS" pitchFamily="66" charset="0"/>
              </a:rPr>
              <a:t> generation</a:t>
            </a:r>
            <a:endParaRPr lang="en-US" sz="2400">
              <a:latin typeface="Comic Sans MS" pitchFamily="66" charset="0"/>
            </a:endParaRPr>
          </a:p>
        </p:txBody>
      </p:sp>
    </p:spTree>
  </p:cSld>
  <p:clrMapOvr>
    <a:masterClrMapping/>
  </p:clrMapOvr>
  <p:transition>
    <p:cut/>
    <p:sndAc>
      <p:stSnd>
        <p:snd r:embed="rId3" name="Drum Roll"/>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2826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49"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0" y="188259"/>
            <a:ext cx="9143999" cy="1183341"/>
          </a:xfrm>
        </p:spPr>
        <p:txBody>
          <a:bodyPr/>
          <a:lstStyle/>
          <a:p>
            <a:pPr eaLnBrk="1" fontAlgn="auto" hangingPunct="1">
              <a:spcAft>
                <a:spcPts val="0"/>
              </a:spcAft>
              <a:defRPr/>
            </a:pPr>
            <a:r>
              <a:rPr lang="en-US" dirty="0">
                <a:solidFill>
                  <a:schemeClr val="tx1"/>
                </a:solidFill>
                <a:latin typeface="Comic Sans MS" pitchFamily="66" charset="0"/>
              </a:rPr>
              <a:t>Interpreting the Results</a:t>
            </a:r>
            <a:endParaRPr lang="en-US" sz="2800" dirty="0">
              <a:solidFill>
                <a:schemeClr val="tx1"/>
              </a:solidFill>
              <a:latin typeface="Comic Sans MS" pitchFamily="66" charset="0"/>
            </a:endParaRPr>
          </a:p>
        </p:txBody>
      </p:sp>
      <p:sp>
        <p:nvSpPr>
          <p:cNvPr id="284675" name="Text Box 3"/>
          <p:cNvSpPr txBox="1">
            <a:spLocks noChangeArrowheads="1"/>
          </p:cNvSpPr>
          <p:nvPr/>
        </p:nvSpPr>
        <p:spPr bwMode="auto">
          <a:xfrm>
            <a:off x="762000" y="1771650"/>
            <a:ext cx="7620000" cy="3081338"/>
          </a:xfrm>
          <a:prstGeom prst="rect">
            <a:avLst/>
          </a:prstGeom>
          <a:noFill/>
          <a:ln w="9525">
            <a:noFill/>
            <a:miter lim="800000"/>
            <a:headEnd/>
            <a:tailEnd/>
          </a:ln>
          <a:effectLst/>
        </p:spPr>
        <p:txBody>
          <a:bodyPr>
            <a:spAutoFit/>
          </a:bodyPr>
          <a:lstStyle/>
          <a:p>
            <a:pPr eaLnBrk="0" hangingPunct="0">
              <a:defRPr/>
            </a:pPr>
            <a:r>
              <a:rPr lang="en-US" sz="2800" dirty="0">
                <a:latin typeface="Comic Sans MS" pitchFamily="66" charset="0"/>
              </a:rPr>
              <a:t>The genotype for all the offspring is </a:t>
            </a:r>
            <a:r>
              <a:rPr lang="en-US" sz="2800" b="1" dirty="0" err="1">
                <a:solidFill>
                  <a:srgbClr val="FF0000"/>
                </a:solidFill>
                <a:latin typeface="Comic Sans MS" pitchFamily="66" charset="0"/>
              </a:rPr>
              <a:t>Tt</a:t>
            </a:r>
            <a:r>
              <a:rPr lang="en-US" sz="2800" dirty="0">
                <a:latin typeface="Comic Sans MS" pitchFamily="66" charset="0"/>
              </a:rPr>
              <a:t>.</a:t>
            </a:r>
          </a:p>
          <a:p>
            <a:pPr eaLnBrk="0" hangingPunct="0">
              <a:defRPr/>
            </a:pPr>
            <a:r>
              <a:rPr lang="en-US" sz="2800" dirty="0">
                <a:latin typeface="Comic Sans MS" pitchFamily="66" charset="0"/>
              </a:rPr>
              <a:t>The </a:t>
            </a:r>
            <a:r>
              <a:rPr lang="en-US" sz="2800" b="1" dirty="0">
                <a:solidFill>
                  <a:srgbClr val="FF0000"/>
                </a:solidFill>
                <a:latin typeface="Comic Sans MS" pitchFamily="66" charset="0"/>
              </a:rPr>
              <a:t>genotype ratio</a:t>
            </a:r>
            <a:r>
              <a:rPr lang="en-US" sz="2800" dirty="0">
                <a:latin typeface="Comic Sans MS" pitchFamily="66" charset="0"/>
              </a:rPr>
              <a:t> is: </a:t>
            </a:r>
          </a:p>
          <a:p>
            <a:pPr algn="ctr" eaLnBrk="0" hangingPunct="0">
              <a:defRPr/>
            </a:pPr>
            <a:r>
              <a:rPr lang="en-US" sz="2800" b="1" dirty="0" err="1">
                <a:solidFill>
                  <a:srgbClr val="FF0000"/>
                </a:solidFill>
                <a:latin typeface="Comic Sans MS" pitchFamily="66" charset="0"/>
              </a:rPr>
              <a:t>Tt</a:t>
            </a:r>
            <a:r>
              <a:rPr lang="en-US" sz="2800" b="1" dirty="0">
                <a:solidFill>
                  <a:srgbClr val="FF0000"/>
                </a:solidFill>
                <a:latin typeface="Comic Sans MS" pitchFamily="66" charset="0"/>
              </a:rPr>
              <a:t> - 4/4</a:t>
            </a:r>
            <a:endParaRPr lang="en-US" sz="2800" dirty="0">
              <a:latin typeface="Comic Sans MS" pitchFamily="66" charset="0"/>
            </a:endParaRPr>
          </a:p>
          <a:p>
            <a:pPr eaLnBrk="0" hangingPunct="0">
              <a:defRPr/>
            </a:pPr>
            <a:endParaRPr lang="en-US" sz="2800" dirty="0">
              <a:latin typeface="Comic Sans MS" pitchFamily="66" charset="0"/>
            </a:endParaRPr>
          </a:p>
          <a:p>
            <a:pPr eaLnBrk="0" hangingPunct="0">
              <a:defRPr/>
            </a:pPr>
            <a:r>
              <a:rPr lang="en-US" sz="2800" dirty="0">
                <a:latin typeface="Comic Sans MS" pitchFamily="66" charset="0"/>
              </a:rPr>
              <a:t>The phenotype for all the offspring is </a:t>
            </a:r>
            <a:r>
              <a:rPr lang="en-US" sz="2800" b="1" dirty="0">
                <a:solidFill>
                  <a:schemeClr val="accent3">
                    <a:lumMod val="50000"/>
                  </a:schemeClr>
                </a:solidFill>
                <a:latin typeface="Comic Sans MS" pitchFamily="66" charset="0"/>
              </a:rPr>
              <a:t>tall</a:t>
            </a:r>
            <a:r>
              <a:rPr lang="en-US" sz="2800" dirty="0">
                <a:latin typeface="Comic Sans MS" pitchFamily="66" charset="0"/>
              </a:rPr>
              <a:t>.</a:t>
            </a:r>
          </a:p>
          <a:p>
            <a:pPr eaLnBrk="0" hangingPunct="0">
              <a:defRPr/>
            </a:pPr>
            <a:r>
              <a:rPr lang="en-US" sz="2800" dirty="0">
                <a:latin typeface="Comic Sans MS" pitchFamily="66" charset="0"/>
              </a:rPr>
              <a:t>The </a:t>
            </a:r>
            <a:r>
              <a:rPr lang="en-US" sz="2800" b="1" dirty="0">
                <a:solidFill>
                  <a:schemeClr val="accent3">
                    <a:lumMod val="50000"/>
                  </a:schemeClr>
                </a:solidFill>
                <a:latin typeface="Comic Sans MS" pitchFamily="66" charset="0"/>
              </a:rPr>
              <a:t>phenotype ratio</a:t>
            </a:r>
            <a:r>
              <a:rPr lang="en-US" sz="2800" dirty="0">
                <a:solidFill>
                  <a:schemeClr val="accent3">
                    <a:lumMod val="50000"/>
                  </a:schemeClr>
                </a:solidFill>
                <a:latin typeface="Comic Sans MS" pitchFamily="66" charset="0"/>
              </a:rPr>
              <a:t> </a:t>
            </a:r>
            <a:r>
              <a:rPr lang="en-US" sz="2800" dirty="0">
                <a:latin typeface="Comic Sans MS" pitchFamily="66" charset="0"/>
              </a:rPr>
              <a:t>is: </a:t>
            </a:r>
          </a:p>
          <a:p>
            <a:pPr algn="ctr" eaLnBrk="0" hangingPunct="0">
              <a:defRPr/>
            </a:pPr>
            <a:r>
              <a:rPr lang="en-US" sz="2800" b="1" dirty="0">
                <a:solidFill>
                  <a:schemeClr val="accent3">
                    <a:lumMod val="50000"/>
                  </a:schemeClr>
                </a:solidFill>
                <a:latin typeface="Comic Sans MS" pitchFamily="66" charset="0"/>
              </a:rPr>
              <a:t>tall - 4/4</a:t>
            </a:r>
            <a:endParaRPr lang="en-US" sz="2400" dirty="0">
              <a:solidFill>
                <a:schemeClr val="accent3">
                  <a:lumMod val="50000"/>
                </a:schemeClr>
              </a:solidFill>
              <a:latin typeface="Comic Sans MS" pitchFamily="66"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284675">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par>
                          <p:cTn id="7" fill="hold" nodeType="afterGroup">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284675">
                                            <p:txEl>
                                              <p:pRg st="1" end="1"/>
                                            </p:txEl>
                                          </p:spTgt>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Whoosh"/>
                                        </p:tgtEl>
                                      </p:cMediaNode>
                                    </p:audio>
                                  </p:subTnLst>
                                </p:cTn>
                              </p:par>
                            </p:childTnLst>
                          </p:cTn>
                        </p:par>
                        <p:par>
                          <p:cTn id="10" fill="hold" nodeType="afterGroup">
                            <p:stCondLst>
                              <p:cond delay="3000"/>
                            </p:stCondLst>
                            <p:childTnLst>
                              <p:par>
                                <p:cTn id="11" presetID="1" presetClass="entr" presetSubtype="0" fill="hold" grpId="0" nodeType="afterEffect">
                                  <p:stCondLst>
                                    <p:cond delay="1000"/>
                                  </p:stCondLst>
                                  <p:childTnLst>
                                    <p:set>
                                      <p:cBhvr>
                                        <p:cTn id="12" dur="1" fill="hold">
                                          <p:stCondLst>
                                            <p:cond delay="499"/>
                                          </p:stCondLst>
                                        </p:cTn>
                                        <p:tgtEl>
                                          <p:spTgt spid="284675">
                                            <p:txEl>
                                              <p:pRg st="2" end="2"/>
                                            </p:txEl>
                                          </p:spTgt>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par>
                          <p:cTn id="13" fill="hold" nodeType="afterGroup">
                            <p:stCondLst>
                              <p:cond delay="4500"/>
                            </p:stCondLst>
                            <p:childTnLst>
                              <p:par>
                                <p:cTn id="14" presetID="1" presetClass="entr" presetSubtype="0" fill="hold" grpId="0" nodeType="afterEffect">
                                  <p:stCondLst>
                                    <p:cond delay="1000"/>
                                  </p:stCondLst>
                                  <p:childTnLst>
                                    <p:set>
                                      <p:cBhvr>
                                        <p:cTn id="15" dur="1" fill="hold">
                                          <p:stCondLst>
                                            <p:cond delay="499"/>
                                          </p:stCondLst>
                                        </p:cTn>
                                        <p:tgtEl>
                                          <p:spTgt spid="284675">
                                            <p:txEl>
                                              <p:pRg st="4" end="4"/>
                                            </p:txEl>
                                          </p:spTgt>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Whoosh"/>
                                        </p:tgtEl>
                                      </p:cMediaNode>
                                    </p:audio>
                                  </p:subTnLst>
                                </p:cTn>
                              </p:par>
                            </p:childTnLst>
                          </p:cTn>
                        </p:par>
                        <p:par>
                          <p:cTn id="16" fill="hold" nodeType="afterGroup">
                            <p:stCondLst>
                              <p:cond delay="6000"/>
                            </p:stCondLst>
                            <p:childTnLst>
                              <p:par>
                                <p:cTn id="17" presetID="1" presetClass="entr" presetSubtype="0" fill="hold" grpId="0" nodeType="afterEffect">
                                  <p:stCondLst>
                                    <p:cond delay="1000"/>
                                  </p:stCondLst>
                                  <p:childTnLst>
                                    <p:set>
                                      <p:cBhvr>
                                        <p:cTn id="18" dur="1" fill="hold">
                                          <p:stCondLst>
                                            <p:cond delay="499"/>
                                          </p:stCondLst>
                                        </p:cTn>
                                        <p:tgtEl>
                                          <p:spTgt spid="284675">
                                            <p:txEl>
                                              <p:pRg st="5" end="5"/>
                                            </p:txEl>
                                          </p:spTgt>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par>
                          <p:cTn id="19" fill="hold" nodeType="afterGroup">
                            <p:stCondLst>
                              <p:cond delay="7500"/>
                            </p:stCondLst>
                            <p:childTnLst>
                              <p:par>
                                <p:cTn id="20" presetID="1" presetClass="entr" presetSubtype="0" fill="hold" grpId="0" nodeType="afterEffect">
                                  <p:stCondLst>
                                    <p:cond delay="1000"/>
                                  </p:stCondLst>
                                  <p:childTnLst>
                                    <p:set>
                                      <p:cBhvr>
                                        <p:cTn id="21" dur="1" fill="hold">
                                          <p:stCondLst>
                                            <p:cond delay="499"/>
                                          </p:stCondLst>
                                        </p:cTn>
                                        <p:tgtEl>
                                          <p:spTgt spid="284675">
                                            <p:txEl>
                                              <p:pRg st="6" end="6"/>
                                            </p:txEl>
                                          </p:spTgt>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build="p" bldLvl="5" autoUpdateAnimBg="0" advAuto="100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672353" y="188259"/>
            <a:ext cx="7799294" cy="1461247"/>
          </a:xfrm>
        </p:spPr>
        <p:txBody>
          <a:bodyPr/>
          <a:lstStyle/>
          <a:p>
            <a:pPr eaLnBrk="1" fontAlgn="auto" hangingPunct="1">
              <a:spcAft>
                <a:spcPts val="0"/>
              </a:spcAft>
              <a:defRPr/>
            </a:pPr>
            <a:r>
              <a:rPr lang="en-US">
                <a:solidFill>
                  <a:schemeClr val="tx1">
                    <a:alpha val="90000"/>
                  </a:schemeClr>
                </a:solidFill>
                <a:latin typeface="Comic Sans MS" pitchFamily="66" charset="0"/>
              </a:rPr>
              <a:t>Punnett Squares</a:t>
            </a:r>
          </a:p>
        </p:txBody>
      </p:sp>
      <p:graphicFrame>
        <p:nvGraphicFramePr>
          <p:cNvPr id="286723" name="Group 3"/>
          <p:cNvGraphicFramePr>
            <a:graphicFrameLocks noGrp="1"/>
          </p:cNvGraphicFramePr>
          <p:nvPr/>
        </p:nvGraphicFramePr>
        <p:xfrm>
          <a:off x="1066800" y="1905000"/>
          <a:ext cx="6858000" cy="4064001"/>
        </p:xfrm>
        <a:graphic>
          <a:graphicData uri="http://schemas.openxmlformats.org/drawingml/2006/table">
            <a:tbl>
              <a:tblPr/>
              <a:tblGrid>
                <a:gridCol w="2286000"/>
                <a:gridCol w="2286000"/>
                <a:gridCol w="2286000"/>
              </a:tblGrid>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355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6745" name="Text Box 25"/>
          <p:cNvSpPr txBox="1">
            <a:spLocks noChangeArrowheads="1"/>
          </p:cNvSpPr>
          <p:nvPr/>
        </p:nvSpPr>
        <p:spPr bwMode="auto">
          <a:xfrm>
            <a:off x="0" y="2819400"/>
            <a:ext cx="9144000" cy="1790700"/>
          </a:xfrm>
          <a:prstGeom prst="rect">
            <a:avLst/>
          </a:prstGeom>
          <a:noFill/>
          <a:ln w="9525">
            <a:noFill/>
            <a:miter lim="800000"/>
            <a:headEnd/>
            <a:tailEnd/>
          </a:ln>
        </p:spPr>
        <p:txBody>
          <a:bodyPr>
            <a:spAutoFit/>
          </a:bodyPr>
          <a:lstStyle/>
          <a:p>
            <a:pPr algn="ctr" eaLnBrk="0" hangingPunct="0"/>
            <a:r>
              <a:rPr lang="en-US" sz="9600">
                <a:solidFill>
                  <a:srgbClr val="FF0000"/>
                </a:solidFill>
                <a:latin typeface="Comic Sans MS" pitchFamily="66" charset="0"/>
              </a:rPr>
              <a:t>Your Turn!!</a:t>
            </a:r>
            <a:endParaRPr lang="en-US" sz="3200">
              <a:solidFill>
                <a:srgbClr val="FF0000"/>
              </a:solidFill>
              <a:latin typeface="Comic Sans MS" pitchFamily="66"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86745"/>
                                        </p:tgtEl>
                                        <p:attrNameLst>
                                          <p:attrName>style.visibility</p:attrName>
                                        </p:attrNameLst>
                                      </p:cBhvr>
                                      <p:to>
                                        <p:strVal val="visible"/>
                                      </p:to>
                                    </p:set>
                                  </p:childTnLst>
                                  <p:subTnLst>
                                    <p:animClr clrSpc="rgb" dir="cw">
                                      <p:cBhvr override="childStyle">
                                        <p:cTn dur="1" fill="hold" display="0" masterRel="nextClick" afterEffect="1"/>
                                        <p:tgtEl>
                                          <p:spTgt spid="286745"/>
                                        </p:tgtEl>
                                        <p:attrNameLst>
                                          <p:attrName>ppt_c</p:attrName>
                                        </p:attrNameLst>
                                      </p:cBhvr>
                                      <p:to>
                                        <a:srgbClr val="FF0000"/>
                                      </p:to>
                                    </p:animClr>
                                    <p:audio>
                                      <p:cMediaNode>
                                        <p:cTn display="0" masterRel="sameClick">
                                          <p:stCondLst>
                                            <p:cond evt="begin" delay="0">
                                              <p:tn val="5"/>
                                            </p:cond>
                                          </p:stCondLst>
                                          <p:endCondLst>
                                            <p:cond evt="onStopAudio" delay="0">
                                              <p:tgtEl>
                                                <p:sldTgt/>
                                              </p:tgtEl>
                                            </p:cond>
                                          </p:endCondLst>
                                        </p:cTn>
                                        <p:tgtEl>
                                          <p:sndTgt r:embed="rId3" name="Cheering Clapping.wav"/>
                                        </p:tgtEl>
                                      </p:cMediaNode>
                                    </p:audio>
                                  </p:subTnLst>
                                </p:cTn>
                              </p:par>
                            </p:childTnLst>
                          </p:cTn>
                        </p:par>
                        <p:par>
                          <p:cTn id="7" fill="hold" nodeType="afterGroup">
                            <p:stCondLst>
                              <p:cond delay="500"/>
                            </p:stCondLst>
                            <p:childTnLst>
                              <p:par>
                                <p:cTn id="8" presetID="1" presetClass="exit" presetSubtype="0" fill="hold" grpId="1" nodeType="afterEffect">
                                  <p:stCondLst>
                                    <p:cond delay="4000"/>
                                  </p:stCondLst>
                                  <p:childTnLst>
                                    <p:set>
                                      <p:cBhvr>
                                        <p:cTn id="9" dur="1" fill="hold">
                                          <p:stCondLst>
                                            <p:cond delay="499"/>
                                          </p:stCondLst>
                                        </p:cTn>
                                        <p:tgtEl>
                                          <p:spTgt spid="2867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5" grpId="0" autoUpdateAnimBg="0"/>
      <p:bldP spid="286745" grpId="1"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672353" y="188259"/>
            <a:ext cx="7799294" cy="1461247"/>
          </a:xfrm>
        </p:spPr>
        <p:txBody>
          <a:bodyPr/>
          <a:lstStyle/>
          <a:p>
            <a:pPr eaLnBrk="1" fontAlgn="auto" hangingPunct="1">
              <a:spcAft>
                <a:spcPts val="0"/>
              </a:spcAft>
              <a:defRPr/>
            </a:pPr>
            <a:r>
              <a:rPr lang="en-US">
                <a:solidFill>
                  <a:schemeClr val="tx1">
                    <a:alpha val="90000"/>
                  </a:schemeClr>
                </a:solidFill>
                <a:latin typeface="Comic Sans MS" pitchFamily="66" charset="0"/>
              </a:rPr>
              <a:t>Punnett Squares</a:t>
            </a:r>
          </a:p>
        </p:txBody>
      </p:sp>
      <p:graphicFrame>
        <p:nvGraphicFramePr>
          <p:cNvPr id="288771" name="Group 3"/>
          <p:cNvGraphicFramePr>
            <a:graphicFrameLocks noGrp="1"/>
          </p:cNvGraphicFramePr>
          <p:nvPr/>
        </p:nvGraphicFramePr>
        <p:xfrm>
          <a:off x="1066800" y="1905000"/>
          <a:ext cx="6858000" cy="4064001"/>
        </p:xfrm>
        <a:graphic>
          <a:graphicData uri="http://schemas.openxmlformats.org/drawingml/2006/table">
            <a:tbl>
              <a:tblPr/>
              <a:tblGrid>
                <a:gridCol w="2286000"/>
                <a:gridCol w="2286000"/>
                <a:gridCol w="2286000"/>
              </a:tblGrid>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355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C2B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C2B1"/>
                    </a:solidFill>
                  </a:tcPr>
                </a:tc>
              </a:tr>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1C2B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1C2B1"/>
                    </a:solidFill>
                  </a:tcPr>
                </a:tc>
              </a:tr>
            </a:tbl>
          </a:graphicData>
        </a:graphic>
      </p:graphicFrame>
      <p:sp>
        <p:nvSpPr>
          <p:cNvPr id="288793" name="Text Box 25"/>
          <p:cNvSpPr txBox="1">
            <a:spLocks noChangeArrowheads="1"/>
          </p:cNvSpPr>
          <p:nvPr/>
        </p:nvSpPr>
        <p:spPr bwMode="auto">
          <a:xfrm>
            <a:off x="3962400" y="4152900"/>
            <a:ext cx="3467100" cy="701675"/>
          </a:xfrm>
          <a:prstGeom prst="rect">
            <a:avLst/>
          </a:prstGeom>
          <a:noFill/>
          <a:ln w="9525">
            <a:noFill/>
            <a:miter lim="800000"/>
            <a:headEnd/>
            <a:tailEnd/>
          </a:ln>
        </p:spPr>
        <p:txBody>
          <a:bodyPr wrap="none">
            <a:spAutoFit/>
          </a:bodyPr>
          <a:lstStyle/>
          <a:p>
            <a:pPr eaLnBrk="0" hangingPunct="0"/>
            <a:r>
              <a:rPr lang="en-US" sz="4000" b="1">
                <a:solidFill>
                  <a:srgbClr val="FF0000"/>
                </a:solidFill>
                <a:latin typeface="Comic Sans MS" pitchFamily="66" charset="0"/>
              </a:rPr>
              <a:t>F</a:t>
            </a:r>
            <a:r>
              <a:rPr lang="en-US" sz="4000" b="1" baseline="-25000">
                <a:solidFill>
                  <a:srgbClr val="FF0000"/>
                </a:solidFill>
                <a:latin typeface="Comic Sans MS" pitchFamily="66" charset="0"/>
              </a:rPr>
              <a:t>2</a:t>
            </a:r>
            <a:r>
              <a:rPr lang="en-US" sz="4000" b="1">
                <a:solidFill>
                  <a:srgbClr val="FF0000"/>
                </a:solidFill>
                <a:latin typeface="Comic Sans MS" pitchFamily="66" charset="0"/>
              </a:rPr>
              <a:t> generation</a:t>
            </a:r>
            <a:endParaRPr lang="en-US" sz="2400">
              <a:latin typeface="Comic Sans MS" pitchFamily="66" charset="0"/>
            </a:endParaRPr>
          </a:p>
        </p:txBody>
      </p:sp>
    </p:spTree>
  </p:cSld>
  <p:clrMapOvr>
    <a:masterClrMapping/>
  </p:clrMapOvr>
  <p:transition>
    <p:cut/>
    <p:sndAc>
      <p:stSnd>
        <p:snd r:embed="rId3" name="Chimes"/>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2887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93"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685800" y="304800"/>
            <a:ext cx="7799294" cy="1461247"/>
          </a:xfrm>
        </p:spPr>
        <p:txBody>
          <a:bodyPr/>
          <a:lstStyle/>
          <a:p>
            <a:pPr eaLnBrk="1" fontAlgn="auto" hangingPunct="1">
              <a:spcAft>
                <a:spcPts val="0"/>
              </a:spcAft>
              <a:defRPr/>
            </a:pPr>
            <a:r>
              <a:rPr lang="en-US">
                <a:solidFill>
                  <a:schemeClr val="tx1">
                    <a:alpha val="90000"/>
                  </a:schemeClr>
                </a:solidFill>
                <a:latin typeface="Comic Sans MS" pitchFamily="66" charset="0"/>
              </a:rPr>
              <a:t>Punnett Squares</a:t>
            </a:r>
          </a:p>
        </p:txBody>
      </p:sp>
      <p:sp>
        <p:nvSpPr>
          <p:cNvPr id="51203" name="Text Box 25"/>
          <p:cNvSpPr txBox="1">
            <a:spLocks noChangeArrowheads="1"/>
          </p:cNvSpPr>
          <p:nvPr/>
        </p:nvSpPr>
        <p:spPr bwMode="auto">
          <a:xfrm>
            <a:off x="228600" y="1752600"/>
            <a:ext cx="8534400" cy="1365250"/>
          </a:xfrm>
          <a:prstGeom prst="rect">
            <a:avLst/>
          </a:prstGeom>
          <a:noFill/>
          <a:ln w="9525">
            <a:noFill/>
            <a:miter lim="800000"/>
            <a:headEnd/>
            <a:tailEnd/>
          </a:ln>
        </p:spPr>
        <p:txBody>
          <a:bodyPr>
            <a:spAutoFit/>
          </a:bodyPr>
          <a:lstStyle/>
          <a:p>
            <a:pPr eaLnBrk="0" hangingPunct="0"/>
            <a:r>
              <a:rPr lang="en-US" sz="3600">
                <a:solidFill>
                  <a:srgbClr val="FF0000"/>
                </a:solidFill>
                <a:latin typeface="Comic Sans MS" pitchFamily="66" charset="0"/>
              </a:rPr>
              <a:t>Next, give the genotype and phenotype ratios of the offspring (F</a:t>
            </a:r>
            <a:r>
              <a:rPr lang="en-US" sz="3600" baseline="-25000">
                <a:solidFill>
                  <a:srgbClr val="FF0000"/>
                </a:solidFill>
                <a:latin typeface="Comic Sans MS" pitchFamily="66" charset="0"/>
              </a:rPr>
              <a:t>2</a:t>
            </a:r>
            <a:r>
              <a:rPr lang="en-US" sz="3600">
                <a:solidFill>
                  <a:srgbClr val="FF0000"/>
                </a:solidFill>
                <a:latin typeface="Comic Sans MS" pitchFamily="66" charset="0"/>
              </a:rPr>
              <a:t> generation).</a:t>
            </a:r>
            <a:endParaRPr lang="en-US" sz="2400">
              <a:latin typeface="Comic Sans MS" pitchFamily="66" charset="0"/>
            </a:endParaRPr>
          </a:p>
        </p:txBody>
      </p:sp>
    </p:spTree>
  </p:cSld>
  <p:clrMapOvr>
    <a:masterClrMapping/>
  </p:clrMapOvr>
  <p:transition>
    <p:cut/>
    <p:sndAc>
      <p:stSnd>
        <p:snd r:embed="rId3" name="Cheering Clapping.wav"/>
      </p:stSnd>
    </p:sndAc>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672353" y="188259"/>
            <a:ext cx="7799294" cy="1461247"/>
          </a:xfrm>
        </p:spPr>
        <p:txBody>
          <a:bodyPr/>
          <a:lstStyle/>
          <a:p>
            <a:pPr eaLnBrk="1" fontAlgn="auto" hangingPunct="1">
              <a:spcAft>
                <a:spcPts val="0"/>
              </a:spcAft>
              <a:defRPr/>
            </a:pPr>
            <a:r>
              <a:rPr lang="en-US">
                <a:solidFill>
                  <a:schemeClr val="tx1">
                    <a:alpha val="90000"/>
                  </a:schemeClr>
                </a:solidFill>
                <a:latin typeface="Comic Sans MS" pitchFamily="66" charset="0"/>
              </a:rPr>
              <a:t>Punnett Squares</a:t>
            </a:r>
          </a:p>
        </p:txBody>
      </p:sp>
      <p:graphicFrame>
        <p:nvGraphicFramePr>
          <p:cNvPr id="292867" name="Group 3"/>
          <p:cNvGraphicFramePr>
            <a:graphicFrameLocks noGrp="1"/>
          </p:cNvGraphicFramePr>
          <p:nvPr/>
        </p:nvGraphicFramePr>
        <p:xfrm>
          <a:off x="1066800" y="1905000"/>
          <a:ext cx="6858000" cy="4064001"/>
        </p:xfrm>
        <a:graphic>
          <a:graphicData uri="http://schemas.openxmlformats.org/drawingml/2006/table">
            <a:tbl>
              <a:tblPr/>
              <a:tblGrid>
                <a:gridCol w="2286000"/>
                <a:gridCol w="2286000"/>
                <a:gridCol w="2286000"/>
              </a:tblGrid>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rgbClr val="D2D2D2"/>
                          </a:solidFill>
                          <a:effectLst/>
                          <a:latin typeface="Comic Sans MS" pitchFamily="66" charset="0"/>
                        </a:rPr>
                        <a: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rgbClr val="D2D2D2"/>
                          </a:solidFill>
                          <a:effectLst/>
                          <a:latin typeface="Comic Sans MS" pitchFamily="66" charset="0"/>
                        </a:rPr>
                        <a:t>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355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rgbClr val="D2D2D2"/>
                          </a:solidFill>
                          <a:effectLst/>
                          <a:latin typeface="Comic Sans MS" pitchFamily="66" charset="0"/>
                        </a:rPr>
                        <a:t>T</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rgbClr val="D2D2D2"/>
                          </a:solidFill>
                          <a:effectLst/>
                          <a:latin typeface="Comic Sans MS" pitchFamily="66" charset="0"/>
                        </a:rPr>
                        <a:t>t</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243" name="Oval 25"/>
          <p:cNvSpPr>
            <a:spLocks noChangeArrowheads="1"/>
          </p:cNvSpPr>
          <p:nvPr/>
        </p:nvSpPr>
        <p:spPr bwMode="auto">
          <a:xfrm>
            <a:off x="3962400" y="3429000"/>
            <a:ext cx="1066800" cy="990600"/>
          </a:xfrm>
          <a:prstGeom prst="ellipse">
            <a:avLst/>
          </a:prstGeom>
          <a:solidFill>
            <a:srgbClr val="FF0000">
              <a:alpha val="20000"/>
            </a:srgbClr>
          </a:solidFill>
          <a:ln w="9525">
            <a:solidFill>
              <a:schemeClr val="tx1"/>
            </a:solidFill>
            <a:round/>
            <a:headEnd/>
            <a:tailEnd/>
          </a:ln>
        </p:spPr>
        <p:txBody>
          <a:bodyPr wrap="none" anchor="ctr"/>
          <a:lstStyle/>
          <a:p>
            <a:endParaRPr lang="en-US"/>
          </a:p>
        </p:txBody>
      </p:sp>
      <p:sp>
        <p:nvSpPr>
          <p:cNvPr id="52244" name="Text Box 26"/>
          <p:cNvSpPr txBox="1">
            <a:spLocks noChangeArrowheads="1"/>
          </p:cNvSpPr>
          <p:nvPr/>
        </p:nvSpPr>
        <p:spPr bwMode="auto">
          <a:xfrm>
            <a:off x="898525" y="1903413"/>
            <a:ext cx="3424238" cy="517525"/>
          </a:xfrm>
          <a:prstGeom prst="rect">
            <a:avLst/>
          </a:prstGeom>
          <a:noFill/>
          <a:ln w="9525">
            <a:noFill/>
            <a:miter lim="800000"/>
            <a:headEnd/>
            <a:tailEnd/>
          </a:ln>
        </p:spPr>
        <p:txBody>
          <a:bodyPr wrap="none">
            <a:spAutoFit/>
          </a:bodyPr>
          <a:lstStyle/>
          <a:p>
            <a:pPr eaLnBrk="0" hangingPunct="0"/>
            <a:r>
              <a:rPr lang="en-US" sz="2400">
                <a:latin typeface="Comic Sans MS" pitchFamily="66" charset="0"/>
              </a:rPr>
              <a:t>Genotype ratio:  TT - 1</a:t>
            </a:r>
          </a:p>
        </p:txBody>
      </p:sp>
      <p:sp>
        <p:nvSpPr>
          <p:cNvPr id="52245" name="Line 27"/>
          <p:cNvSpPr>
            <a:spLocks noChangeShapeType="1"/>
          </p:cNvSpPr>
          <p:nvPr/>
        </p:nvSpPr>
        <p:spPr bwMode="auto">
          <a:xfrm flipH="1" flipV="1">
            <a:off x="3962400" y="2438400"/>
            <a:ext cx="304800" cy="990600"/>
          </a:xfrm>
          <a:prstGeom prst="line">
            <a:avLst/>
          </a:prstGeom>
          <a:noFill/>
          <a:ln w="38100">
            <a:solidFill>
              <a:schemeClr val="tx1"/>
            </a:solidFill>
            <a:round/>
            <a:headEnd/>
            <a:tailEnd type="triangle" w="med" len="med"/>
          </a:ln>
        </p:spPr>
        <p:txBody>
          <a:bodyPr wrap="none" anchor="ctr"/>
          <a:lstStyle/>
          <a:p>
            <a:endParaRPr lang="en-US"/>
          </a:p>
        </p:txBody>
      </p:sp>
    </p:spTree>
  </p:cSld>
  <p:clrMapOvr>
    <a:masterClrMapping/>
  </p:clrMapOvr>
  <p:transition advClick="0" advTm="2000">
    <p:cut/>
    <p:sndAc>
      <p:stSnd>
        <p:snd r:embed="rId3" name="Cash Register"/>
      </p:stSnd>
    </p:sndAc>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672353" y="188259"/>
            <a:ext cx="7799294" cy="1461247"/>
          </a:xfrm>
        </p:spPr>
        <p:txBody>
          <a:bodyPr/>
          <a:lstStyle/>
          <a:p>
            <a:pPr eaLnBrk="1" fontAlgn="auto" hangingPunct="1">
              <a:spcAft>
                <a:spcPts val="0"/>
              </a:spcAft>
              <a:defRPr/>
            </a:pPr>
            <a:r>
              <a:rPr lang="en-US">
                <a:solidFill>
                  <a:schemeClr val="tx1">
                    <a:alpha val="90000"/>
                  </a:schemeClr>
                </a:solidFill>
                <a:latin typeface="Comic Sans MS" pitchFamily="66" charset="0"/>
              </a:rPr>
              <a:t>Punnett Squares</a:t>
            </a:r>
          </a:p>
        </p:txBody>
      </p:sp>
      <p:graphicFrame>
        <p:nvGraphicFramePr>
          <p:cNvPr id="294915" name="Group 3"/>
          <p:cNvGraphicFramePr>
            <a:graphicFrameLocks noGrp="1"/>
          </p:cNvGraphicFramePr>
          <p:nvPr/>
        </p:nvGraphicFramePr>
        <p:xfrm>
          <a:off x="1066800" y="1905000"/>
          <a:ext cx="6858000" cy="4064001"/>
        </p:xfrm>
        <a:graphic>
          <a:graphicData uri="http://schemas.openxmlformats.org/drawingml/2006/table">
            <a:tbl>
              <a:tblPr/>
              <a:tblGrid>
                <a:gridCol w="2286000"/>
                <a:gridCol w="2286000"/>
                <a:gridCol w="2286000"/>
              </a:tblGrid>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rgbClr val="D2D2D2"/>
                          </a:solidFill>
                          <a:effectLst/>
                          <a:latin typeface="Comic Sans MS" pitchFamily="66" charset="0"/>
                        </a:rPr>
                        <a: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rgbClr val="D2D2D2"/>
                          </a:solidFill>
                          <a:effectLst/>
                          <a:latin typeface="Comic Sans MS" pitchFamily="66" charset="0"/>
                        </a:rPr>
                        <a:t>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355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rgbClr val="D2D2D2"/>
                          </a:solidFill>
                          <a:effectLst/>
                          <a:latin typeface="Comic Sans MS" pitchFamily="66" charset="0"/>
                        </a:rPr>
                        <a:t>T</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rgbClr val="D2D2D2"/>
                          </a:solidFill>
                          <a:effectLst/>
                          <a:latin typeface="Comic Sans MS" pitchFamily="66" charset="0"/>
                        </a:rPr>
                        <a:t>t</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3267" name="Oval 25"/>
          <p:cNvSpPr>
            <a:spLocks noChangeArrowheads="1"/>
          </p:cNvSpPr>
          <p:nvPr/>
        </p:nvSpPr>
        <p:spPr bwMode="auto">
          <a:xfrm>
            <a:off x="6248400" y="3429000"/>
            <a:ext cx="1066800" cy="990600"/>
          </a:xfrm>
          <a:prstGeom prst="ellipse">
            <a:avLst/>
          </a:prstGeom>
          <a:solidFill>
            <a:srgbClr val="FF0000">
              <a:alpha val="20000"/>
            </a:srgbClr>
          </a:solidFill>
          <a:ln w="9525">
            <a:solidFill>
              <a:schemeClr val="tx1"/>
            </a:solidFill>
            <a:round/>
            <a:headEnd/>
            <a:tailEnd/>
          </a:ln>
        </p:spPr>
        <p:txBody>
          <a:bodyPr wrap="none" anchor="ctr"/>
          <a:lstStyle/>
          <a:p>
            <a:endParaRPr lang="en-US"/>
          </a:p>
        </p:txBody>
      </p:sp>
      <p:sp>
        <p:nvSpPr>
          <p:cNvPr id="53268" name="Text Box 26"/>
          <p:cNvSpPr txBox="1">
            <a:spLocks noChangeArrowheads="1"/>
          </p:cNvSpPr>
          <p:nvPr/>
        </p:nvSpPr>
        <p:spPr bwMode="auto">
          <a:xfrm>
            <a:off x="898525" y="1903413"/>
            <a:ext cx="4443413" cy="517525"/>
          </a:xfrm>
          <a:prstGeom prst="rect">
            <a:avLst/>
          </a:prstGeom>
          <a:noFill/>
          <a:ln w="9525">
            <a:noFill/>
            <a:miter lim="800000"/>
            <a:headEnd/>
            <a:tailEnd/>
          </a:ln>
        </p:spPr>
        <p:txBody>
          <a:bodyPr wrap="none">
            <a:spAutoFit/>
          </a:bodyPr>
          <a:lstStyle/>
          <a:p>
            <a:pPr eaLnBrk="0" hangingPunct="0"/>
            <a:r>
              <a:rPr lang="en-US" sz="2400">
                <a:latin typeface="Comic Sans MS" pitchFamily="66" charset="0"/>
              </a:rPr>
              <a:t>Genotype ratio:  TT - 1, Tt - 2</a:t>
            </a:r>
          </a:p>
        </p:txBody>
      </p:sp>
      <p:sp>
        <p:nvSpPr>
          <p:cNvPr id="53269" name="Oval 27"/>
          <p:cNvSpPr>
            <a:spLocks noChangeArrowheads="1"/>
          </p:cNvSpPr>
          <p:nvPr/>
        </p:nvSpPr>
        <p:spPr bwMode="auto">
          <a:xfrm>
            <a:off x="3962400" y="4800600"/>
            <a:ext cx="1066800" cy="990600"/>
          </a:xfrm>
          <a:prstGeom prst="ellipse">
            <a:avLst/>
          </a:prstGeom>
          <a:solidFill>
            <a:srgbClr val="FF0000">
              <a:alpha val="20000"/>
            </a:srgbClr>
          </a:solidFill>
          <a:ln w="9525">
            <a:solidFill>
              <a:schemeClr val="tx1"/>
            </a:solidFill>
            <a:round/>
            <a:headEnd/>
            <a:tailEnd/>
          </a:ln>
        </p:spPr>
        <p:txBody>
          <a:bodyPr wrap="none" anchor="ctr"/>
          <a:lstStyle/>
          <a:p>
            <a:endParaRPr lang="en-US"/>
          </a:p>
        </p:txBody>
      </p:sp>
      <p:sp>
        <p:nvSpPr>
          <p:cNvPr id="53270" name="Line 28"/>
          <p:cNvSpPr>
            <a:spLocks noChangeShapeType="1"/>
          </p:cNvSpPr>
          <p:nvPr/>
        </p:nvSpPr>
        <p:spPr bwMode="auto">
          <a:xfrm flipV="1">
            <a:off x="4572000" y="2590800"/>
            <a:ext cx="228600" cy="2057400"/>
          </a:xfrm>
          <a:prstGeom prst="line">
            <a:avLst/>
          </a:prstGeom>
          <a:noFill/>
          <a:ln w="38100">
            <a:solidFill>
              <a:schemeClr val="tx1"/>
            </a:solidFill>
            <a:round/>
            <a:headEnd/>
            <a:tailEnd type="triangle" w="med" len="med"/>
          </a:ln>
        </p:spPr>
        <p:txBody>
          <a:bodyPr wrap="none" anchor="ctr"/>
          <a:lstStyle/>
          <a:p>
            <a:endParaRPr lang="en-US"/>
          </a:p>
        </p:txBody>
      </p:sp>
      <p:sp>
        <p:nvSpPr>
          <p:cNvPr id="53271" name="Line 29"/>
          <p:cNvSpPr>
            <a:spLocks noChangeShapeType="1"/>
          </p:cNvSpPr>
          <p:nvPr/>
        </p:nvSpPr>
        <p:spPr bwMode="auto">
          <a:xfrm flipH="1" flipV="1">
            <a:off x="5181600" y="2514600"/>
            <a:ext cx="1219200" cy="914400"/>
          </a:xfrm>
          <a:prstGeom prst="line">
            <a:avLst/>
          </a:prstGeom>
          <a:noFill/>
          <a:ln w="38100">
            <a:solidFill>
              <a:schemeClr val="tx1"/>
            </a:solidFill>
            <a:round/>
            <a:headEnd/>
            <a:tailEnd type="triangle" w="med" len="med"/>
          </a:ln>
        </p:spPr>
        <p:txBody>
          <a:bodyPr wrap="none" anchor="ctr"/>
          <a:lstStyle/>
          <a:p>
            <a:endParaRPr lang="en-US"/>
          </a:p>
        </p:txBody>
      </p:sp>
    </p:spTree>
  </p:cSld>
  <p:clrMapOvr>
    <a:masterClrMapping/>
  </p:clrMapOvr>
  <p:transition advClick="0" advTm="2000">
    <p:cut/>
    <p:sndAc>
      <p:stSnd>
        <p:snd r:embed="rId3" name="Cash Register"/>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57200" y="207505"/>
            <a:ext cx="8229600" cy="1392799"/>
          </a:xfrm>
          <a:prstGeom prst="rect">
            <a:avLst/>
          </a:prstGeom>
        </p:spPr>
        <p:txBody>
          <a:bodyPr lIns="91425" tIns="91425" rIns="91425" bIns="91425" anchor="b" anchorCtr="0">
            <a:noAutofit/>
          </a:bodyPr>
          <a:lstStyle/>
          <a:p>
            <a:pPr algn="ctr">
              <a:buNone/>
            </a:pPr>
            <a:r>
              <a:rPr lang="en"/>
              <a:t>Platelets</a:t>
            </a:r>
          </a:p>
        </p:txBody>
      </p:sp>
      <p:sp>
        <p:nvSpPr>
          <p:cNvPr id="145" name="Shape 145"/>
          <p:cNvSpPr txBox="1">
            <a:spLocks noGrp="1"/>
          </p:cNvSpPr>
          <p:nvPr>
            <p:ph type="body" idx="1"/>
          </p:nvPr>
        </p:nvSpPr>
        <p:spPr>
          <a:xfrm>
            <a:off x="0" y="1752599"/>
            <a:ext cx="4498800" cy="4814973"/>
          </a:xfrm>
          <a:prstGeom prst="rect">
            <a:avLst/>
          </a:prstGeom>
        </p:spPr>
        <p:txBody>
          <a:bodyPr lIns="91425" tIns="91425" rIns="91425" bIns="91425" anchor="t" anchorCtr="0">
            <a:noAutofit/>
          </a:bodyPr>
          <a:lstStyle/>
          <a:p>
            <a:pPr marL="457200" lvl="0" indent="-419100">
              <a:buClr>
                <a:schemeClr val="dk2"/>
              </a:buClr>
              <a:buSzPct val="166666"/>
              <a:buFont typeface="Arial"/>
              <a:buChar char="•"/>
            </a:pPr>
            <a:r>
              <a:rPr lang="en" dirty="0"/>
              <a:t>Small cells that cling to blood vessels and help with blood clotting.  </a:t>
            </a:r>
          </a:p>
        </p:txBody>
      </p:sp>
      <p:pic>
        <p:nvPicPr>
          <p:cNvPr id="146" name="Shape 146"/>
          <p:cNvPicPr preferRelativeResize="0"/>
          <p:nvPr/>
        </p:nvPicPr>
        <p:blipFill>
          <a:blip r:embed="rId3" cstate="print"/>
          <a:stretch>
            <a:fillRect/>
          </a:stretch>
        </p:blipFill>
        <p:spPr>
          <a:xfrm>
            <a:off x="4570401" y="1730367"/>
            <a:ext cx="3723949" cy="3836800"/>
          </a:xfrm>
          <a:prstGeom prst="rect">
            <a:avLst/>
          </a:prstGeom>
          <a:noFill/>
          <a:ln>
            <a:noFill/>
          </a:ln>
        </p:spPr>
      </p:pic>
    </p:spTree>
  </p:cSld>
  <p:clrMapOvr>
    <a:masterClrMapping/>
  </p:clrMapOvr>
  <p:transition spd="slow">
    <p:cu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672353" y="188259"/>
            <a:ext cx="7799294" cy="1461247"/>
          </a:xfrm>
        </p:spPr>
        <p:txBody>
          <a:bodyPr/>
          <a:lstStyle/>
          <a:p>
            <a:pPr eaLnBrk="1" fontAlgn="auto" hangingPunct="1">
              <a:spcAft>
                <a:spcPts val="0"/>
              </a:spcAft>
              <a:defRPr/>
            </a:pPr>
            <a:r>
              <a:rPr lang="en-US">
                <a:solidFill>
                  <a:schemeClr val="tx1">
                    <a:alpha val="90000"/>
                  </a:schemeClr>
                </a:solidFill>
                <a:latin typeface="Comic Sans MS" pitchFamily="66" charset="0"/>
              </a:rPr>
              <a:t>Punnett Squares</a:t>
            </a:r>
          </a:p>
        </p:txBody>
      </p:sp>
      <p:graphicFrame>
        <p:nvGraphicFramePr>
          <p:cNvPr id="296963" name="Group 3"/>
          <p:cNvGraphicFramePr>
            <a:graphicFrameLocks noGrp="1"/>
          </p:cNvGraphicFramePr>
          <p:nvPr/>
        </p:nvGraphicFramePr>
        <p:xfrm>
          <a:off x="1066800" y="1905000"/>
          <a:ext cx="6858000" cy="4064001"/>
        </p:xfrm>
        <a:graphic>
          <a:graphicData uri="http://schemas.openxmlformats.org/drawingml/2006/table">
            <a:tbl>
              <a:tblPr/>
              <a:tblGrid>
                <a:gridCol w="2286000"/>
                <a:gridCol w="2286000"/>
                <a:gridCol w="2286000"/>
              </a:tblGrid>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rgbClr val="D2D2D2"/>
                          </a:solidFill>
                          <a:effectLst/>
                          <a:latin typeface="Comic Sans MS" pitchFamily="66" charset="0"/>
                        </a:rPr>
                        <a: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rgbClr val="D2D2D2"/>
                          </a:solidFill>
                          <a:effectLst/>
                          <a:latin typeface="Comic Sans MS" pitchFamily="66" charset="0"/>
                        </a:rPr>
                        <a:t>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355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rgbClr val="D2D2D2"/>
                          </a:solidFill>
                          <a:effectLst/>
                          <a:latin typeface="Comic Sans MS" pitchFamily="66" charset="0"/>
                        </a:rPr>
                        <a:t>T</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rgbClr val="D2D2D2"/>
                          </a:solidFill>
                          <a:effectLst/>
                          <a:latin typeface="Comic Sans MS" pitchFamily="66" charset="0"/>
                        </a:rPr>
                        <a:t>t</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291" name="Oval 25"/>
          <p:cNvSpPr>
            <a:spLocks noChangeArrowheads="1"/>
          </p:cNvSpPr>
          <p:nvPr/>
        </p:nvSpPr>
        <p:spPr bwMode="auto">
          <a:xfrm>
            <a:off x="6248400" y="4800600"/>
            <a:ext cx="1066800" cy="990600"/>
          </a:xfrm>
          <a:prstGeom prst="ellipse">
            <a:avLst/>
          </a:prstGeom>
          <a:solidFill>
            <a:srgbClr val="FF0000">
              <a:alpha val="20000"/>
            </a:srgbClr>
          </a:solidFill>
          <a:ln w="9525">
            <a:solidFill>
              <a:schemeClr val="tx1"/>
            </a:solidFill>
            <a:round/>
            <a:headEnd/>
            <a:tailEnd/>
          </a:ln>
        </p:spPr>
        <p:txBody>
          <a:bodyPr wrap="none" anchor="ctr"/>
          <a:lstStyle/>
          <a:p>
            <a:endParaRPr lang="en-US"/>
          </a:p>
        </p:txBody>
      </p:sp>
      <p:sp>
        <p:nvSpPr>
          <p:cNvPr id="54292" name="Text Box 26"/>
          <p:cNvSpPr txBox="1">
            <a:spLocks noChangeArrowheads="1"/>
          </p:cNvSpPr>
          <p:nvPr/>
        </p:nvSpPr>
        <p:spPr bwMode="auto">
          <a:xfrm>
            <a:off x="898525" y="1903413"/>
            <a:ext cx="5357813" cy="457200"/>
          </a:xfrm>
          <a:prstGeom prst="rect">
            <a:avLst/>
          </a:prstGeom>
          <a:noFill/>
          <a:ln w="9525">
            <a:noFill/>
            <a:miter lim="800000"/>
            <a:headEnd/>
            <a:tailEnd/>
          </a:ln>
        </p:spPr>
        <p:txBody>
          <a:bodyPr wrap="none">
            <a:spAutoFit/>
          </a:bodyPr>
          <a:lstStyle/>
          <a:p>
            <a:pPr eaLnBrk="0" hangingPunct="0"/>
            <a:r>
              <a:rPr lang="en-US" sz="2400">
                <a:latin typeface="Comic Sans MS" pitchFamily="66" charset="0"/>
              </a:rPr>
              <a:t>Genotype ratio:  TT - 1, Tt - 2, tt - 1</a:t>
            </a:r>
          </a:p>
        </p:txBody>
      </p:sp>
      <p:sp>
        <p:nvSpPr>
          <p:cNvPr id="54293" name="Line 27"/>
          <p:cNvSpPr>
            <a:spLocks noChangeShapeType="1"/>
          </p:cNvSpPr>
          <p:nvPr/>
        </p:nvSpPr>
        <p:spPr bwMode="auto">
          <a:xfrm flipH="1" flipV="1">
            <a:off x="5943600" y="2514600"/>
            <a:ext cx="609600" cy="2209800"/>
          </a:xfrm>
          <a:prstGeom prst="line">
            <a:avLst/>
          </a:prstGeom>
          <a:noFill/>
          <a:ln w="38100">
            <a:solidFill>
              <a:schemeClr val="tx1"/>
            </a:solidFill>
            <a:round/>
            <a:headEnd/>
            <a:tailEnd type="triangle" w="med" len="med"/>
          </a:ln>
        </p:spPr>
        <p:txBody>
          <a:bodyPr wrap="none" anchor="ctr"/>
          <a:lstStyle/>
          <a:p>
            <a:endParaRPr lang="en-US"/>
          </a:p>
        </p:txBody>
      </p:sp>
    </p:spTree>
  </p:cSld>
  <p:clrMapOvr>
    <a:masterClrMapping/>
  </p:clrMapOvr>
  <p:transition advClick="0" advTm="2000">
    <p:cut/>
    <p:sndAc>
      <p:stSnd>
        <p:snd r:embed="rId3" name="Cash Register"/>
      </p:stSnd>
    </p:sndAc>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672353" y="188259"/>
            <a:ext cx="7799294" cy="1461247"/>
          </a:xfrm>
        </p:spPr>
        <p:txBody>
          <a:bodyPr/>
          <a:lstStyle/>
          <a:p>
            <a:pPr eaLnBrk="1" fontAlgn="auto" hangingPunct="1">
              <a:spcAft>
                <a:spcPts val="0"/>
              </a:spcAft>
              <a:defRPr/>
            </a:pPr>
            <a:r>
              <a:rPr lang="en-US">
                <a:solidFill>
                  <a:schemeClr val="tx1">
                    <a:alpha val="90000"/>
                  </a:schemeClr>
                </a:solidFill>
                <a:latin typeface="Comic Sans MS" pitchFamily="66" charset="0"/>
              </a:rPr>
              <a:t>Punnett Squares</a:t>
            </a:r>
          </a:p>
        </p:txBody>
      </p:sp>
      <p:graphicFrame>
        <p:nvGraphicFramePr>
          <p:cNvPr id="299011" name="Group 3"/>
          <p:cNvGraphicFramePr>
            <a:graphicFrameLocks noGrp="1"/>
          </p:cNvGraphicFramePr>
          <p:nvPr/>
        </p:nvGraphicFramePr>
        <p:xfrm>
          <a:off x="1066800" y="1905000"/>
          <a:ext cx="6858000" cy="4064001"/>
        </p:xfrm>
        <a:graphic>
          <a:graphicData uri="http://schemas.openxmlformats.org/drawingml/2006/table">
            <a:tbl>
              <a:tblPr/>
              <a:tblGrid>
                <a:gridCol w="2286000"/>
                <a:gridCol w="2286000"/>
                <a:gridCol w="2286000"/>
              </a:tblGrid>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rgbClr val="D2D2D2"/>
                          </a:solidFill>
                          <a:effectLst/>
                          <a:latin typeface="Comic Sans MS" pitchFamily="66" charset="0"/>
                        </a:rPr>
                        <a: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rgbClr val="D2D2D2"/>
                          </a:solidFill>
                          <a:effectLst/>
                          <a:latin typeface="Comic Sans MS" pitchFamily="66" charset="0"/>
                        </a:rPr>
                        <a:t>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355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rgbClr val="D2D2D2"/>
                          </a:solidFill>
                          <a:effectLst/>
                          <a:latin typeface="Comic Sans MS" pitchFamily="66" charset="0"/>
                        </a:rPr>
                        <a:t>T</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rgbClr val="D2D2D2"/>
                          </a:solidFill>
                          <a:effectLst/>
                          <a:latin typeface="Comic Sans MS" pitchFamily="66" charset="0"/>
                        </a:rPr>
                        <a:t>t</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Comic Sans MS" pitchFamily="66" charset="0"/>
                        </a:rPr>
                        <a:t>tt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15" name="Text Box 25"/>
          <p:cNvSpPr txBox="1">
            <a:spLocks noChangeArrowheads="1"/>
          </p:cNvSpPr>
          <p:nvPr/>
        </p:nvSpPr>
        <p:spPr bwMode="auto">
          <a:xfrm>
            <a:off x="898525" y="1903413"/>
            <a:ext cx="5348288" cy="517525"/>
          </a:xfrm>
          <a:prstGeom prst="rect">
            <a:avLst/>
          </a:prstGeom>
          <a:noFill/>
          <a:ln w="9525">
            <a:noFill/>
            <a:miter lim="800000"/>
            <a:headEnd/>
            <a:tailEnd/>
          </a:ln>
        </p:spPr>
        <p:txBody>
          <a:bodyPr wrap="none">
            <a:spAutoFit/>
          </a:bodyPr>
          <a:lstStyle/>
          <a:p>
            <a:pPr eaLnBrk="0" hangingPunct="0"/>
            <a:r>
              <a:rPr lang="en-US" sz="2400">
                <a:latin typeface="Comic Sans MS" pitchFamily="66" charset="0"/>
              </a:rPr>
              <a:t>Genotype ratio:  TT - 1, Tt - 2, tt - 1</a:t>
            </a:r>
          </a:p>
        </p:txBody>
      </p:sp>
      <p:sp>
        <p:nvSpPr>
          <p:cNvPr id="55316" name="Text Box 26"/>
          <p:cNvSpPr txBox="1">
            <a:spLocks noChangeArrowheads="1"/>
          </p:cNvSpPr>
          <p:nvPr/>
        </p:nvSpPr>
        <p:spPr bwMode="auto">
          <a:xfrm>
            <a:off x="914400" y="2835275"/>
            <a:ext cx="3716338" cy="517525"/>
          </a:xfrm>
          <a:prstGeom prst="rect">
            <a:avLst/>
          </a:prstGeom>
          <a:noFill/>
          <a:ln w="9525">
            <a:noFill/>
            <a:miter lim="800000"/>
            <a:headEnd/>
            <a:tailEnd/>
          </a:ln>
        </p:spPr>
        <p:txBody>
          <a:bodyPr wrap="none">
            <a:spAutoFit/>
          </a:bodyPr>
          <a:lstStyle/>
          <a:p>
            <a:pPr eaLnBrk="0" hangingPunct="0"/>
            <a:r>
              <a:rPr lang="en-US" sz="2400">
                <a:latin typeface="Comic Sans MS" pitchFamily="66" charset="0"/>
              </a:rPr>
              <a:t>Phenotype ratio:  Tall - 3</a:t>
            </a:r>
          </a:p>
        </p:txBody>
      </p:sp>
      <p:sp>
        <p:nvSpPr>
          <p:cNvPr id="55317" name="Line 27"/>
          <p:cNvSpPr>
            <a:spLocks noChangeShapeType="1"/>
          </p:cNvSpPr>
          <p:nvPr/>
        </p:nvSpPr>
        <p:spPr bwMode="auto">
          <a:xfrm>
            <a:off x="4191000" y="2438400"/>
            <a:ext cx="152400" cy="457200"/>
          </a:xfrm>
          <a:prstGeom prst="line">
            <a:avLst/>
          </a:prstGeom>
          <a:noFill/>
          <a:ln w="38100">
            <a:solidFill>
              <a:schemeClr val="tx1"/>
            </a:solidFill>
            <a:round/>
            <a:headEnd/>
            <a:tailEnd type="triangle" w="med" len="med"/>
          </a:ln>
        </p:spPr>
        <p:txBody>
          <a:bodyPr wrap="none" anchor="ctr"/>
          <a:lstStyle/>
          <a:p>
            <a:endParaRPr lang="en-US"/>
          </a:p>
        </p:txBody>
      </p:sp>
      <p:sp>
        <p:nvSpPr>
          <p:cNvPr id="55318" name="Line 28"/>
          <p:cNvSpPr>
            <a:spLocks noChangeShapeType="1"/>
          </p:cNvSpPr>
          <p:nvPr/>
        </p:nvSpPr>
        <p:spPr bwMode="auto">
          <a:xfrm flipH="1">
            <a:off x="4572000" y="2438400"/>
            <a:ext cx="457200" cy="457200"/>
          </a:xfrm>
          <a:prstGeom prst="line">
            <a:avLst/>
          </a:prstGeom>
          <a:noFill/>
          <a:ln w="38100">
            <a:solidFill>
              <a:schemeClr val="tx1"/>
            </a:solidFill>
            <a:round/>
            <a:headEnd/>
            <a:tailEnd type="triangle" w="med" len="med"/>
          </a:ln>
        </p:spPr>
        <p:txBody>
          <a:bodyPr wrap="none" anchor="ctr"/>
          <a:lstStyle/>
          <a:p>
            <a:endParaRPr lang="en-US"/>
          </a:p>
        </p:txBody>
      </p:sp>
    </p:spTree>
  </p:cSld>
  <p:clrMapOvr>
    <a:masterClrMapping/>
  </p:clrMapOvr>
  <p:transition advClick="0" advTm="2000">
    <p:cut/>
    <p:sndAc>
      <p:stSnd>
        <p:snd r:embed="rId3" name="Cash Register"/>
      </p:stSnd>
    </p:sndAc>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672353" y="188259"/>
            <a:ext cx="7799294" cy="1461247"/>
          </a:xfrm>
        </p:spPr>
        <p:txBody>
          <a:bodyPr/>
          <a:lstStyle/>
          <a:p>
            <a:pPr eaLnBrk="1" fontAlgn="auto" hangingPunct="1">
              <a:spcAft>
                <a:spcPts val="0"/>
              </a:spcAft>
              <a:defRPr/>
            </a:pPr>
            <a:r>
              <a:rPr lang="en-US">
                <a:solidFill>
                  <a:schemeClr val="tx1">
                    <a:alpha val="90000"/>
                  </a:schemeClr>
                </a:solidFill>
                <a:latin typeface="Comic Sans MS" pitchFamily="66" charset="0"/>
              </a:rPr>
              <a:t>Punnett Squares</a:t>
            </a:r>
          </a:p>
        </p:txBody>
      </p:sp>
      <p:graphicFrame>
        <p:nvGraphicFramePr>
          <p:cNvPr id="301059" name="Group 3"/>
          <p:cNvGraphicFramePr>
            <a:graphicFrameLocks noGrp="1"/>
          </p:cNvGraphicFramePr>
          <p:nvPr/>
        </p:nvGraphicFramePr>
        <p:xfrm>
          <a:off x="1066800" y="1905000"/>
          <a:ext cx="6858000" cy="4064001"/>
        </p:xfrm>
        <a:graphic>
          <a:graphicData uri="http://schemas.openxmlformats.org/drawingml/2006/table">
            <a:tbl>
              <a:tblPr/>
              <a:tblGrid>
                <a:gridCol w="2286000"/>
                <a:gridCol w="2286000"/>
                <a:gridCol w="2286000"/>
              </a:tblGrid>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accent1">
                            <a:lumMod val="60000"/>
                            <a:lumOff val="40000"/>
                          </a:schemeClr>
                        </a:solidFill>
                        <a:effectLst/>
                        <a:latin typeface="Arial" charset="0"/>
                      </a:endParaRPr>
                    </a:p>
                  </a:txBody>
                  <a:tcPr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accent1">
                              <a:lumMod val="60000"/>
                              <a:lumOff val="40000"/>
                            </a:schemeClr>
                          </a:solidFill>
                          <a:effectLst/>
                          <a:latin typeface="Comic Sans MS" pitchFamily="66" charset="0"/>
                        </a:rPr>
                        <a:t>T</a:t>
                      </a:r>
                    </a:p>
                  </a:txBody>
                  <a:tcPr anchor="ctr"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smtClean="0">
                          <a:ln>
                            <a:noFill/>
                          </a:ln>
                          <a:solidFill>
                            <a:schemeClr val="accent1">
                              <a:lumMod val="60000"/>
                              <a:lumOff val="40000"/>
                            </a:schemeClr>
                          </a:solidFill>
                          <a:effectLst/>
                          <a:latin typeface="Comic Sans MS" pitchFamily="66" charset="0"/>
                        </a:rPr>
                        <a:t>t</a:t>
                      </a:r>
                    </a:p>
                  </a:txBody>
                  <a:tcPr anchor="ctr"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tr>
              <a:tr h="1355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accent1">
                              <a:lumMod val="60000"/>
                              <a:lumOff val="40000"/>
                            </a:schemeClr>
                          </a:solidFill>
                          <a:effectLst/>
                          <a:latin typeface="Comic Sans MS" pitchFamily="66" charset="0"/>
                        </a:rPr>
                        <a:t>T</a:t>
                      </a:r>
                    </a:p>
                  </a:txBody>
                  <a:tcPr anchor="ctr"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smtClean="0">
                          <a:ln>
                            <a:noFill/>
                          </a:ln>
                          <a:solidFill>
                            <a:schemeClr val="accent1">
                              <a:lumMod val="60000"/>
                              <a:lumOff val="40000"/>
                            </a:schemeClr>
                          </a:solidFill>
                          <a:effectLst/>
                          <a:latin typeface="Comic Sans MS" pitchFamily="66" charset="0"/>
                        </a:rPr>
                        <a:t>TT</a:t>
                      </a:r>
                    </a:p>
                  </a:txBody>
                  <a:tcPr anchor="ctr"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accent1">
                              <a:lumMod val="60000"/>
                              <a:lumOff val="40000"/>
                            </a:schemeClr>
                          </a:solidFill>
                          <a:effectLst/>
                          <a:latin typeface="Comic Sans MS" pitchFamily="66" charset="0"/>
                        </a:rPr>
                        <a:t>Tt</a:t>
                      </a:r>
                    </a:p>
                  </a:txBody>
                  <a:tcPr anchor="ctr"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tr>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accent1">
                              <a:lumMod val="60000"/>
                              <a:lumOff val="40000"/>
                            </a:schemeClr>
                          </a:solidFill>
                          <a:effectLst/>
                          <a:latin typeface="Comic Sans MS" pitchFamily="66" charset="0"/>
                        </a:rPr>
                        <a:t>t</a:t>
                      </a:r>
                    </a:p>
                  </a:txBody>
                  <a:tcPr anchor="ctr"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accent1">
                              <a:lumMod val="60000"/>
                              <a:lumOff val="40000"/>
                            </a:schemeClr>
                          </a:solidFill>
                          <a:effectLst/>
                          <a:latin typeface="Comic Sans MS" pitchFamily="66" charset="0"/>
                        </a:rPr>
                        <a:t>Tt</a:t>
                      </a:r>
                    </a:p>
                  </a:txBody>
                  <a:tcPr anchor="ctr"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err="1" smtClean="0">
                          <a:ln>
                            <a:noFill/>
                          </a:ln>
                          <a:solidFill>
                            <a:schemeClr val="accent1">
                              <a:lumMod val="60000"/>
                              <a:lumOff val="40000"/>
                            </a:schemeClr>
                          </a:solidFill>
                          <a:effectLst/>
                          <a:latin typeface="Comic Sans MS" pitchFamily="66" charset="0"/>
                        </a:rPr>
                        <a:t>tt</a:t>
                      </a:r>
                      <a:endParaRPr kumimoji="0" lang="en-US" sz="4400" b="0" i="0" u="none" strike="noStrike" cap="none" normalizeH="0" baseline="0" dirty="0" smtClean="0">
                        <a:ln>
                          <a:noFill/>
                        </a:ln>
                        <a:solidFill>
                          <a:schemeClr val="accent1">
                            <a:lumMod val="60000"/>
                            <a:lumOff val="40000"/>
                          </a:schemeClr>
                        </a:solidFill>
                        <a:effectLst/>
                        <a:latin typeface="Comic Sans MS" pitchFamily="66" charset="0"/>
                      </a:endParaRPr>
                    </a:p>
                  </a:txBody>
                  <a:tcPr anchor="ctr"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tr>
            </a:tbl>
          </a:graphicData>
        </a:graphic>
      </p:graphicFrame>
      <p:sp>
        <p:nvSpPr>
          <p:cNvPr id="56341" name="Text Box 25"/>
          <p:cNvSpPr txBox="1">
            <a:spLocks noChangeArrowheads="1"/>
          </p:cNvSpPr>
          <p:nvPr/>
        </p:nvSpPr>
        <p:spPr bwMode="auto">
          <a:xfrm>
            <a:off x="898525" y="1903413"/>
            <a:ext cx="5357813" cy="457200"/>
          </a:xfrm>
          <a:prstGeom prst="rect">
            <a:avLst/>
          </a:prstGeom>
          <a:noFill/>
          <a:ln w="9525">
            <a:noFill/>
            <a:miter lim="800000"/>
            <a:headEnd/>
            <a:tailEnd/>
          </a:ln>
        </p:spPr>
        <p:txBody>
          <a:bodyPr wrap="none">
            <a:spAutoFit/>
          </a:bodyPr>
          <a:lstStyle/>
          <a:p>
            <a:pPr eaLnBrk="0" hangingPunct="0"/>
            <a:r>
              <a:rPr lang="en-US" sz="2400">
                <a:latin typeface="Comic Sans MS" pitchFamily="66" charset="0"/>
              </a:rPr>
              <a:t>Genotype ratio:  TT - 1, Tt - 2, tt - 1</a:t>
            </a:r>
          </a:p>
        </p:txBody>
      </p:sp>
      <p:sp>
        <p:nvSpPr>
          <p:cNvPr id="56342" name="Text Box 26"/>
          <p:cNvSpPr txBox="1">
            <a:spLocks noChangeArrowheads="1"/>
          </p:cNvSpPr>
          <p:nvPr/>
        </p:nvSpPr>
        <p:spPr bwMode="auto">
          <a:xfrm>
            <a:off x="914400" y="2835275"/>
            <a:ext cx="5116513" cy="457200"/>
          </a:xfrm>
          <a:prstGeom prst="rect">
            <a:avLst/>
          </a:prstGeom>
          <a:noFill/>
          <a:ln w="9525">
            <a:noFill/>
            <a:miter lim="800000"/>
            <a:headEnd/>
            <a:tailEnd/>
          </a:ln>
        </p:spPr>
        <p:txBody>
          <a:bodyPr wrap="none">
            <a:spAutoFit/>
          </a:bodyPr>
          <a:lstStyle/>
          <a:p>
            <a:pPr eaLnBrk="0" hangingPunct="0"/>
            <a:r>
              <a:rPr lang="en-US" sz="2400">
                <a:latin typeface="Comic Sans MS" pitchFamily="66" charset="0"/>
              </a:rPr>
              <a:t>Phenotype ratio:  Tall - 3, short - 1</a:t>
            </a:r>
          </a:p>
        </p:txBody>
      </p:sp>
      <p:sp>
        <p:nvSpPr>
          <p:cNvPr id="301083" name="Line 27"/>
          <p:cNvSpPr>
            <a:spLocks noChangeShapeType="1"/>
          </p:cNvSpPr>
          <p:nvPr/>
        </p:nvSpPr>
        <p:spPr bwMode="auto">
          <a:xfrm flipH="1">
            <a:off x="5867400" y="2438400"/>
            <a:ext cx="152400" cy="457200"/>
          </a:xfrm>
          <a:prstGeom prst="line">
            <a:avLst/>
          </a:prstGeom>
          <a:noFill/>
          <a:ln w="38100">
            <a:solidFill>
              <a:schemeClr val="tx1"/>
            </a:solidFill>
            <a:round/>
            <a:headEnd/>
            <a:tailEnd type="triangle" w="med" len="med"/>
          </a:ln>
        </p:spPr>
        <p:txBody>
          <a:bodyPr wrap="none" anchor="ctr"/>
          <a:lstStyle/>
          <a:p>
            <a:endParaRPr lang="en-US"/>
          </a:p>
        </p:txBody>
      </p:sp>
    </p:spTree>
  </p:cSld>
  <p:clrMapOvr>
    <a:masterClrMapping/>
  </p:clrMapOvr>
  <p:transition>
    <p:cut/>
    <p:sndAc>
      <p:stSnd>
        <p:snd r:embed="rId3" name="Cash Register"/>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afterEffect">
                                  <p:stCondLst>
                                    <p:cond delay="2000"/>
                                  </p:stCondLst>
                                  <p:childTnLst>
                                    <p:animEffect transition="out" filter="fade">
                                      <p:cBhvr>
                                        <p:cTn id="6" dur="500"/>
                                        <p:tgtEl>
                                          <p:spTgt spid="301083"/>
                                        </p:tgtEl>
                                      </p:cBhvr>
                                    </p:animEffect>
                                    <p:set>
                                      <p:cBhvr>
                                        <p:cTn id="7" dur="1" fill="hold">
                                          <p:stCondLst>
                                            <p:cond delay="499"/>
                                          </p:stCondLst>
                                        </p:cTn>
                                        <p:tgtEl>
                                          <p:spTgt spid="3010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8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672353" y="188259"/>
            <a:ext cx="7799294" cy="1461247"/>
          </a:xfrm>
        </p:spPr>
        <p:txBody>
          <a:bodyPr/>
          <a:lstStyle/>
          <a:p>
            <a:pPr eaLnBrk="1" fontAlgn="auto" hangingPunct="1">
              <a:spcAft>
                <a:spcPts val="0"/>
              </a:spcAft>
              <a:defRPr/>
            </a:pPr>
            <a:r>
              <a:rPr lang="en-US">
                <a:solidFill>
                  <a:schemeClr val="tx1"/>
                </a:solidFill>
                <a:latin typeface="Comic Sans MS" pitchFamily="66" charset="0"/>
              </a:rPr>
              <a:t>Punnett Squares</a:t>
            </a:r>
            <a:endParaRPr lang="en-US">
              <a:solidFill>
                <a:schemeClr val="bg2"/>
              </a:solidFill>
              <a:latin typeface="Comic Sans MS" pitchFamily="66" charset="0"/>
            </a:endParaRPr>
          </a:p>
        </p:txBody>
      </p:sp>
      <p:graphicFrame>
        <p:nvGraphicFramePr>
          <p:cNvPr id="303107" name="Group 3"/>
          <p:cNvGraphicFramePr>
            <a:graphicFrameLocks noGrp="1"/>
          </p:cNvGraphicFramePr>
          <p:nvPr/>
        </p:nvGraphicFramePr>
        <p:xfrm>
          <a:off x="1066800" y="1905000"/>
          <a:ext cx="6858000" cy="4064001"/>
        </p:xfrm>
        <a:graphic>
          <a:graphicData uri="http://schemas.openxmlformats.org/drawingml/2006/table">
            <a:tbl>
              <a:tblPr/>
              <a:tblGrid>
                <a:gridCol w="2286000"/>
                <a:gridCol w="2286000"/>
                <a:gridCol w="2286000"/>
              </a:tblGrid>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accent1">
                            <a:lumMod val="60000"/>
                            <a:lumOff val="40000"/>
                          </a:schemeClr>
                        </a:solidFill>
                        <a:effectLst/>
                        <a:latin typeface="Arial" charset="0"/>
                      </a:endParaRPr>
                    </a:p>
                  </a:txBody>
                  <a:tcPr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accent1">
                              <a:lumMod val="60000"/>
                              <a:lumOff val="40000"/>
                            </a:schemeClr>
                          </a:solidFill>
                          <a:effectLst/>
                          <a:latin typeface="Comic Sans MS" pitchFamily="66" charset="0"/>
                        </a:rPr>
                        <a:t>T</a:t>
                      </a:r>
                    </a:p>
                  </a:txBody>
                  <a:tcPr anchor="ctr"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accent1">
                              <a:lumMod val="60000"/>
                              <a:lumOff val="40000"/>
                            </a:schemeClr>
                          </a:solidFill>
                          <a:effectLst/>
                          <a:latin typeface="Comic Sans MS" pitchFamily="66" charset="0"/>
                        </a:rPr>
                        <a:t>t</a:t>
                      </a:r>
                    </a:p>
                  </a:txBody>
                  <a:tcPr anchor="ctr"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tr>
              <a:tr h="1355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accent1">
                              <a:lumMod val="60000"/>
                              <a:lumOff val="40000"/>
                            </a:schemeClr>
                          </a:solidFill>
                          <a:effectLst/>
                          <a:latin typeface="Comic Sans MS" pitchFamily="66" charset="0"/>
                        </a:rPr>
                        <a:t>T</a:t>
                      </a:r>
                    </a:p>
                  </a:txBody>
                  <a:tcPr anchor="ctr"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accent1">
                              <a:lumMod val="60000"/>
                              <a:lumOff val="40000"/>
                            </a:schemeClr>
                          </a:solidFill>
                          <a:effectLst/>
                          <a:latin typeface="Comic Sans MS" pitchFamily="66" charset="0"/>
                        </a:rPr>
                        <a:t>TT</a:t>
                      </a:r>
                    </a:p>
                  </a:txBody>
                  <a:tcPr anchor="ctr"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accent1">
                              <a:lumMod val="60000"/>
                              <a:lumOff val="40000"/>
                            </a:schemeClr>
                          </a:solidFill>
                          <a:effectLst/>
                          <a:latin typeface="Comic Sans MS" pitchFamily="66" charset="0"/>
                        </a:rPr>
                        <a:t>Tt</a:t>
                      </a:r>
                    </a:p>
                  </a:txBody>
                  <a:tcPr anchor="ctr"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tr>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accent1">
                              <a:lumMod val="60000"/>
                              <a:lumOff val="40000"/>
                            </a:schemeClr>
                          </a:solidFill>
                          <a:effectLst/>
                          <a:latin typeface="Comic Sans MS" pitchFamily="66" charset="0"/>
                        </a:rPr>
                        <a:t>t</a:t>
                      </a:r>
                    </a:p>
                  </a:txBody>
                  <a:tcPr anchor="ctr"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accent1">
                              <a:lumMod val="60000"/>
                              <a:lumOff val="40000"/>
                            </a:schemeClr>
                          </a:solidFill>
                          <a:effectLst/>
                          <a:latin typeface="Comic Sans MS" pitchFamily="66" charset="0"/>
                        </a:rPr>
                        <a:t>Tt</a:t>
                      </a:r>
                    </a:p>
                  </a:txBody>
                  <a:tcPr anchor="ctr"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err="1" smtClean="0">
                          <a:ln>
                            <a:noFill/>
                          </a:ln>
                          <a:solidFill>
                            <a:schemeClr val="accent1">
                              <a:lumMod val="60000"/>
                              <a:lumOff val="40000"/>
                            </a:schemeClr>
                          </a:solidFill>
                          <a:effectLst/>
                          <a:latin typeface="Comic Sans MS" pitchFamily="66" charset="0"/>
                        </a:rPr>
                        <a:t>tt</a:t>
                      </a:r>
                      <a:endParaRPr kumimoji="0" lang="en-US" sz="4400" b="0" i="0" u="none" strike="noStrike" cap="none" normalizeH="0" baseline="0" dirty="0" smtClean="0">
                        <a:ln>
                          <a:noFill/>
                        </a:ln>
                        <a:solidFill>
                          <a:schemeClr val="accent1">
                            <a:lumMod val="60000"/>
                            <a:lumOff val="40000"/>
                          </a:schemeClr>
                        </a:solidFill>
                        <a:effectLst/>
                        <a:latin typeface="Comic Sans MS" pitchFamily="66" charset="0"/>
                      </a:endParaRPr>
                    </a:p>
                  </a:txBody>
                  <a:tcPr anchor="ctr"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a:noFill/>
                    </a:lnTlToBr>
                    <a:lnBlToTr>
                      <a:noFill/>
                    </a:lnBlToTr>
                    <a:noFill/>
                  </a:tcPr>
                </a:tc>
              </a:tr>
            </a:tbl>
          </a:graphicData>
        </a:graphic>
      </p:graphicFrame>
      <p:sp>
        <p:nvSpPr>
          <p:cNvPr id="57365" name="Text Box 25"/>
          <p:cNvSpPr txBox="1">
            <a:spLocks noChangeArrowheads="1"/>
          </p:cNvSpPr>
          <p:nvPr/>
        </p:nvSpPr>
        <p:spPr bwMode="auto">
          <a:xfrm>
            <a:off x="441325" y="2284413"/>
            <a:ext cx="8321675" cy="946150"/>
          </a:xfrm>
          <a:prstGeom prst="rect">
            <a:avLst/>
          </a:prstGeom>
          <a:noFill/>
          <a:ln w="9525">
            <a:noFill/>
            <a:miter lim="800000"/>
            <a:headEnd/>
            <a:tailEnd/>
          </a:ln>
        </p:spPr>
        <p:txBody>
          <a:bodyPr>
            <a:spAutoFit/>
          </a:bodyPr>
          <a:lstStyle/>
          <a:p>
            <a:pPr algn="just" eaLnBrk="0" hangingPunct="0"/>
            <a:r>
              <a:rPr lang="en-US" sz="2800" b="1">
                <a:solidFill>
                  <a:srgbClr val="FF0000"/>
                </a:solidFill>
                <a:latin typeface="Comic Sans MS" pitchFamily="66" charset="0"/>
              </a:rPr>
              <a:t>This is a monohybrid cross.  We worked with only one trait.  The height of the plant.</a:t>
            </a:r>
          </a:p>
        </p:txBody>
      </p:sp>
      <p:sp>
        <p:nvSpPr>
          <p:cNvPr id="303130" name="Oval 26"/>
          <p:cNvSpPr>
            <a:spLocks noChangeArrowheads="1"/>
          </p:cNvSpPr>
          <p:nvPr/>
        </p:nvSpPr>
        <p:spPr bwMode="auto">
          <a:xfrm>
            <a:off x="2209800" y="2286000"/>
            <a:ext cx="990600" cy="609600"/>
          </a:xfrm>
          <a:prstGeom prst="ellipse">
            <a:avLst/>
          </a:prstGeom>
          <a:solidFill>
            <a:srgbClr val="FF0000">
              <a:alpha val="20000"/>
            </a:srgbClr>
          </a:solidFill>
          <a:ln w="9525">
            <a:solidFill>
              <a:schemeClr val="tx1"/>
            </a:solidFill>
            <a:round/>
            <a:headEnd/>
            <a:tailEnd/>
          </a:ln>
        </p:spPr>
        <p:txBody>
          <a:bodyPr wrap="none" anchor="ctr"/>
          <a:lstStyle/>
          <a:p>
            <a:endParaRPr lang="en-US"/>
          </a:p>
        </p:txBody>
      </p:sp>
      <p:sp>
        <p:nvSpPr>
          <p:cNvPr id="303131" name="Oval 27"/>
          <p:cNvSpPr>
            <a:spLocks noChangeArrowheads="1"/>
          </p:cNvSpPr>
          <p:nvPr/>
        </p:nvSpPr>
        <p:spPr bwMode="auto">
          <a:xfrm>
            <a:off x="1219200" y="2743200"/>
            <a:ext cx="838200" cy="609600"/>
          </a:xfrm>
          <a:prstGeom prst="ellipse">
            <a:avLst/>
          </a:prstGeom>
          <a:solidFill>
            <a:srgbClr val="FF0000">
              <a:alpha val="20000"/>
            </a:srgbClr>
          </a:solidFill>
          <a:ln w="9525">
            <a:solidFill>
              <a:schemeClr val="tx1"/>
            </a:solidFill>
            <a:round/>
            <a:headEnd/>
            <a:tailEnd/>
          </a:ln>
        </p:spPr>
        <p:txBody>
          <a:bodyPr wrap="none" anchor="ctr"/>
          <a:lstStyle/>
          <a:p>
            <a:endParaRPr lang="en-US"/>
          </a:p>
        </p:txBody>
      </p:sp>
      <p:sp>
        <p:nvSpPr>
          <p:cNvPr id="303132" name="Line 28"/>
          <p:cNvSpPr>
            <a:spLocks noChangeShapeType="1"/>
          </p:cNvSpPr>
          <p:nvPr/>
        </p:nvSpPr>
        <p:spPr bwMode="auto">
          <a:xfrm flipH="1">
            <a:off x="1828800" y="2743200"/>
            <a:ext cx="381000" cy="228600"/>
          </a:xfrm>
          <a:prstGeom prst="line">
            <a:avLst/>
          </a:prstGeom>
          <a:noFill/>
          <a:ln w="38100">
            <a:solidFill>
              <a:schemeClr val="tx1"/>
            </a:solidFill>
            <a:round/>
            <a:headEnd/>
            <a:tailEnd type="triangle" w="med" len="med"/>
          </a:ln>
        </p:spPr>
        <p:txBody>
          <a:bodyPr wrap="none" anchor="ctr"/>
          <a:lstStyle/>
          <a:p>
            <a:endParaRPr lang="en-US"/>
          </a:p>
        </p:txBody>
      </p:sp>
    </p:spTree>
  </p:cSld>
  <p:clrMapOvr>
    <a:masterClrMapping/>
  </p:clrMapOvr>
  <p:transition>
    <p:cut/>
    <p:sndAc>
      <p:stSnd>
        <p:snd r:embed="rId3" name="Camera"/>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313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03132"/>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4" name="Chimes"/>
                                        </p:tgtEl>
                                      </p:cMediaNode>
                                    </p:audio>
                                  </p:sub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03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30" grpId="0" animBg="1"/>
      <p:bldP spid="303131" grpId="0" animBg="1"/>
      <p:bldP spid="30313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1027"/>
          <p:cNvSpPr>
            <a:spLocks noChangeArrowheads="1"/>
          </p:cNvSpPr>
          <p:nvPr/>
        </p:nvSpPr>
        <p:spPr bwMode="auto">
          <a:xfrm>
            <a:off x="381000" y="381000"/>
            <a:ext cx="7758113" cy="701675"/>
          </a:xfrm>
          <a:prstGeom prst="rect">
            <a:avLst/>
          </a:prstGeom>
          <a:noFill/>
          <a:ln w="9525">
            <a:noFill/>
            <a:miter lim="800000"/>
            <a:headEnd/>
            <a:tailEnd/>
          </a:ln>
          <a:effectLst/>
        </p:spPr>
        <p:txBody>
          <a:bodyPr wrap="none">
            <a:spAutoFit/>
          </a:bodyPr>
          <a:lstStyle/>
          <a:p>
            <a:r>
              <a:rPr lang="en-US" sz="4000" b="0">
                <a:solidFill>
                  <a:schemeClr val="folHlink"/>
                </a:solidFill>
              </a:rPr>
              <a:t>What is Sickle Cell Anemia (SCA)?</a:t>
            </a:r>
          </a:p>
        </p:txBody>
      </p:sp>
      <p:pic>
        <p:nvPicPr>
          <p:cNvPr id="111620" name="Picture 1028" descr="bloovesc"/>
          <p:cNvPicPr>
            <a:picLocks noChangeAspect="1" noChangeArrowheads="1"/>
          </p:cNvPicPr>
          <p:nvPr/>
        </p:nvPicPr>
        <p:blipFill>
          <a:blip r:embed="rId3" cstate="print"/>
          <a:srcRect/>
          <a:stretch>
            <a:fillRect/>
          </a:stretch>
        </p:blipFill>
        <p:spPr bwMode="auto">
          <a:xfrm>
            <a:off x="5943600" y="1371600"/>
            <a:ext cx="2922588" cy="2117725"/>
          </a:xfrm>
          <a:prstGeom prst="rect">
            <a:avLst/>
          </a:prstGeom>
          <a:noFill/>
        </p:spPr>
      </p:pic>
      <p:sp>
        <p:nvSpPr>
          <p:cNvPr id="111621" name="Rectangle 1029"/>
          <p:cNvSpPr>
            <a:spLocks noChangeArrowheads="1"/>
          </p:cNvSpPr>
          <p:nvPr/>
        </p:nvSpPr>
        <p:spPr bwMode="auto">
          <a:xfrm>
            <a:off x="533400" y="1143000"/>
            <a:ext cx="5334000" cy="2438400"/>
          </a:xfrm>
          <a:prstGeom prst="rect">
            <a:avLst/>
          </a:prstGeom>
          <a:noFill/>
          <a:ln w="9525">
            <a:noFill/>
            <a:miter lim="800000"/>
            <a:headEnd/>
            <a:tailEnd/>
          </a:ln>
          <a:effectLst/>
        </p:spPr>
        <p:txBody>
          <a:bodyPr/>
          <a:lstStyle/>
          <a:p>
            <a:pPr marL="342900" indent="-342900">
              <a:lnSpc>
                <a:spcPct val="90000"/>
              </a:lnSpc>
              <a:spcBef>
                <a:spcPct val="20000"/>
              </a:spcBef>
              <a:buClr>
                <a:schemeClr val="folHlink"/>
              </a:buClr>
              <a:buSzPct val="60000"/>
              <a:buFont typeface="Wingdings" pitchFamily="2" charset="2"/>
              <a:buChar char="n"/>
            </a:pPr>
            <a:r>
              <a:rPr lang="en-US" sz="2800" b="0" dirty="0"/>
              <a:t>First described in Chicago in 1910 by James Herrick as an inherited condition that results in a decrease in the ability of </a:t>
            </a:r>
            <a:r>
              <a:rPr lang="en-US" sz="2800" dirty="0"/>
              <a:t>red blood cells</a:t>
            </a:r>
            <a:r>
              <a:rPr lang="en-US" sz="2800" b="0" dirty="0"/>
              <a:t> to carry oxygen throughout the body</a:t>
            </a:r>
          </a:p>
          <a:p>
            <a:pPr marL="342900" indent="-342900">
              <a:lnSpc>
                <a:spcPct val="90000"/>
              </a:lnSpc>
              <a:spcBef>
                <a:spcPct val="20000"/>
              </a:spcBef>
              <a:buClr>
                <a:schemeClr val="folHlink"/>
              </a:buClr>
              <a:buSzPct val="60000"/>
              <a:buFont typeface="Wingdings" pitchFamily="2" charset="2"/>
              <a:buNone/>
            </a:pPr>
            <a:endParaRPr lang="en-US" sz="2800" b="0" dirty="0"/>
          </a:p>
        </p:txBody>
      </p:sp>
      <p:sp>
        <p:nvSpPr>
          <p:cNvPr id="111623" name="Rectangle 1031"/>
          <p:cNvSpPr>
            <a:spLocks noChangeArrowheads="1"/>
          </p:cNvSpPr>
          <p:nvPr/>
        </p:nvSpPr>
        <p:spPr bwMode="auto">
          <a:xfrm>
            <a:off x="457200" y="3886200"/>
            <a:ext cx="8229600" cy="2667000"/>
          </a:xfrm>
          <a:prstGeom prst="rect">
            <a:avLst/>
          </a:prstGeom>
          <a:noFill/>
          <a:ln w="9525">
            <a:noFill/>
            <a:miter lim="800000"/>
            <a:headEnd/>
            <a:tailEnd/>
          </a:ln>
          <a:effectLst/>
        </p:spPr>
        <p:txBody>
          <a:bodyPr/>
          <a:lstStyle/>
          <a:p>
            <a:pPr marL="742950" lvl="1" indent="-285750">
              <a:lnSpc>
                <a:spcPct val="90000"/>
              </a:lnSpc>
              <a:spcBef>
                <a:spcPct val="20000"/>
              </a:spcBef>
              <a:buClr>
                <a:schemeClr val="hlink"/>
              </a:buClr>
              <a:buSzPct val="55000"/>
              <a:buFont typeface="Wingdings" pitchFamily="2" charset="2"/>
              <a:buChar char="n"/>
            </a:pPr>
            <a:r>
              <a:rPr lang="en-US" sz="2400" b="0" dirty="0"/>
              <a:t>Sickle red blood cells become hard and irregularly shaped (resembling a sickle)</a:t>
            </a:r>
          </a:p>
          <a:p>
            <a:pPr marL="742950" lvl="1" indent="-285750">
              <a:lnSpc>
                <a:spcPct val="90000"/>
              </a:lnSpc>
              <a:spcBef>
                <a:spcPct val="20000"/>
              </a:spcBef>
              <a:buClr>
                <a:schemeClr val="hlink"/>
              </a:buClr>
              <a:buSzPct val="55000"/>
              <a:buFont typeface="Wingdings" pitchFamily="2" charset="2"/>
              <a:buChar char="n"/>
            </a:pPr>
            <a:r>
              <a:rPr lang="en-US" sz="2400" b="0" dirty="0"/>
              <a:t>Become clogged in the small blood vessels and therefore do not deliver oxygen to the tissues.</a:t>
            </a:r>
          </a:p>
          <a:p>
            <a:pPr marL="742950" lvl="1" indent="-285750">
              <a:lnSpc>
                <a:spcPct val="90000"/>
              </a:lnSpc>
              <a:spcBef>
                <a:spcPct val="20000"/>
              </a:spcBef>
              <a:buClr>
                <a:schemeClr val="hlink"/>
              </a:buClr>
              <a:buSzPct val="55000"/>
              <a:buFont typeface="Wingdings" pitchFamily="2" charset="2"/>
              <a:buChar char="n"/>
            </a:pPr>
            <a:r>
              <a:rPr lang="en-US" sz="2400" dirty="0"/>
              <a:t>Lack of tissue oxygenation</a:t>
            </a:r>
            <a:r>
              <a:rPr lang="en-US" sz="2400" b="0" dirty="0"/>
              <a:t> can cause excruciating pain, damage to body organs and even death.</a:t>
            </a:r>
          </a:p>
          <a:p>
            <a:pPr marL="342900" indent="-342900">
              <a:lnSpc>
                <a:spcPct val="90000"/>
              </a:lnSpc>
              <a:spcBef>
                <a:spcPct val="20000"/>
              </a:spcBef>
              <a:buClr>
                <a:schemeClr val="folHlink"/>
              </a:buClr>
              <a:buSzPct val="60000"/>
              <a:buFont typeface="Wingdings" pitchFamily="2" charset="2"/>
              <a:buChar char="n"/>
            </a:pPr>
            <a:endParaRPr lang="en-US" sz="2800" b="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asaa"/>
          <p:cNvPicPr>
            <a:picLocks noChangeAspect="1" noChangeArrowheads="1"/>
          </p:cNvPicPr>
          <p:nvPr/>
        </p:nvPicPr>
        <p:blipFill>
          <a:blip r:embed="rId3" cstate="print"/>
          <a:srcRect/>
          <a:stretch>
            <a:fillRect/>
          </a:stretch>
        </p:blipFill>
        <p:spPr bwMode="auto">
          <a:xfrm>
            <a:off x="3276600" y="304800"/>
            <a:ext cx="2743200" cy="2971800"/>
          </a:xfrm>
          <a:prstGeom prst="rect">
            <a:avLst/>
          </a:prstGeom>
          <a:noFill/>
        </p:spPr>
      </p:pic>
      <p:pic>
        <p:nvPicPr>
          <p:cNvPr id="121859" name="Picture 3" descr="asaa"/>
          <p:cNvPicPr>
            <a:picLocks noChangeAspect="1" noChangeArrowheads="1"/>
          </p:cNvPicPr>
          <p:nvPr/>
        </p:nvPicPr>
        <p:blipFill>
          <a:blip r:embed="rId3" cstate="print"/>
          <a:srcRect/>
          <a:stretch>
            <a:fillRect/>
          </a:stretch>
        </p:blipFill>
        <p:spPr bwMode="auto">
          <a:xfrm>
            <a:off x="6096000" y="304800"/>
            <a:ext cx="2743200" cy="2971800"/>
          </a:xfrm>
          <a:prstGeom prst="rect">
            <a:avLst/>
          </a:prstGeom>
          <a:noFill/>
        </p:spPr>
      </p:pic>
      <p:pic>
        <p:nvPicPr>
          <p:cNvPr id="121860" name="Picture 4" descr="asas"/>
          <p:cNvPicPr>
            <a:picLocks noChangeAspect="1" noChangeArrowheads="1"/>
          </p:cNvPicPr>
          <p:nvPr/>
        </p:nvPicPr>
        <p:blipFill>
          <a:blip r:embed="rId4" cstate="print"/>
          <a:srcRect/>
          <a:stretch>
            <a:fillRect/>
          </a:stretch>
        </p:blipFill>
        <p:spPr bwMode="auto">
          <a:xfrm>
            <a:off x="3276600" y="3429000"/>
            <a:ext cx="2743200" cy="2971800"/>
          </a:xfrm>
          <a:prstGeom prst="rect">
            <a:avLst/>
          </a:prstGeom>
          <a:noFill/>
        </p:spPr>
      </p:pic>
      <p:pic>
        <p:nvPicPr>
          <p:cNvPr id="121861" name="Picture 5" descr="asss"/>
          <p:cNvPicPr>
            <a:picLocks noChangeAspect="1" noChangeArrowheads="1"/>
          </p:cNvPicPr>
          <p:nvPr/>
        </p:nvPicPr>
        <p:blipFill>
          <a:blip r:embed="rId5" cstate="print"/>
          <a:srcRect/>
          <a:stretch>
            <a:fillRect/>
          </a:stretch>
        </p:blipFill>
        <p:spPr bwMode="auto">
          <a:xfrm>
            <a:off x="6019800" y="3429000"/>
            <a:ext cx="2743200" cy="2971800"/>
          </a:xfrm>
          <a:prstGeom prst="rect">
            <a:avLst/>
          </a:prstGeom>
          <a:noFill/>
        </p:spPr>
      </p:pic>
      <p:sp>
        <p:nvSpPr>
          <p:cNvPr id="121863" name="Rectangle 7"/>
          <p:cNvSpPr>
            <a:spLocks noChangeArrowheads="1"/>
          </p:cNvSpPr>
          <p:nvPr/>
        </p:nvSpPr>
        <p:spPr bwMode="auto">
          <a:xfrm>
            <a:off x="304800" y="685800"/>
            <a:ext cx="2895600" cy="2784475"/>
          </a:xfrm>
          <a:prstGeom prst="rect">
            <a:avLst/>
          </a:prstGeom>
          <a:noFill/>
          <a:ln w="9525">
            <a:solidFill>
              <a:schemeClr val="tx1"/>
            </a:solidFill>
            <a:miter lim="800000"/>
            <a:headEnd/>
            <a:tailEnd/>
          </a:ln>
          <a:effectLst/>
        </p:spPr>
        <p:txBody>
          <a:bodyPr>
            <a:spAutoFit/>
          </a:bodyPr>
          <a:lstStyle/>
          <a:p>
            <a:pPr marL="233363" indent="-233363">
              <a:buClr>
                <a:schemeClr val="folHlink"/>
              </a:buClr>
              <a:buFont typeface="Wingdings" pitchFamily="2" charset="2"/>
              <a:buNone/>
            </a:pPr>
            <a:r>
              <a:rPr lang="en-US" sz="3200" b="0">
                <a:solidFill>
                  <a:schemeClr val="folHlink"/>
                </a:solidFill>
              </a:rPr>
              <a:t>Genetics</a:t>
            </a:r>
            <a:endParaRPr lang="en-US" sz="3200" b="0"/>
          </a:p>
          <a:p>
            <a:pPr marL="233363" indent="-233363">
              <a:buClr>
                <a:schemeClr val="folHlink"/>
              </a:buClr>
              <a:buFont typeface="Wingdings" pitchFamily="2" charset="2"/>
              <a:buChar char="§"/>
            </a:pPr>
            <a:r>
              <a:rPr lang="en-US" b="0"/>
              <a:t>2 copies of the gene for Hb (each parent)</a:t>
            </a:r>
          </a:p>
          <a:p>
            <a:pPr marL="233363" indent="-233363">
              <a:buClr>
                <a:schemeClr val="folHlink"/>
              </a:buClr>
              <a:buFont typeface="Wingdings" pitchFamily="2" charset="2"/>
              <a:buChar char="§"/>
            </a:pPr>
            <a:endParaRPr lang="en-US" b="0"/>
          </a:p>
          <a:p>
            <a:pPr marL="233363" indent="-233363">
              <a:buClr>
                <a:schemeClr val="folHlink"/>
              </a:buClr>
              <a:buFont typeface="Wingdings" pitchFamily="2" charset="2"/>
              <a:buChar char="§"/>
            </a:pPr>
            <a:r>
              <a:rPr lang="en-US" sz="2800" b="0"/>
              <a:t>HbS –Recessive</a:t>
            </a:r>
          </a:p>
          <a:p>
            <a:pPr marL="574675" lvl="1" indent="-227013">
              <a:buClr>
                <a:schemeClr val="hlink"/>
              </a:buClr>
              <a:buFont typeface="Wingdings" pitchFamily="2" charset="2"/>
              <a:buChar char="§"/>
            </a:pPr>
            <a:r>
              <a:rPr lang="en-US" sz="2800" b="0"/>
              <a:t>S=Sickle</a:t>
            </a:r>
          </a:p>
          <a:p>
            <a:pPr marL="574675" lvl="1" indent="-227013">
              <a:buClr>
                <a:schemeClr val="hlink"/>
              </a:buClr>
              <a:buFont typeface="Wingdings" pitchFamily="2" charset="2"/>
              <a:buChar char="§"/>
            </a:pPr>
            <a:r>
              <a:rPr lang="en-US" sz="2800" b="0"/>
              <a:t>A=Normal</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1143000" y="381000"/>
            <a:ext cx="7429500" cy="914400"/>
          </a:xfrm>
          <a:prstGeom prst="rect">
            <a:avLst/>
          </a:prstGeom>
          <a:noFill/>
          <a:ln w="9525">
            <a:noFill/>
            <a:miter lim="800000"/>
            <a:headEnd/>
            <a:tailEnd/>
          </a:ln>
          <a:effectLst/>
        </p:spPr>
        <p:txBody>
          <a:bodyPr wrap="none">
            <a:spAutoFit/>
          </a:bodyPr>
          <a:lstStyle/>
          <a:p>
            <a:r>
              <a:rPr lang="en-US" sz="5400" b="0">
                <a:solidFill>
                  <a:schemeClr val="folHlink"/>
                </a:solidFill>
                <a:latin typeface="Bookman Old Style" pitchFamily="18" charset="0"/>
              </a:rPr>
              <a:t>Some Genetic History</a:t>
            </a:r>
          </a:p>
        </p:txBody>
      </p:sp>
      <p:sp>
        <p:nvSpPr>
          <p:cNvPr id="78851" name="Text Box 3"/>
          <p:cNvSpPr txBox="1">
            <a:spLocks noChangeArrowheads="1"/>
          </p:cNvSpPr>
          <p:nvPr/>
        </p:nvSpPr>
        <p:spPr bwMode="auto">
          <a:xfrm>
            <a:off x="457200" y="1905000"/>
            <a:ext cx="8382000" cy="4446588"/>
          </a:xfrm>
          <a:prstGeom prst="rect">
            <a:avLst/>
          </a:prstGeom>
          <a:noFill/>
          <a:ln w="9525">
            <a:noFill/>
            <a:miter lim="800000"/>
            <a:headEnd/>
            <a:tailEnd/>
          </a:ln>
          <a:effectLst/>
        </p:spPr>
        <p:txBody>
          <a:bodyPr>
            <a:spAutoFit/>
          </a:bodyPr>
          <a:lstStyle/>
          <a:p>
            <a:pPr marL="339725" indent="-339725">
              <a:buClr>
                <a:schemeClr val="folHlink"/>
              </a:buClr>
              <a:buFont typeface="Wingdings" pitchFamily="2" charset="2"/>
              <a:buChar char="§"/>
            </a:pPr>
            <a:r>
              <a:rPr lang="en-US" sz="2200"/>
              <a:t>The error in the hemoglobin gene</a:t>
            </a:r>
            <a:r>
              <a:rPr lang="en-US" sz="2200" b="0"/>
              <a:t> results from a genetic mutation that occurred many thousands of years ago in people in parts of </a:t>
            </a:r>
            <a:r>
              <a:rPr lang="en-US" sz="2200"/>
              <a:t>Africa, the Mediterranean basin, the Middle East, and India.</a:t>
            </a:r>
          </a:p>
          <a:p>
            <a:pPr marL="339725" indent="-339725">
              <a:buClr>
                <a:schemeClr val="folHlink"/>
              </a:buClr>
              <a:buFont typeface="Wingdings" pitchFamily="2" charset="2"/>
              <a:buNone/>
            </a:pPr>
            <a:r>
              <a:rPr lang="en-US" sz="2200" b="0"/>
              <a:t> </a:t>
            </a:r>
          </a:p>
          <a:p>
            <a:pPr marL="339725" indent="-339725">
              <a:buClr>
                <a:schemeClr val="folHlink"/>
              </a:buClr>
              <a:buFont typeface="Wingdings" pitchFamily="2" charset="2"/>
              <a:buChar char="§"/>
            </a:pPr>
            <a:r>
              <a:rPr lang="en-US" sz="2200" b="0"/>
              <a:t>A deadly form of </a:t>
            </a:r>
            <a:r>
              <a:rPr lang="en-US" sz="2200"/>
              <a:t>malaria </a:t>
            </a:r>
            <a:r>
              <a:rPr lang="en-US" sz="2200" b="0"/>
              <a:t>was very common at that time</a:t>
            </a:r>
          </a:p>
          <a:p>
            <a:pPr marL="690563" lvl="1" indent="-233363">
              <a:buClr>
                <a:schemeClr val="hlink"/>
              </a:buClr>
              <a:buFont typeface="Wingdings" pitchFamily="2" charset="2"/>
              <a:buChar char="§"/>
            </a:pPr>
            <a:r>
              <a:rPr lang="en-US" sz="2200" b="0"/>
              <a:t>Malaria epidemics caused the death of many</a:t>
            </a:r>
          </a:p>
          <a:p>
            <a:pPr marL="690563" lvl="1" indent="-233363">
              <a:buClr>
                <a:schemeClr val="hlink"/>
              </a:buClr>
              <a:buFont typeface="Wingdings" pitchFamily="2" charset="2"/>
              <a:buChar char="§"/>
            </a:pPr>
            <a:r>
              <a:rPr lang="en-US" sz="2200" b="0"/>
              <a:t>In areas where malaria was a problem, children who inherited </a:t>
            </a:r>
            <a:r>
              <a:rPr lang="en-US" sz="2200" b="0" u="sng"/>
              <a:t>one sickle hemoglobin gene</a:t>
            </a:r>
            <a:r>
              <a:rPr lang="en-US" sz="2200" b="0"/>
              <a:t> and who, therefore, carried the sickle cell trait - had a </a:t>
            </a:r>
            <a:r>
              <a:rPr lang="en-US" sz="2200"/>
              <a:t>survival advantage</a:t>
            </a:r>
            <a:r>
              <a:rPr lang="en-US" sz="2200" b="0"/>
              <a:t>.</a:t>
            </a:r>
          </a:p>
          <a:p>
            <a:pPr marL="690563" lvl="1" indent="-233363">
              <a:buClr>
                <a:schemeClr val="hlink"/>
              </a:buClr>
              <a:buFont typeface="Wingdings" pitchFamily="2" charset="2"/>
              <a:buChar char="§"/>
            </a:pPr>
            <a:r>
              <a:rPr lang="en-US" sz="2200" b="0"/>
              <a:t>Unlike the children who had normal hemoglobin genes, they survived the malaria epidemics they grew up, had their own children, and passed on the gene- for sickle hemoglobin.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sicklemap"/>
          <p:cNvPicPr>
            <a:picLocks noChangeAspect="1" noChangeArrowheads="1"/>
          </p:cNvPicPr>
          <p:nvPr/>
        </p:nvPicPr>
        <p:blipFill>
          <a:blip r:embed="rId3" cstate="print"/>
          <a:srcRect/>
          <a:stretch>
            <a:fillRect/>
          </a:stretch>
        </p:blipFill>
        <p:spPr bwMode="auto">
          <a:xfrm>
            <a:off x="685800" y="1371600"/>
            <a:ext cx="3963988" cy="4675188"/>
          </a:xfrm>
          <a:prstGeom prst="rect">
            <a:avLst/>
          </a:prstGeom>
          <a:noFill/>
        </p:spPr>
      </p:pic>
      <p:pic>
        <p:nvPicPr>
          <p:cNvPr id="126979" name="Picture 3" descr="malariamap"/>
          <p:cNvPicPr>
            <a:picLocks noChangeAspect="1" noChangeArrowheads="1"/>
          </p:cNvPicPr>
          <p:nvPr/>
        </p:nvPicPr>
        <p:blipFill>
          <a:blip r:embed="rId4" cstate="print"/>
          <a:srcRect/>
          <a:stretch>
            <a:fillRect/>
          </a:stretch>
        </p:blipFill>
        <p:spPr bwMode="auto">
          <a:xfrm>
            <a:off x="4724400" y="1447800"/>
            <a:ext cx="3848100" cy="4572000"/>
          </a:xfrm>
          <a:prstGeom prst="rect">
            <a:avLst/>
          </a:prstGeom>
          <a:noFill/>
        </p:spPr>
      </p:pic>
      <p:sp>
        <p:nvSpPr>
          <p:cNvPr id="126980" name="Text Box 4"/>
          <p:cNvSpPr txBox="1">
            <a:spLocks noChangeArrowheads="1"/>
          </p:cNvSpPr>
          <p:nvPr/>
        </p:nvSpPr>
        <p:spPr bwMode="auto">
          <a:xfrm>
            <a:off x="685800" y="762000"/>
            <a:ext cx="3803650" cy="641350"/>
          </a:xfrm>
          <a:prstGeom prst="rect">
            <a:avLst/>
          </a:prstGeom>
          <a:noFill/>
          <a:ln w="9525">
            <a:noFill/>
            <a:miter lim="800000"/>
            <a:headEnd/>
            <a:tailEnd/>
          </a:ln>
          <a:effectLst/>
        </p:spPr>
        <p:txBody>
          <a:bodyPr wrap="none">
            <a:spAutoFit/>
          </a:bodyPr>
          <a:lstStyle/>
          <a:p>
            <a:r>
              <a:rPr lang="en-US" sz="3600" b="0">
                <a:latin typeface="Bookman Old Style" pitchFamily="18" charset="0"/>
              </a:rPr>
              <a:t>Sickle Cell Gene</a:t>
            </a:r>
          </a:p>
        </p:txBody>
      </p:sp>
      <p:sp>
        <p:nvSpPr>
          <p:cNvPr id="126981" name="Text Box 5"/>
          <p:cNvSpPr txBox="1">
            <a:spLocks noChangeArrowheads="1"/>
          </p:cNvSpPr>
          <p:nvPr/>
        </p:nvSpPr>
        <p:spPr bwMode="auto">
          <a:xfrm>
            <a:off x="5045075" y="831850"/>
            <a:ext cx="3622675" cy="641350"/>
          </a:xfrm>
          <a:prstGeom prst="rect">
            <a:avLst/>
          </a:prstGeom>
          <a:noFill/>
          <a:ln w="9525">
            <a:noFill/>
            <a:miter lim="800000"/>
            <a:headEnd/>
            <a:tailEnd/>
          </a:ln>
          <a:effectLst/>
        </p:spPr>
        <p:txBody>
          <a:bodyPr wrap="none">
            <a:spAutoFit/>
          </a:bodyPr>
          <a:lstStyle/>
          <a:p>
            <a:r>
              <a:rPr lang="en-US" sz="3600" b="0">
                <a:latin typeface="Bookman Old Style" pitchFamily="18" charset="0"/>
              </a:rPr>
              <a:t>Severe Malaria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762000" y="1981200"/>
            <a:ext cx="7848600" cy="4108450"/>
          </a:xfrm>
          <a:prstGeom prst="rect">
            <a:avLst/>
          </a:prstGeom>
          <a:noFill/>
          <a:ln w="9525">
            <a:noFill/>
            <a:miter lim="800000"/>
            <a:headEnd/>
            <a:tailEnd/>
          </a:ln>
          <a:effectLst/>
        </p:spPr>
        <p:txBody>
          <a:bodyPr>
            <a:spAutoFit/>
          </a:bodyPr>
          <a:lstStyle/>
          <a:p>
            <a:pPr marL="339725" indent="-339725">
              <a:spcBef>
                <a:spcPct val="50000"/>
              </a:spcBef>
              <a:buClr>
                <a:schemeClr val="folHlink"/>
              </a:buClr>
              <a:buFont typeface="Wingdings" pitchFamily="2" charset="2"/>
              <a:buChar char="§"/>
            </a:pPr>
            <a:r>
              <a:rPr lang="en-US" sz="2400" b="0"/>
              <a:t>As populations migrated, the sickle cell-mutation spread to other Mediterranean areas, further into the Middle East and eventually into the Western Hemisphere. </a:t>
            </a:r>
          </a:p>
          <a:p>
            <a:pPr marL="339725" indent="-339725">
              <a:spcBef>
                <a:spcPct val="50000"/>
              </a:spcBef>
              <a:buClr>
                <a:schemeClr val="folHlink"/>
              </a:buClr>
              <a:buFont typeface="Wingdings" pitchFamily="2" charset="2"/>
              <a:buChar char="§"/>
            </a:pPr>
            <a:r>
              <a:rPr lang="en-US" sz="2400" b="0"/>
              <a:t>In the </a:t>
            </a:r>
            <a:r>
              <a:rPr lang="en-US" sz="2400"/>
              <a:t>United States</a:t>
            </a:r>
            <a:r>
              <a:rPr lang="en-US" sz="2400" b="0"/>
              <a:t> and other countries where malaria is not a problem, the sickle hemoglobin gene no longer provides a survival advantage. </a:t>
            </a:r>
          </a:p>
          <a:p>
            <a:pPr marL="339725" indent="-339725">
              <a:spcBef>
                <a:spcPct val="50000"/>
              </a:spcBef>
              <a:buClr>
                <a:schemeClr val="folHlink"/>
              </a:buClr>
              <a:buFont typeface="Wingdings" pitchFamily="2" charset="2"/>
              <a:buChar char="§"/>
            </a:pPr>
            <a:r>
              <a:rPr lang="en-US" sz="2400" b="0"/>
              <a:t>Instead, it may be a serious threat to the carrier's children, who may inherit two abnormal sickle hemoglobin genes and have sickle cell anemia. </a:t>
            </a:r>
          </a:p>
        </p:txBody>
      </p:sp>
      <p:sp>
        <p:nvSpPr>
          <p:cNvPr id="129029" name="Rectangle 5"/>
          <p:cNvSpPr>
            <a:spLocks noChangeArrowheads="1"/>
          </p:cNvSpPr>
          <p:nvPr/>
        </p:nvSpPr>
        <p:spPr bwMode="auto">
          <a:xfrm>
            <a:off x="2743200" y="685800"/>
            <a:ext cx="2613025" cy="914400"/>
          </a:xfrm>
          <a:prstGeom prst="rect">
            <a:avLst/>
          </a:prstGeom>
          <a:noFill/>
          <a:ln w="9525">
            <a:noFill/>
            <a:miter lim="800000"/>
            <a:headEnd/>
            <a:tailEnd/>
          </a:ln>
          <a:effectLst/>
        </p:spPr>
        <p:txBody>
          <a:bodyPr wrap="none">
            <a:spAutoFit/>
          </a:bodyPr>
          <a:lstStyle/>
          <a:p>
            <a:r>
              <a:rPr lang="en-US" sz="5400" b="0">
                <a:solidFill>
                  <a:schemeClr val="folHlink"/>
                </a:solidFill>
                <a:latin typeface="Bookman Old Style" pitchFamily="18" charset="0"/>
              </a:rPr>
              <a:t>History</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ext Box 3"/>
          <p:cNvSpPr txBox="1">
            <a:spLocks noChangeArrowheads="1"/>
          </p:cNvSpPr>
          <p:nvPr/>
        </p:nvSpPr>
        <p:spPr bwMode="auto">
          <a:xfrm>
            <a:off x="533400" y="2438400"/>
            <a:ext cx="263525" cy="1006475"/>
          </a:xfrm>
          <a:prstGeom prst="rect">
            <a:avLst/>
          </a:prstGeom>
          <a:noFill/>
          <a:ln w="9525">
            <a:noFill/>
            <a:miter lim="800000"/>
            <a:headEnd/>
            <a:tailEnd/>
          </a:ln>
          <a:effectLst/>
        </p:spPr>
        <p:txBody>
          <a:bodyPr wrap="none">
            <a:spAutoFit/>
          </a:bodyPr>
          <a:lstStyle/>
          <a:p>
            <a:endParaRPr lang="en-US" b="0"/>
          </a:p>
          <a:p>
            <a:endParaRPr lang="en-US" b="0"/>
          </a:p>
          <a:p>
            <a:r>
              <a:rPr lang="en-US" b="0"/>
              <a:t> </a:t>
            </a:r>
          </a:p>
        </p:txBody>
      </p:sp>
      <p:sp>
        <p:nvSpPr>
          <p:cNvPr id="72708" name="Text Box 4"/>
          <p:cNvSpPr txBox="1">
            <a:spLocks noChangeArrowheads="1"/>
          </p:cNvSpPr>
          <p:nvPr/>
        </p:nvSpPr>
        <p:spPr bwMode="auto">
          <a:xfrm>
            <a:off x="1371600" y="533400"/>
            <a:ext cx="6426759" cy="1138773"/>
          </a:xfrm>
          <a:prstGeom prst="rect">
            <a:avLst/>
          </a:prstGeom>
          <a:noFill/>
          <a:ln w="9525">
            <a:noFill/>
            <a:miter lim="800000"/>
            <a:headEnd/>
            <a:tailEnd/>
          </a:ln>
          <a:effectLst/>
        </p:spPr>
        <p:txBody>
          <a:bodyPr wrap="none">
            <a:spAutoFit/>
          </a:bodyPr>
          <a:lstStyle/>
          <a:p>
            <a:r>
              <a:rPr lang="en-US" sz="4400" b="0" dirty="0">
                <a:solidFill>
                  <a:schemeClr val="folHlink"/>
                </a:solidFill>
                <a:latin typeface="Bookman Old Style" pitchFamily="18" charset="0"/>
              </a:rPr>
              <a:t>Medical </a:t>
            </a:r>
            <a:r>
              <a:rPr lang="en-US" sz="4400" b="0" dirty="0" smtClean="0">
                <a:solidFill>
                  <a:schemeClr val="folHlink"/>
                </a:solidFill>
                <a:latin typeface="Bookman Old Style" pitchFamily="18" charset="0"/>
              </a:rPr>
              <a:t>Complications</a:t>
            </a:r>
          </a:p>
          <a:p>
            <a:pPr algn="ctr"/>
            <a:r>
              <a:rPr lang="en-US" sz="2400" i="1" dirty="0" smtClean="0">
                <a:solidFill>
                  <a:schemeClr val="folHlink"/>
                </a:solidFill>
                <a:latin typeface="Bookman Old Style" pitchFamily="18" charset="0"/>
              </a:rPr>
              <a:t>This is NOT a complete list.</a:t>
            </a:r>
            <a:endParaRPr lang="en-US" sz="2400" b="0" i="1" dirty="0">
              <a:solidFill>
                <a:schemeClr val="folHlink"/>
              </a:solidFill>
              <a:latin typeface="Bookman Old Style" pitchFamily="18" charset="0"/>
            </a:endParaRPr>
          </a:p>
        </p:txBody>
      </p:sp>
      <p:sp>
        <p:nvSpPr>
          <p:cNvPr id="72710" name="Rectangle 6"/>
          <p:cNvSpPr>
            <a:spLocks noChangeArrowheads="1"/>
          </p:cNvSpPr>
          <p:nvPr/>
        </p:nvSpPr>
        <p:spPr bwMode="auto">
          <a:xfrm>
            <a:off x="914400" y="2209800"/>
            <a:ext cx="3200400" cy="4284663"/>
          </a:xfrm>
          <a:prstGeom prst="rect">
            <a:avLst/>
          </a:prstGeom>
          <a:noFill/>
          <a:ln w="9525">
            <a:noFill/>
            <a:miter lim="800000"/>
            <a:headEnd/>
            <a:tailEnd/>
          </a:ln>
          <a:effectLst/>
        </p:spPr>
        <p:txBody>
          <a:bodyPr>
            <a:spAutoFit/>
          </a:bodyPr>
          <a:lstStyle/>
          <a:p>
            <a:pPr marL="457200" indent="-457200">
              <a:spcBef>
                <a:spcPct val="50000"/>
              </a:spcBef>
              <a:buFontTx/>
              <a:buAutoNum type="arabicPeriod"/>
            </a:pPr>
            <a:r>
              <a:rPr lang="en-US" sz="2200" b="0" dirty="0"/>
              <a:t>pain episodes </a:t>
            </a:r>
          </a:p>
          <a:p>
            <a:pPr marL="457200" indent="-457200">
              <a:spcBef>
                <a:spcPct val="50000"/>
              </a:spcBef>
              <a:buFontTx/>
              <a:buAutoNum type="arabicPeriod"/>
            </a:pPr>
            <a:r>
              <a:rPr lang="en-US" sz="2200" b="0" dirty="0"/>
              <a:t>strokes </a:t>
            </a:r>
          </a:p>
          <a:p>
            <a:pPr marL="457200" indent="-457200">
              <a:spcBef>
                <a:spcPct val="50000"/>
              </a:spcBef>
              <a:buFontTx/>
              <a:buAutoNum type="arabicPeriod"/>
            </a:pPr>
            <a:r>
              <a:rPr lang="en-US" sz="2200" b="0" dirty="0"/>
              <a:t>increased infections</a:t>
            </a:r>
          </a:p>
          <a:p>
            <a:pPr marL="457200" indent="-457200">
              <a:spcBef>
                <a:spcPct val="50000"/>
              </a:spcBef>
              <a:buFontTx/>
              <a:buAutoNum type="arabicPeriod"/>
            </a:pPr>
            <a:r>
              <a:rPr lang="en-US" sz="2200" b="0" dirty="0"/>
              <a:t>leg ulcers </a:t>
            </a:r>
          </a:p>
          <a:p>
            <a:pPr marL="457200" indent="-457200">
              <a:spcBef>
                <a:spcPct val="50000"/>
              </a:spcBef>
              <a:buFontTx/>
              <a:buAutoNum type="arabicPeriod"/>
            </a:pPr>
            <a:r>
              <a:rPr lang="en-US" sz="2200" b="0" dirty="0"/>
              <a:t>bone damage </a:t>
            </a:r>
          </a:p>
          <a:p>
            <a:pPr marL="457200" indent="-457200">
              <a:spcBef>
                <a:spcPct val="50000"/>
              </a:spcBef>
              <a:buFontTx/>
              <a:buAutoNum type="arabicPeriod"/>
            </a:pPr>
            <a:r>
              <a:rPr lang="en-US" sz="2200" b="0" dirty="0"/>
              <a:t>yellow eyes or jaundice </a:t>
            </a:r>
          </a:p>
          <a:p>
            <a:pPr marL="457200" indent="-457200">
              <a:spcBef>
                <a:spcPct val="50000"/>
              </a:spcBef>
              <a:buFontTx/>
              <a:buAutoNum type="arabicPeriod"/>
            </a:pPr>
            <a:r>
              <a:rPr lang="en-US" sz="2200" b="0" dirty="0"/>
              <a:t>early gallstones </a:t>
            </a:r>
          </a:p>
          <a:p>
            <a:pPr marL="457200" indent="-457200">
              <a:spcBef>
                <a:spcPct val="50000"/>
              </a:spcBef>
              <a:buFontTx/>
              <a:buAutoNum type="arabicPeriod"/>
            </a:pPr>
            <a:r>
              <a:rPr lang="en-US" sz="2200" b="0" dirty="0"/>
              <a:t>lung blockage</a:t>
            </a:r>
          </a:p>
        </p:txBody>
      </p:sp>
      <p:sp>
        <p:nvSpPr>
          <p:cNvPr id="72711" name="Rectangle 7"/>
          <p:cNvSpPr>
            <a:spLocks noChangeArrowheads="1"/>
          </p:cNvSpPr>
          <p:nvPr/>
        </p:nvSpPr>
        <p:spPr bwMode="auto">
          <a:xfrm>
            <a:off x="4419600" y="1905000"/>
            <a:ext cx="4495800" cy="4618038"/>
          </a:xfrm>
          <a:prstGeom prst="rect">
            <a:avLst/>
          </a:prstGeom>
          <a:noFill/>
          <a:ln w="9525">
            <a:noFill/>
            <a:miter lim="800000"/>
            <a:headEnd/>
            <a:tailEnd/>
          </a:ln>
          <a:effectLst/>
        </p:spPr>
        <p:txBody>
          <a:bodyPr>
            <a:spAutoFit/>
          </a:bodyPr>
          <a:lstStyle/>
          <a:p>
            <a:pPr marL="457200" indent="-457200">
              <a:spcBef>
                <a:spcPct val="50000"/>
              </a:spcBef>
            </a:pPr>
            <a:endParaRPr lang="en-US" sz="2200" b="0" dirty="0"/>
          </a:p>
          <a:p>
            <a:pPr marL="457200" indent="-457200">
              <a:buFontTx/>
              <a:buAutoNum type="arabicPeriod" startAt="9"/>
            </a:pPr>
            <a:r>
              <a:rPr lang="en-US" sz="2200" b="0" dirty="0"/>
              <a:t>kidney damage and </a:t>
            </a:r>
          </a:p>
          <a:p>
            <a:pPr marL="457200" indent="-457200"/>
            <a:r>
              <a:rPr lang="en-US" sz="2200" b="0" dirty="0"/>
              <a:t>     loss of body water in urine </a:t>
            </a:r>
          </a:p>
          <a:p>
            <a:pPr marL="457200" indent="-457200">
              <a:spcBef>
                <a:spcPct val="50000"/>
              </a:spcBef>
              <a:buFontTx/>
              <a:buAutoNum type="arabicPeriod" startAt="10"/>
            </a:pPr>
            <a:r>
              <a:rPr lang="en-US" sz="2200" b="0" dirty="0"/>
              <a:t>painful erections in men (</a:t>
            </a:r>
            <a:r>
              <a:rPr lang="en-US" sz="2200" b="0" dirty="0" err="1"/>
              <a:t>priapism</a:t>
            </a:r>
            <a:r>
              <a:rPr lang="en-US" sz="2200" b="0" dirty="0"/>
              <a:t>) </a:t>
            </a:r>
          </a:p>
          <a:p>
            <a:pPr marL="457200" indent="-457200">
              <a:spcBef>
                <a:spcPct val="50000"/>
              </a:spcBef>
              <a:buFontTx/>
              <a:buAutoNum type="arabicPeriod" startAt="10"/>
            </a:pPr>
            <a:r>
              <a:rPr lang="en-US" sz="2200" b="0" dirty="0"/>
              <a:t>blood blockage in the spleen or liver (sequestration) </a:t>
            </a:r>
          </a:p>
          <a:p>
            <a:pPr marL="457200" indent="-457200">
              <a:spcBef>
                <a:spcPct val="50000"/>
              </a:spcBef>
              <a:buFontTx/>
              <a:buAutoNum type="arabicPeriod" startAt="10"/>
            </a:pPr>
            <a:r>
              <a:rPr lang="en-US" sz="2200" b="0" dirty="0"/>
              <a:t>eye damage </a:t>
            </a:r>
          </a:p>
          <a:p>
            <a:pPr marL="457200" indent="-457200">
              <a:spcBef>
                <a:spcPct val="50000"/>
              </a:spcBef>
              <a:buFontTx/>
              <a:buAutoNum type="arabicPeriod" startAt="10"/>
            </a:pPr>
            <a:r>
              <a:rPr lang="en-US" sz="2200" b="0" dirty="0"/>
              <a:t>low red blood cell counts (anemia) </a:t>
            </a:r>
          </a:p>
          <a:p>
            <a:pPr marL="457200" indent="-457200">
              <a:spcBef>
                <a:spcPct val="50000"/>
              </a:spcBef>
              <a:buFontTx/>
              <a:buAutoNum type="arabicPeriod" startAt="10"/>
            </a:pPr>
            <a:r>
              <a:rPr lang="en-US" sz="2200" b="0" dirty="0"/>
              <a:t>delayed growth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57200" y="207505"/>
            <a:ext cx="8229600" cy="1392799"/>
          </a:xfrm>
          <a:prstGeom prst="rect">
            <a:avLst/>
          </a:prstGeom>
        </p:spPr>
        <p:txBody>
          <a:bodyPr lIns="91425" tIns="91425" rIns="91425" bIns="91425" anchor="b" anchorCtr="0">
            <a:noAutofit/>
          </a:bodyPr>
          <a:lstStyle/>
          <a:p>
            <a:pPr>
              <a:buNone/>
            </a:pPr>
            <a:r>
              <a:rPr lang="en"/>
              <a:t>Healthy Red Blood Cell</a:t>
            </a:r>
          </a:p>
        </p:txBody>
      </p:sp>
      <p:sp>
        <p:nvSpPr>
          <p:cNvPr id="152" name="Shape 152"/>
          <p:cNvSpPr txBox="1">
            <a:spLocks noGrp="1"/>
          </p:cNvSpPr>
          <p:nvPr>
            <p:ph type="body" idx="1"/>
          </p:nvPr>
        </p:nvSpPr>
        <p:spPr>
          <a:xfrm>
            <a:off x="457200" y="1730373"/>
            <a:ext cx="4041600" cy="4837200"/>
          </a:xfrm>
          <a:prstGeom prst="rect">
            <a:avLst/>
          </a:prstGeom>
        </p:spPr>
        <p:txBody>
          <a:bodyPr lIns="91425" tIns="91425" rIns="91425" bIns="91425" anchor="t" anchorCtr="0">
            <a:noAutofit/>
          </a:bodyPr>
          <a:lstStyle/>
          <a:p>
            <a:pPr marL="457200" lvl="0" indent="-381000" rtl="0">
              <a:buClr>
                <a:schemeClr val="dk2"/>
              </a:buClr>
              <a:buSzPct val="166666"/>
              <a:buFont typeface="Arial"/>
              <a:buChar char="•"/>
            </a:pPr>
            <a:r>
              <a:rPr lang="en" sz="2400"/>
              <a:t>Round</a:t>
            </a:r>
          </a:p>
          <a:p>
            <a:endParaRPr/>
          </a:p>
          <a:p>
            <a:pPr marL="457200" lvl="0" indent="-381000" rtl="0">
              <a:buClr>
                <a:schemeClr val="dk2"/>
              </a:buClr>
              <a:buSzPct val="166666"/>
              <a:buFont typeface="Arial"/>
              <a:buChar char="•"/>
            </a:pPr>
            <a:r>
              <a:rPr lang="en" sz="2400"/>
              <a:t>No Nucleus</a:t>
            </a:r>
          </a:p>
          <a:p>
            <a:endParaRPr/>
          </a:p>
          <a:p>
            <a:pPr marL="457200" lvl="0" indent="-381000">
              <a:buClr>
                <a:schemeClr val="dk2"/>
              </a:buClr>
              <a:buSzPct val="166666"/>
              <a:buFont typeface="Arial"/>
              <a:buChar char="•"/>
            </a:pPr>
            <a:r>
              <a:rPr lang="en" sz="2400"/>
              <a:t>Shape gives large surface area for oxygen to bind to hemoglobin.</a:t>
            </a:r>
          </a:p>
        </p:txBody>
      </p:sp>
      <p:sp>
        <p:nvSpPr>
          <p:cNvPr id="153" name="Shape 153"/>
          <p:cNvSpPr txBox="1">
            <a:spLocks noGrp="1"/>
          </p:cNvSpPr>
          <p:nvPr>
            <p:ph type="body" idx="2"/>
          </p:nvPr>
        </p:nvSpPr>
        <p:spPr>
          <a:xfrm>
            <a:off x="4645148" y="1730373"/>
            <a:ext cx="4041600" cy="4837200"/>
          </a:xfrm>
          <a:prstGeom prst="rect">
            <a:avLst/>
          </a:prstGeom>
        </p:spPr>
        <p:txBody>
          <a:bodyPr lIns="91425" tIns="91425" rIns="91425" bIns="91425" anchor="t" anchorCtr="0">
            <a:noAutofit/>
          </a:bodyPr>
          <a:lstStyle/>
          <a:p>
            <a:endParaRPr/>
          </a:p>
        </p:txBody>
      </p:sp>
      <p:pic>
        <p:nvPicPr>
          <p:cNvPr id="154" name="Shape 154"/>
          <p:cNvPicPr preferRelativeResize="0"/>
          <p:nvPr/>
        </p:nvPicPr>
        <p:blipFill>
          <a:blip r:embed="rId3" cstate="print"/>
          <a:stretch>
            <a:fillRect/>
          </a:stretch>
        </p:blipFill>
        <p:spPr>
          <a:xfrm>
            <a:off x="5131051" y="1831968"/>
            <a:ext cx="3195599" cy="4618865"/>
          </a:xfrm>
          <a:prstGeom prst="rect">
            <a:avLst/>
          </a:prstGeom>
          <a:noFill/>
          <a:ln>
            <a:noFill/>
          </a:ln>
        </p:spPr>
      </p:pic>
    </p:spTree>
  </p:cSld>
  <p:clrMapOvr>
    <a:masterClrMapping/>
  </p:clrMapOvr>
  <p:transition spd="slow">
    <p:cut/>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685800" y="1600200"/>
            <a:ext cx="7924800" cy="3901068"/>
          </a:xfrm>
          <a:prstGeom prst="rect">
            <a:avLst/>
          </a:prstGeom>
          <a:noFill/>
          <a:ln w="9525">
            <a:noFill/>
            <a:miter lim="800000"/>
            <a:headEnd/>
            <a:tailEnd/>
          </a:ln>
          <a:effectLst/>
        </p:spPr>
        <p:txBody>
          <a:bodyPr wrap="square">
            <a:spAutoFit/>
          </a:bodyPr>
          <a:lstStyle/>
          <a:p>
            <a:pPr marL="457200" indent="-457200">
              <a:spcAft>
                <a:spcPct val="25000"/>
              </a:spcAft>
              <a:buClr>
                <a:schemeClr val="folHlink"/>
              </a:buClr>
              <a:buFont typeface="Wingdings" pitchFamily="2" charset="2"/>
              <a:buChar char="§"/>
            </a:pPr>
            <a:r>
              <a:rPr lang="en-US" sz="2200" dirty="0" err="1"/>
              <a:t>Hydroxyurea</a:t>
            </a:r>
            <a:endParaRPr lang="en-US" sz="2200" dirty="0"/>
          </a:p>
          <a:p>
            <a:pPr marL="914400" lvl="1" indent="-457200">
              <a:spcAft>
                <a:spcPct val="25000"/>
              </a:spcAft>
              <a:buClr>
                <a:schemeClr val="hlink"/>
              </a:buClr>
              <a:buFont typeface="Wingdings" pitchFamily="2" charset="2"/>
              <a:buChar char="§"/>
            </a:pPr>
            <a:r>
              <a:rPr lang="en-US" sz="2200" b="0" dirty="0"/>
              <a:t>The first effective drug treatment for adults with severe sickle cell anemia reported in early 1995</a:t>
            </a:r>
          </a:p>
          <a:p>
            <a:pPr marL="914400" lvl="1" indent="-457200">
              <a:spcAft>
                <a:spcPct val="25000"/>
              </a:spcAft>
              <a:buClr>
                <a:schemeClr val="hlink"/>
              </a:buClr>
              <a:buFont typeface="Wingdings" pitchFamily="2" charset="2"/>
              <a:buChar char="§"/>
            </a:pPr>
            <a:r>
              <a:rPr lang="en-US" sz="2200" b="0" dirty="0"/>
              <a:t>Daily doses of the anticancer drug, </a:t>
            </a:r>
            <a:r>
              <a:rPr lang="en-US" sz="2200" b="0" dirty="0" err="1"/>
              <a:t>hydroxyurea</a:t>
            </a:r>
            <a:r>
              <a:rPr lang="en-US" sz="2200" b="0" dirty="0"/>
              <a:t>, reduced the frequency of painful crises, acute chest syndrome, needed fewer blood transfusions</a:t>
            </a:r>
          </a:p>
          <a:p>
            <a:pPr marL="914400" lvl="1" indent="-457200">
              <a:spcAft>
                <a:spcPct val="25000"/>
              </a:spcAft>
              <a:buClr>
                <a:schemeClr val="hlink"/>
              </a:buClr>
              <a:buFont typeface="Wingdings" pitchFamily="2" charset="2"/>
              <a:buChar char="§"/>
            </a:pPr>
            <a:r>
              <a:rPr lang="en-US" sz="2200" b="0" dirty="0"/>
              <a:t>Increases production of fetal hemoglobin in the blood</a:t>
            </a:r>
          </a:p>
          <a:p>
            <a:pPr marL="1371600" lvl="2" indent="-457200">
              <a:spcAft>
                <a:spcPct val="25000"/>
              </a:spcAft>
              <a:buClr>
                <a:schemeClr val="accent2"/>
              </a:buClr>
              <a:buFont typeface="Wingdings" pitchFamily="2" charset="2"/>
              <a:buChar char="§"/>
            </a:pPr>
            <a:r>
              <a:rPr lang="en-US" sz="2200" b="0" dirty="0"/>
              <a:t>Fetal hemoglobin seems to prevent </a:t>
            </a:r>
            <a:r>
              <a:rPr lang="en-US" sz="2200" b="0" dirty="0" err="1"/>
              <a:t>sickling</a:t>
            </a:r>
            <a:r>
              <a:rPr lang="en-US" sz="2200" b="0" dirty="0"/>
              <a:t> of red cells</a:t>
            </a:r>
          </a:p>
          <a:p>
            <a:pPr marL="1371600" lvl="2" indent="-457200">
              <a:spcAft>
                <a:spcPct val="25000"/>
              </a:spcAft>
              <a:buClr>
                <a:schemeClr val="accent2"/>
              </a:buClr>
              <a:buFont typeface="Wingdings" pitchFamily="2" charset="2"/>
              <a:buChar char="§"/>
            </a:pPr>
            <a:r>
              <a:rPr lang="en-US" sz="2200" b="0" dirty="0"/>
              <a:t>cells containing fetal hemoglobin tend to survive longer in the bloodstream</a:t>
            </a:r>
          </a:p>
        </p:txBody>
      </p:sp>
      <p:sp>
        <p:nvSpPr>
          <p:cNvPr id="123907" name="Text Box 3"/>
          <p:cNvSpPr txBox="1">
            <a:spLocks noChangeArrowheads="1"/>
          </p:cNvSpPr>
          <p:nvPr/>
        </p:nvSpPr>
        <p:spPr bwMode="auto">
          <a:xfrm>
            <a:off x="1905000" y="685800"/>
            <a:ext cx="6454775" cy="762000"/>
          </a:xfrm>
          <a:prstGeom prst="rect">
            <a:avLst/>
          </a:prstGeom>
          <a:noFill/>
          <a:ln w="9525">
            <a:noFill/>
            <a:miter lim="800000"/>
            <a:headEnd/>
            <a:tailEnd/>
          </a:ln>
          <a:effectLst/>
        </p:spPr>
        <p:txBody>
          <a:bodyPr wrap="none">
            <a:spAutoFit/>
          </a:bodyPr>
          <a:lstStyle/>
          <a:p>
            <a:r>
              <a:rPr lang="en-US" sz="4400" b="0">
                <a:solidFill>
                  <a:srgbClr val="666699"/>
                </a:solidFill>
                <a:latin typeface="Bookman Old Style" pitchFamily="18" charset="0"/>
              </a:rPr>
              <a:t>Developing Treatments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1447800" y="2209800"/>
            <a:ext cx="6477000" cy="3195638"/>
          </a:xfrm>
          <a:prstGeom prst="rect">
            <a:avLst/>
          </a:prstGeom>
          <a:noFill/>
          <a:ln w="9525">
            <a:noFill/>
            <a:miter lim="800000"/>
            <a:headEnd/>
            <a:tailEnd/>
          </a:ln>
          <a:effectLst/>
        </p:spPr>
        <p:txBody>
          <a:bodyPr>
            <a:spAutoFit/>
          </a:bodyPr>
          <a:lstStyle/>
          <a:p>
            <a:pPr marL="233363" indent="-233363">
              <a:spcBef>
                <a:spcPct val="50000"/>
              </a:spcBef>
              <a:buClr>
                <a:schemeClr val="folHlink"/>
              </a:buClr>
              <a:buFont typeface="Wingdings" pitchFamily="2" charset="2"/>
              <a:buChar char="§"/>
            </a:pPr>
            <a:r>
              <a:rPr lang="en-US" sz="2400"/>
              <a:t>Bone marrow transplantation</a:t>
            </a:r>
            <a:r>
              <a:rPr lang="en-US" sz="2400" b="0"/>
              <a:t> </a:t>
            </a:r>
          </a:p>
          <a:p>
            <a:pPr marL="744538" lvl="1" indent="-287338">
              <a:spcBef>
                <a:spcPct val="50000"/>
              </a:spcBef>
              <a:buClr>
                <a:schemeClr val="hlink"/>
              </a:buClr>
              <a:buFont typeface="Wingdings" pitchFamily="2" charset="2"/>
              <a:buChar char="§"/>
            </a:pPr>
            <a:r>
              <a:rPr lang="en-US" sz="2400" b="0"/>
              <a:t>Shown to provide a cure for severely affected children with sickle cell disease</a:t>
            </a:r>
          </a:p>
          <a:p>
            <a:pPr marL="744538" lvl="1" indent="-287338">
              <a:spcBef>
                <a:spcPct val="50000"/>
              </a:spcBef>
              <a:buClr>
                <a:schemeClr val="hlink"/>
              </a:buClr>
              <a:buFont typeface="Wingdings" pitchFamily="2" charset="2"/>
              <a:buChar char="§"/>
            </a:pPr>
            <a:r>
              <a:rPr lang="en-US" sz="2400" b="0"/>
              <a:t>Only about 18 percent of children with sickle cell anemia are likely to have a matched sibling.</a:t>
            </a:r>
          </a:p>
          <a:p>
            <a:pPr marL="744538" lvl="1" indent="-287338">
              <a:spcBef>
                <a:spcPct val="50000"/>
              </a:spcBef>
              <a:buClr>
                <a:schemeClr val="hlink"/>
              </a:buClr>
              <a:buFont typeface="Wingdings" pitchFamily="2" charset="2"/>
              <a:buChar char="§"/>
            </a:pPr>
            <a:endParaRPr lang="en-US" sz="2400" b="0"/>
          </a:p>
        </p:txBody>
      </p:sp>
      <p:sp>
        <p:nvSpPr>
          <p:cNvPr id="139267" name="Text Box 3"/>
          <p:cNvSpPr txBox="1">
            <a:spLocks noChangeArrowheads="1"/>
          </p:cNvSpPr>
          <p:nvPr/>
        </p:nvSpPr>
        <p:spPr bwMode="auto">
          <a:xfrm>
            <a:off x="1905000" y="685800"/>
            <a:ext cx="6454775" cy="762000"/>
          </a:xfrm>
          <a:prstGeom prst="rect">
            <a:avLst/>
          </a:prstGeom>
          <a:noFill/>
          <a:ln w="9525">
            <a:noFill/>
            <a:miter lim="800000"/>
            <a:headEnd/>
            <a:tailEnd/>
          </a:ln>
          <a:effectLst/>
        </p:spPr>
        <p:txBody>
          <a:bodyPr wrap="none">
            <a:spAutoFit/>
          </a:bodyPr>
          <a:lstStyle/>
          <a:p>
            <a:r>
              <a:rPr lang="en-US" sz="4400" b="0">
                <a:solidFill>
                  <a:srgbClr val="666699"/>
                </a:solidFill>
                <a:latin typeface="Bookman Old Style" pitchFamily="18" charset="0"/>
              </a:rPr>
              <a:t>Developing Treatments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ChangeArrowheads="1"/>
          </p:cNvSpPr>
          <p:nvPr/>
        </p:nvSpPr>
        <p:spPr bwMode="auto">
          <a:xfrm>
            <a:off x="762000" y="762000"/>
            <a:ext cx="7239000" cy="5722938"/>
          </a:xfrm>
          <a:prstGeom prst="rect">
            <a:avLst/>
          </a:prstGeom>
          <a:noFill/>
          <a:ln w="9525">
            <a:noFill/>
            <a:miter lim="800000"/>
            <a:headEnd/>
            <a:tailEnd/>
          </a:ln>
          <a:effectLst/>
        </p:spPr>
        <p:txBody>
          <a:bodyPr>
            <a:spAutoFit/>
          </a:bodyPr>
          <a:lstStyle/>
          <a:p>
            <a:pPr marL="457200" indent="-457200" algn="ctr"/>
            <a:r>
              <a:rPr lang="en-US" sz="3200" b="0">
                <a:solidFill>
                  <a:srgbClr val="666699"/>
                </a:solidFill>
              </a:rPr>
              <a:t>The Ultimate Cure? </a:t>
            </a:r>
          </a:p>
          <a:p>
            <a:pPr marL="457200" indent="-457200" algn="ctr"/>
            <a:r>
              <a:rPr lang="en-US" sz="3200" b="0">
                <a:solidFill>
                  <a:srgbClr val="666699"/>
                </a:solidFill>
              </a:rPr>
              <a:t>Gene Therapy</a:t>
            </a:r>
          </a:p>
          <a:p>
            <a:pPr marL="457200" indent="-457200" algn="ctr"/>
            <a:endParaRPr lang="en-US" sz="1800" b="0">
              <a:solidFill>
                <a:srgbClr val="666699"/>
              </a:solidFill>
            </a:endParaRPr>
          </a:p>
          <a:p>
            <a:pPr marL="457200" indent="-457200">
              <a:spcBef>
                <a:spcPct val="50000"/>
              </a:spcBef>
              <a:buFontTx/>
              <a:buAutoNum type="arabicPeriod"/>
            </a:pPr>
            <a:r>
              <a:rPr lang="en-US" sz="2400" b="0"/>
              <a:t>Correcting the “defective gene” and inserting it into the bone marrow </a:t>
            </a:r>
          </a:p>
          <a:p>
            <a:pPr marL="457200" indent="-457200">
              <a:spcBef>
                <a:spcPct val="50000"/>
              </a:spcBef>
              <a:buFontTx/>
              <a:buAutoNum type="arabicPeriod"/>
            </a:pPr>
            <a:r>
              <a:rPr lang="en-US" sz="2400" b="0"/>
              <a:t>Turning off the defective gene and simultaneously reactivating another gene that turns on production of fetal hemoglobin. </a:t>
            </a:r>
          </a:p>
          <a:p>
            <a:pPr marL="457200" indent="-457200">
              <a:spcBef>
                <a:spcPct val="50000"/>
              </a:spcBef>
            </a:pPr>
            <a:r>
              <a:rPr lang="en-US" sz="2400" b="0"/>
              <a:t>No real cure for Sickle Cell Anemia at this time.</a:t>
            </a:r>
          </a:p>
          <a:p>
            <a:pPr marL="457200" indent="-457200">
              <a:spcBef>
                <a:spcPct val="50000"/>
              </a:spcBef>
            </a:pPr>
            <a:r>
              <a:rPr lang="en-US" sz="2400" b="0"/>
              <a:t>“In the past 30 years, the life expectancy of people with sickle cell anemia has increased. Many patients with sickle cell anemia now live into their mid-forties and beyond.”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3300</Words>
  <Application>Microsoft Office PowerPoint</Application>
  <PresentationFormat>On-screen Show (4:3)</PresentationFormat>
  <Paragraphs>650</Paragraphs>
  <Slides>92</Slides>
  <Notes>64</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Office Theme</vt:lpstr>
      <vt:lpstr>PowerPoint Presentation</vt:lpstr>
      <vt:lpstr>Unit 3 Section1 Activities 1&amp;2</vt:lpstr>
      <vt:lpstr>The Basics of Sickle Cell</vt:lpstr>
      <vt:lpstr>Blood</vt:lpstr>
      <vt:lpstr>Plasma</vt:lpstr>
      <vt:lpstr>Red Blood Cells (Erythrocytes)</vt:lpstr>
      <vt:lpstr>White Blood Cells (Leukocytes)</vt:lpstr>
      <vt:lpstr>Platelets</vt:lpstr>
      <vt:lpstr>Healthy Red Blood Cell</vt:lpstr>
      <vt:lpstr>Sickled Red Blood Cell</vt:lpstr>
      <vt:lpstr>Sickle Cell Anemia</vt:lpstr>
      <vt:lpstr>The origin of the disease is a small change in the protein hemoglobin</vt:lpstr>
      <vt:lpstr>Unit 3 Section 2 Activities 1-3</vt:lpstr>
      <vt:lpstr>PowerPoint Presentation</vt:lpstr>
      <vt:lpstr>PowerPoint Presentation</vt:lpstr>
      <vt:lpstr>PowerPoint Presentation</vt:lpstr>
      <vt:lpstr>PowerPoint Presentation</vt:lpstr>
      <vt:lpstr>RNA Vs. DNA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function of hemoglobin is to carry oxygen</vt:lpstr>
      <vt:lpstr>The origin of sickle cell anemia is a mutation in hemoglobin</vt:lpstr>
      <vt:lpstr>Just ONE nucleotide!</vt:lpstr>
      <vt:lpstr>What is the big deal? Blue is Hydrophilic- Pink is Hydrophobic</vt:lpstr>
      <vt:lpstr>Just ONE nucleotide!</vt:lpstr>
      <vt:lpstr>First, A Little Review</vt:lpstr>
      <vt:lpstr>More Review…</vt:lpstr>
      <vt:lpstr>Amino Acid Bonding</vt:lpstr>
      <vt:lpstr>How the R-Groups Interact</vt:lpstr>
      <vt:lpstr>Van Der Waals Forces</vt:lpstr>
      <vt:lpstr>Electrostatic Charge</vt:lpstr>
      <vt:lpstr>S-S Bonds</vt:lpstr>
      <vt:lpstr>Hydrogen Bonds</vt:lpstr>
      <vt:lpstr>Hydrophobic and Hydrophilic</vt:lpstr>
      <vt:lpstr>Hydrophobic and Hydrophilic</vt:lpstr>
      <vt:lpstr>In Oil</vt:lpstr>
      <vt:lpstr>Unit 3 Section 3 Activity 1</vt:lpstr>
      <vt:lpstr>Some Vocabulary: SOMATIC Any cell except a sperm or egg AUTOSOME Any chromosome other than a sex chromosome (X or Y) GAMETE  An egg or sperm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Unit 3 Section 3 Activities 1-3</vt:lpstr>
      <vt:lpstr>Pedigree</vt:lpstr>
      <vt:lpstr>Pedigree Symbols</vt:lpstr>
      <vt:lpstr>Connecting Pedigree Symbols</vt:lpstr>
      <vt:lpstr>Symbols in a Pedigree Chart </vt:lpstr>
      <vt:lpstr>Organizing the pedigree chart</vt:lpstr>
      <vt:lpstr>Organising the pedigree chart</vt:lpstr>
      <vt:lpstr>PowerPoint Presentation</vt:lpstr>
      <vt:lpstr>PowerPoint Presentation</vt:lpstr>
      <vt:lpstr>PowerPoint Presentation</vt:lpstr>
      <vt:lpstr>PowerPoint Presentation</vt:lpstr>
      <vt:lpstr>PowerPoint Presentation</vt:lpstr>
      <vt:lpstr>PowerPoint Presentation</vt:lpstr>
      <vt:lpstr>Punnett Square</vt:lpstr>
      <vt:lpstr>Predicting Inheritance</vt:lpstr>
      <vt:lpstr>Punnett Squares</vt:lpstr>
      <vt:lpstr>Punnett Squares</vt:lpstr>
      <vt:lpstr>Punnett Squares</vt:lpstr>
      <vt:lpstr>Punnett Squares</vt:lpstr>
      <vt:lpstr>Punnett Squares</vt:lpstr>
      <vt:lpstr>Punnett Squares</vt:lpstr>
      <vt:lpstr>Punnett Squares</vt:lpstr>
      <vt:lpstr>Interpreting the Results</vt:lpstr>
      <vt:lpstr>Punnett Squares</vt:lpstr>
      <vt:lpstr>Punnett Squares</vt:lpstr>
      <vt:lpstr>Punnett Squares</vt:lpstr>
      <vt:lpstr>Punnett Squares</vt:lpstr>
      <vt:lpstr>Punnett Squares</vt:lpstr>
      <vt:lpstr>Punnett Squares</vt:lpstr>
      <vt:lpstr>Punnett Squares</vt:lpstr>
      <vt:lpstr>Punnett Squares</vt:lpstr>
      <vt:lpstr>Punnett Squares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dc:title>
  <dc:creator>LocalAdmin</dc:creator>
  <cp:lastModifiedBy>Chadwick Leslie</cp:lastModifiedBy>
  <cp:revision>12</cp:revision>
  <dcterms:created xsi:type="dcterms:W3CDTF">2014-03-06T23:55:01Z</dcterms:created>
  <dcterms:modified xsi:type="dcterms:W3CDTF">2015-02-24T03:02:36Z</dcterms:modified>
</cp:coreProperties>
</file>