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6.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121"/>
  </p:notesMasterIdLst>
  <p:sldIdLst>
    <p:sldId id="256" r:id="rId2"/>
    <p:sldId id="390" r:id="rId3"/>
    <p:sldId id="391" r:id="rId4"/>
    <p:sldId id="392" r:id="rId5"/>
    <p:sldId id="394" r:id="rId6"/>
    <p:sldId id="384" r:id="rId7"/>
    <p:sldId id="383" r:id="rId8"/>
    <p:sldId id="385" r:id="rId9"/>
    <p:sldId id="398" r:id="rId10"/>
    <p:sldId id="395" r:id="rId11"/>
    <p:sldId id="386" r:id="rId12"/>
    <p:sldId id="397" r:id="rId13"/>
    <p:sldId id="396" r:id="rId14"/>
    <p:sldId id="408" r:id="rId15"/>
    <p:sldId id="409" r:id="rId16"/>
    <p:sldId id="399" r:id="rId17"/>
    <p:sldId id="400" r:id="rId18"/>
    <p:sldId id="401" r:id="rId19"/>
    <p:sldId id="403" r:id="rId20"/>
    <p:sldId id="407" r:id="rId21"/>
    <p:sldId id="261" r:id="rId22"/>
    <p:sldId id="264" r:id="rId23"/>
    <p:sldId id="404" r:id="rId24"/>
    <p:sldId id="402" r:id="rId25"/>
    <p:sldId id="439" r:id="rId26"/>
    <p:sldId id="435" r:id="rId27"/>
    <p:sldId id="412" r:id="rId28"/>
    <p:sldId id="413" r:id="rId29"/>
    <p:sldId id="414" r:id="rId30"/>
    <p:sldId id="415" r:id="rId31"/>
    <p:sldId id="436" r:id="rId32"/>
    <p:sldId id="437" r:id="rId33"/>
    <p:sldId id="418" r:id="rId34"/>
    <p:sldId id="411" r:id="rId35"/>
    <p:sldId id="438" r:id="rId36"/>
    <p:sldId id="440" r:id="rId37"/>
    <p:sldId id="441" r:id="rId38"/>
    <p:sldId id="432" r:id="rId39"/>
    <p:sldId id="423" r:id="rId40"/>
    <p:sldId id="424" r:id="rId41"/>
    <p:sldId id="425" r:id="rId42"/>
    <p:sldId id="427" r:id="rId43"/>
    <p:sldId id="433" r:id="rId44"/>
    <p:sldId id="434" r:id="rId45"/>
    <p:sldId id="421" r:id="rId46"/>
    <p:sldId id="430" r:id="rId47"/>
    <p:sldId id="442" r:id="rId48"/>
    <p:sldId id="443" r:id="rId49"/>
    <p:sldId id="444" r:id="rId50"/>
    <p:sldId id="447" r:id="rId51"/>
    <p:sldId id="445" r:id="rId52"/>
    <p:sldId id="456" r:id="rId53"/>
    <p:sldId id="459" r:id="rId54"/>
    <p:sldId id="449" r:id="rId55"/>
    <p:sldId id="450" r:id="rId56"/>
    <p:sldId id="451" r:id="rId57"/>
    <p:sldId id="452" r:id="rId58"/>
    <p:sldId id="453" r:id="rId59"/>
    <p:sldId id="454" r:id="rId60"/>
    <p:sldId id="458" r:id="rId61"/>
    <p:sldId id="455" r:id="rId62"/>
    <p:sldId id="460" r:id="rId63"/>
    <p:sldId id="472" r:id="rId64"/>
    <p:sldId id="473" r:id="rId65"/>
    <p:sldId id="474" r:id="rId66"/>
    <p:sldId id="475" r:id="rId67"/>
    <p:sldId id="476" r:id="rId68"/>
    <p:sldId id="477" r:id="rId69"/>
    <p:sldId id="478" r:id="rId70"/>
    <p:sldId id="480" r:id="rId71"/>
    <p:sldId id="479" r:id="rId72"/>
    <p:sldId id="484" r:id="rId73"/>
    <p:sldId id="482" r:id="rId74"/>
    <p:sldId id="426" r:id="rId75"/>
    <p:sldId id="483" r:id="rId76"/>
    <p:sldId id="485" r:id="rId77"/>
    <p:sldId id="481" r:id="rId78"/>
    <p:sldId id="276" r:id="rId79"/>
    <p:sldId id="491" r:id="rId80"/>
    <p:sldId id="493" r:id="rId81"/>
    <p:sldId id="492" r:id="rId82"/>
    <p:sldId id="278" r:id="rId83"/>
    <p:sldId id="501" r:id="rId84"/>
    <p:sldId id="495" r:id="rId85"/>
    <p:sldId id="496" r:id="rId86"/>
    <p:sldId id="497" r:id="rId87"/>
    <p:sldId id="498" r:id="rId88"/>
    <p:sldId id="499" r:id="rId89"/>
    <p:sldId id="500" r:id="rId90"/>
    <p:sldId id="502" r:id="rId91"/>
    <p:sldId id="504" r:id="rId92"/>
    <p:sldId id="505" r:id="rId93"/>
    <p:sldId id="506" r:id="rId94"/>
    <p:sldId id="526" r:id="rId95"/>
    <p:sldId id="507" r:id="rId96"/>
    <p:sldId id="531" r:id="rId97"/>
    <p:sldId id="527" r:id="rId98"/>
    <p:sldId id="508" r:id="rId99"/>
    <p:sldId id="511" r:id="rId100"/>
    <p:sldId id="510" r:id="rId101"/>
    <p:sldId id="512" r:id="rId102"/>
    <p:sldId id="513" r:id="rId103"/>
    <p:sldId id="514" r:id="rId104"/>
    <p:sldId id="515" r:id="rId105"/>
    <p:sldId id="516" r:id="rId106"/>
    <p:sldId id="517" r:id="rId107"/>
    <p:sldId id="518" r:id="rId108"/>
    <p:sldId id="519" r:id="rId109"/>
    <p:sldId id="520" r:id="rId110"/>
    <p:sldId id="521" r:id="rId111"/>
    <p:sldId id="522" r:id="rId112"/>
    <p:sldId id="523" r:id="rId113"/>
    <p:sldId id="524" r:id="rId114"/>
    <p:sldId id="528" r:id="rId115"/>
    <p:sldId id="525" r:id="rId116"/>
    <p:sldId id="529" r:id="rId117"/>
    <p:sldId id="532" r:id="rId118"/>
    <p:sldId id="533" r:id="rId119"/>
    <p:sldId id="534" r:id="rId1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Sheet1!$K$4</c:f>
              <c:strCache>
                <c:ptCount val="1"/>
                <c:pt idx="0">
                  <c:v>Anna</c:v>
                </c:pt>
              </c:strCache>
            </c:strRef>
          </c:tx>
          <c:spPr>
            <a:ln>
              <a:solidFill>
                <a:srgbClr val="00B0F0"/>
              </a:solidFill>
            </a:ln>
          </c:spPr>
          <c:marker>
            <c:symbol val="none"/>
          </c:marker>
          <c:cat>
            <c:numRef>
              <c:f>Sheet1!$J$5:$J$9</c:f>
              <c:numCache>
                <c:formatCode>General</c:formatCode>
                <c:ptCount val="5"/>
                <c:pt idx="0">
                  <c:v>0</c:v>
                </c:pt>
                <c:pt idx="1">
                  <c:v>30</c:v>
                </c:pt>
                <c:pt idx="2">
                  <c:v>60</c:v>
                </c:pt>
                <c:pt idx="3">
                  <c:v>90</c:v>
                </c:pt>
                <c:pt idx="4">
                  <c:v>120</c:v>
                </c:pt>
              </c:numCache>
            </c:numRef>
          </c:cat>
          <c:val>
            <c:numRef>
              <c:f>Sheet1!$K$5:$K$9</c:f>
              <c:numCache>
                <c:formatCode>General</c:formatCode>
                <c:ptCount val="5"/>
                <c:pt idx="0">
                  <c:v>150</c:v>
                </c:pt>
                <c:pt idx="1">
                  <c:v>175</c:v>
                </c:pt>
                <c:pt idx="2">
                  <c:v>225</c:v>
                </c:pt>
                <c:pt idx="3">
                  <c:v>225</c:v>
                </c:pt>
                <c:pt idx="4">
                  <c:v>200</c:v>
                </c:pt>
              </c:numCache>
            </c:numRef>
          </c:val>
          <c:smooth val="0"/>
        </c:ser>
        <c:ser>
          <c:idx val="1"/>
          <c:order val="1"/>
          <c:tx>
            <c:strRef>
              <c:f>Sheet1!$L$4</c:f>
              <c:strCache>
                <c:ptCount val="1"/>
                <c:pt idx="0">
                  <c:v>Patient A</c:v>
                </c:pt>
              </c:strCache>
            </c:strRef>
          </c:tx>
          <c:spPr>
            <a:ln>
              <a:prstDash val="dash"/>
            </a:ln>
          </c:spPr>
          <c:marker>
            <c:symbol val="none"/>
          </c:marker>
          <c:cat>
            <c:numRef>
              <c:f>Sheet1!$J$5:$J$9</c:f>
              <c:numCache>
                <c:formatCode>General</c:formatCode>
                <c:ptCount val="5"/>
                <c:pt idx="0">
                  <c:v>0</c:v>
                </c:pt>
                <c:pt idx="1">
                  <c:v>30</c:v>
                </c:pt>
                <c:pt idx="2">
                  <c:v>60</c:v>
                </c:pt>
                <c:pt idx="3">
                  <c:v>90</c:v>
                </c:pt>
                <c:pt idx="4">
                  <c:v>120</c:v>
                </c:pt>
              </c:numCache>
            </c:numRef>
          </c:cat>
          <c:val>
            <c:numRef>
              <c:f>Sheet1!$L$5:$L$9</c:f>
              <c:numCache>
                <c:formatCode>General</c:formatCode>
                <c:ptCount val="5"/>
                <c:pt idx="0">
                  <c:v>150</c:v>
                </c:pt>
                <c:pt idx="1">
                  <c:v>175</c:v>
                </c:pt>
                <c:pt idx="2">
                  <c:v>175</c:v>
                </c:pt>
                <c:pt idx="3">
                  <c:v>175</c:v>
                </c:pt>
                <c:pt idx="4">
                  <c:v>150</c:v>
                </c:pt>
              </c:numCache>
            </c:numRef>
          </c:val>
          <c:smooth val="0"/>
        </c:ser>
        <c:ser>
          <c:idx val="2"/>
          <c:order val="2"/>
          <c:tx>
            <c:strRef>
              <c:f>Sheet1!$M$4</c:f>
              <c:strCache>
                <c:ptCount val="1"/>
                <c:pt idx="0">
                  <c:v>Patient B</c:v>
                </c:pt>
              </c:strCache>
            </c:strRef>
          </c:tx>
          <c:spPr>
            <a:ln>
              <a:solidFill>
                <a:schemeClr val="tx2">
                  <a:lumMod val="75000"/>
                </a:schemeClr>
              </a:solidFill>
              <a:prstDash val="dash"/>
            </a:ln>
          </c:spPr>
          <c:marker>
            <c:symbol val="none"/>
          </c:marker>
          <c:cat>
            <c:numRef>
              <c:f>Sheet1!$J$5:$J$9</c:f>
              <c:numCache>
                <c:formatCode>General</c:formatCode>
                <c:ptCount val="5"/>
                <c:pt idx="0">
                  <c:v>0</c:v>
                </c:pt>
                <c:pt idx="1">
                  <c:v>30</c:v>
                </c:pt>
                <c:pt idx="2">
                  <c:v>60</c:v>
                </c:pt>
                <c:pt idx="3">
                  <c:v>90</c:v>
                </c:pt>
                <c:pt idx="4">
                  <c:v>120</c:v>
                </c:pt>
              </c:numCache>
            </c:numRef>
          </c:cat>
          <c:val>
            <c:numRef>
              <c:f>Sheet1!$M$5:$M$9</c:f>
              <c:numCache>
                <c:formatCode>General</c:formatCode>
                <c:ptCount val="5"/>
                <c:pt idx="0">
                  <c:v>150</c:v>
                </c:pt>
                <c:pt idx="1">
                  <c:v>200</c:v>
                </c:pt>
                <c:pt idx="2">
                  <c:v>225</c:v>
                </c:pt>
                <c:pt idx="3">
                  <c:v>225</c:v>
                </c:pt>
                <c:pt idx="4">
                  <c:v>200</c:v>
                </c:pt>
              </c:numCache>
            </c:numRef>
          </c:val>
          <c:smooth val="0"/>
        </c:ser>
        <c:dLbls>
          <c:showLegendKey val="0"/>
          <c:showVal val="0"/>
          <c:showCatName val="0"/>
          <c:showSerName val="0"/>
          <c:showPercent val="0"/>
          <c:showBubbleSize val="0"/>
        </c:dLbls>
        <c:marker val="1"/>
        <c:smooth val="0"/>
        <c:axId val="82023552"/>
        <c:axId val="82025472"/>
      </c:lineChart>
      <c:catAx>
        <c:axId val="82023552"/>
        <c:scaling>
          <c:orientation val="minMax"/>
        </c:scaling>
        <c:delete val="0"/>
        <c:axPos val="b"/>
        <c:title>
          <c:tx>
            <c:rich>
              <a:bodyPr/>
              <a:lstStyle/>
              <a:p>
                <a:pPr>
                  <a:defRPr/>
                </a:pPr>
                <a:r>
                  <a:rPr lang="en-US"/>
                  <a:t>Minute Intervals</a:t>
                </a:r>
              </a:p>
            </c:rich>
          </c:tx>
          <c:layout/>
          <c:overlay val="0"/>
        </c:title>
        <c:numFmt formatCode="General" sourceLinked="1"/>
        <c:majorTickMark val="out"/>
        <c:minorTickMark val="none"/>
        <c:tickLblPos val="nextTo"/>
        <c:crossAx val="82025472"/>
        <c:crosses val="autoZero"/>
        <c:auto val="1"/>
        <c:lblAlgn val="ctr"/>
        <c:lblOffset val="100"/>
        <c:noMultiLvlLbl val="0"/>
      </c:catAx>
      <c:valAx>
        <c:axId val="82025472"/>
        <c:scaling>
          <c:orientation val="minMax"/>
          <c:max val="230"/>
          <c:min val="145"/>
        </c:scaling>
        <c:delete val="0"/>
        <c:axPos val="l"/>
        <c:majorGridlines/>
        <c:title>
          <c:tx>
            <c:rich>
              <a:bodyPr rot="-5400000" vert="horz"/>
              <a:lstStyle/>
              <a:p>
                <a:pPr>
                  <a:defRPr/>
                </a:pPr>
                <a:r>
                  <a:rPr lang="en-US"/>
                  <a:t>Glocose Level mg/dL</a:t>
                </a:r>
              </a:p>
            </c:rich>
          </c:tx>
          <c:layout/>
          <c:overlay val="0"/>
        </c:title>
        <c:numFmt formatCode="General" sourceLinked="1"/>
        <c:majorTickMark val="out"/>
        <c:minorTickMark val="none"/>
        <c:tickLblPos val="nextTo"/>
        <c:crossAx val="82023552"/>
        <c:crosses val="autoZero"/>
        <c:crossBetween val="between"/>
      </c:valAx>
    </c:plotArea>
    <c:legend>
      <c:legendPos val="r"/>
      <c:layout/>
      <c:overlay val="0"/>
    </c:legend>
    <c:plotVisOnly val="1"/>
    <c:dispBlanksAs val="gap"/>
    <c:showDLblsOverMax val="0"/>
  </c:chart>
  <c:txPr>
    <a:bodyPr/>
    <a:lstStyle/>
    <a:p>
      <a:pPr>
        <a:defRPr sz="2000">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Sheet1!$K$4</c:f>
              <c:strCache>
                <c:ptCount val="1"/>
                <c:pt idx="0">
                  <c:v>Anna</c:v>
                </c:pt>
              </c:strCache>
            </c:strRef>
          </c:tx>
          <c:spPr>
            <a:ln>
              <a:solidFill>
                <a:srgbClr val="00B0F0"/>
              </a:solidFill>
            </a:ln>
          </c:spPr>
          <c:marker>
            <c:symbol val="none"/>
          </c:marker>
          <c:cat>
            <c:numRef>
              <c:f>Sheet1!$J$5:$J$9</c:f>
              <c:numCache>
                <c:formatCode>General</c:formatCode>
                <c:ptCount val="5"/>
                <c:pt idx="0">
                  <c:v>0</c:v>
                </c:pt>
                <c:pt idx="1">
                  <c:v>30</c:v>
                </c:pt>
                <c:pt idx="2">
                  <c:v>60</c:v>
                </c:pt>
                <c:pt idx="3">
                  <c:v>90</c:v>
                </c:pt>
                <c:pt idx="4">
                  <c:v>120</c:v>
                </c:pt>
              </c:numCache>
            </c:numRef>
          </c:cat>
          <c:val>
            <c:numRef>
              <c:f>Sheet1!$O$5:$O$9</c:f>
              <c:numCache>
                <c:formatCode>General</c:formatCode>
                <c:ptCount val="5"/>
                <c:pt idx="0">
                  <c:v>50</c:v>
                </c:pt>
                <c:pt idx="1">
                  <c:v>50</c:v>
                </c:pt>
                <c:pt idx="2">
                  <c:v>50</c:v>
                </c:pt>
                <c:pt idx="3">
                  <c:v>50</c:v>
                </c:pt>
                <c:pt idx="4">
                  <c:v>50</c:v>
                </c:pt>
              </c:numCache>
            </c:numRef>
          </c:val>
          <c:smooth val="0"/>
        </c:ser>
        <c:ser>
          <c:idx val="1"/>
          <c:order val="1"/>
          <c:tx>
            <c:strRef>
              <c:f>Sheet1!$L$4</c:f>
              <c:strCache>
                <c:ptCount val="1"/>
                <c:pt idx="0">
                  <c:v>Patient A</c:v>
                </c:pt>
              </c:strCache>
            </c:strRef>
          </c:tx>
          <c:spPr>
            <a:ln>
              <a:solidFill>
                <a:srgbClr val="FFC000"/>
              </a:solidFill>
              <a:prstDash val="dash"/>
            </a:ln>
          </c:spPr>
          <c:marker>
            <c:symbol val="none"/>
          </c:marker>
          <c:cat>
            <c:numRef>
              <c:f>Sheet1!$J$5:$J$9</c:f>
              <c:numCache>
                <c:formatCode>General</c:formatCode>
                <c:ptCount val="5"/>
                <c:pt idx="0">
                  <c:v>0</c:v>
                </c:pt>
                <c:pt idx="1">
                  <c:v>30</c:v>
                </c:pt>
                <c:pt idx="2">
                  <c:v>60</c:v>
                </c:pt>
                <c:pt idx="3">
                  <c:v>90</c:v>
                </c:pt>
                <c:pt idx="4">
                  <c:v>120</c:v>
                </c:pt>
              </c:numCache>
            </c:numRef>
          </c:cat>
          <c:val>
            <c:numRef>
              <c:f>Sheet1!$P$5:$P$9</c:f>
              <c:numCache>
                <c:formatCode>General</c:formatCode>
                <c:ptCount val="5"/>
                <c:pt idx="0">
                  <c:v>100</c:v>
                </c:pt>
                <c:pt idx="1">
                  <c:v>150</c:v>
                </c:pt>
                <c:pt idx="2">
                  <c:v>400</c:v>
                </c:pt>
                <c:pt idx="3">
                  <c:v>400</c:v>
                </c:pt>
                <c:pt idx="4">
                  <c:v>250</c:v>
                </c:pt>
              </c:numCache>
            </c:numRef>
          </c:val>
          <c:smooth val="0"/>
        </c:ser>
        <c:ser>
          <c:idx val="2"/>
          <c:order val="2"/>
          <c:tx>
            <c:strRef>
              <c:f>Sheet1!$M$4</c:f>
              <c:strCache>
                <c:ptCount val="1"/>
                <c:pt idx="0">
                  <c:v>Patient B</c:v>
                </c:pt>
              </c:strCache>
            </c:strRef>
          </c:tx>
          <c:spPr>
            <a:ln>
              <a:solidFill>
                <a:schemeClr val="tx2">
                  <a:lumMod val="75000"/>
                </a:schemeClr>
              </a:solidFill>
              <a:prstDash val="dash"/>
            </a:ln>
          </c:spPr>
          <c:marker>
            <c:symbol val="none"/>
          </c:marker>
          <c:cat>
            <c:numRef>
              <c:f>Sheet1!$J$5:$J$9</c:f>
              <c:numCache>
                <c:formatCode>General</c:formatCode>
                <c:ptCount val="5"/>
                <c:pt idx="0">
                  <c:v>0</c:v>
                </c:pt>
                <c:pt idx="1">
                  <c:v>30</c:v>
                </c:pt>
                <c:pt idx="2">
                  <c:v>60</c:v>
                </c:pt>
                <c:pt idx="3">
                  <c:v>90</c:v>
                </c:pt>
                <c:pt idx="4">
                  <c:v>120</c:v>
                </c:pt>
              </c:numCache>
            </c:numRef>
          </c:cat>
          <c:val>
            <c:numRef>
              <c:f>Sheet1!$Q$5:$Q$9</c:f>
              <c:numCache>
                <c:formatCode>General</c:formatCode>
                <c:ptCount val="5"/>
                <c:pt idx="0">
                  <c:v>100</c:v>
                </c:pt>
                <c:pt idx="1">
                  <c:v>250</c:v>
                </c:pt>
                <c:pt idx="2">
                  <c:v>400</c:v>
                </c:pt>
                <c:pt idx="3">
                  <c:v>400</c:v>
                </c:pt>
                <c:pt idx="4">
                  <c:v>250</c:v>
                </c:pt>
              </c:numCache>
            </c:numRef>
          </c:val>
          <c:smooth val="0"/>
        </c:ser>
        <c:dLbls>
          <c:showLegendKey val="0"/>
          <c:showVal val="0"/>
          <c:showCatName val="0"/>
          <c:showSerName val="0"/>
          <c:showPercent val="0"/>
          <c:showBubbleSize val="0"/>
        </c:dLbls>
        <c:marker val="1"/>
        <c:smooth val="0"/>
        <c:axId val="82064896"/>
        <c:axId val="82066816"/>
      </c:lineChart>
      <c:catAx>
        <c:axId val="82064896"/>
        <c:scaling>
          <c:orientation val="minMax"/>
        </c:scaling>
        <c:delete val="0"/>
        <c:axPos val="b"/>
        <c:title>
          <c:tx>
            <c:rich>
              <a:bodyPr/>
              <a:lstStyle/>
              <a:p>
                <a:pPr>
                  <a:defRPr/>
                </a:pPr>
                <a:r>
                  <a:rPr lang="en-US"/>
                  <a:t>Minute Intervals</a:t>
                </a:r>
              </a:p>
            </c:rich>
          </c:tx>
          <c:layout/>
          <c:overlay val="0"/>
        </c:title>
        <c:numFmt formatCode="General" sourceLinked="1"/>
        <c:majorTickMark val="out"/>
        <c:minorTickMark val="none"/>
        <c:tickLblPos val="nextTo"/>
        <c:crossAx val="82066816"/>
        <c:crosses val="autoZero"/>
        <c:auto val="1"/>
        <c:lblAlgn val="ctr"/>
        <c:lblOffset val="100"/>
        <c:noMultiLvlLbl val="0"/>
      </c:catAx>
      <c:valAx>
        <c:axId val="82066816"/>
        <c:scaling>
          <c:orientation val="minMax"/>
        </c:scaling>
        <c:delete val="0"/>
        <c:axPos val="l"/>
        <c:majorGridlines/>
        <c:title>
          <c:tx>
            <c:rich>
              <a:bodyPr rot="-5400000" vert="horz"/>
              <a:lstStyle/>
              <a:p>
                <a:pPr>
                  <a:defRPr/>
                </a:pPr>
                <a:r>
                  <a:rPr lang="en-US"/>
                  <a:t>Insulin Level uuU/L</a:t>
                </a:r>
              </a:p>
            </c:rich>
          </c:tx>
          <c:layout/>
          <c:overlay val="0"/>
        </c:title>
        <c:numFmt formatCode="General" sourceLinked="1"/>
        <c:majorTickMark val="out"/>
        <c:minorTickMark val="none"/>
        <c:tickLblPos val="nextTo"/>
        <c:crossAx val="82064896"/>
        <c:crosses val="autoZero"/>
        <c:crossBetween val="between"/>
      </c:valAx>
    </c:plotArea>
    <c:legend>
      <c:legendPos val="r"/>
      <c:layout/>
      <c:overlay val="0"/>
    </c:legend>
    <c:plotVisOnly val="1"/>
    <c:dispBlanksAs val="gap"/>
    <c:showDLblsOverMax val="0"/>
  </c:chart>
  <c:txPr>
    <a:bodyPr/>
    <a:lstStyle/>
    <a:p>
      <a:pPr>
        <a:defRPr sz="2000">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75050B-8BF1-46CF-966D-F8D8D89CDAA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AC7E3F6-3D2F-4CEB-B3CC-7E0627269A88}">
      <dgm:prSet/>
      <dgm:spPr/>
      <dgm:t>
        <a:bodyPr/>
        <a:lstStyle/>
        <a:p>
          <a:pPr rtl="0"/>
          <a:r>
            <a:rPr lang="en-US" dirty="0" smtClean="0"/>
            <a:t>Atoms whose shells are not full </a:t>
          </a:r>
          <a:endParaRPr lang="en-US" dirty="0"/>
        </a:p>
      </dgm:t>
    </dgm:pt>
    <dgm:pt modelId="{2BCE01AC-BB56-4038-B17C-6828D72F9E24}" type="parTrans" cxnId="{A2C4B251-FD12-4071-A194-1905BC8D5867}">
      <dgm:prSet/>
      <dgm:spPr/>
      <dgm:t>
        <a:bodyPr/>
        <a:lstStyle/>
        <a:p>
          <a:endParaRPr lang="en-US"/>
        </a:p>
      </dgm:t>
    </dgm:pt>
    <dgm:pt modelId="{AC5FA81E-2061-4E16-A707-A983D280333A}" type="sibTrans" cxnId="{A2C4B251-FD12-4071-A194-1905BC8D5867}">
      <dgm:prSet/>
      <dgm:spPr/>
      <dgm:t>
        <a:bodyPr/>
        <a:lstStyle/>
        <a:p>
          <a:endParaRPr lang="en-US"/>
        </a:p>
      </dgm:t>
    </dgm:pt>
    <dgm:pt modelId="{3CCD9043-5B7F-44B5-85E1-4992F3F7012E}">
      <dgm:prSet/>
      <dgm:spPr/>
      <dgm:t>
        <a:bodyPr/>
        <a:lstStyle/>
        <a:p>
          <a:pPr rtl="0"/>
          <a:r>
            <a:rPr lang="en-US" dirty="0" smtClean="0"/>
            <a:t>Tend to interact with other atoms and </a:t>
          </a:r>
          <a:endParaRPr lang="en-US" dirty="0"/>
        </a:p>
      </dgm:t>
    </dgm:pt>
    <dgm:pt modelId="{04F324C2-537E-4694-A873-0625B57C3F60}" type="parTrans" cxnId="{14A433BC-0E36-4E16-B871-DD3FB4F45F6B}">
      <dgm:prSet/>
      <dgm:spPr/>
      <dgm:t>
        <a:bodyPr/>
        <a:lstStyle/>
        <a:p>
          <a:endParaRPr lang="en-US"/>
        </a:p>
      </dgm:t>
    </dgm:pt>
    <dgm:pt modelId="{486DE4E0-342F-42A4-891F-94D79E3023B8}" type="sibTrans" cxnId="{14A433BC-0E36-4E16-B871-DD3FB4F45F6B}">
      <dgm:prSet/>
      <dgm:spPr/>
      <dgm:t>
        <a:bodyPr/>
        <a:lstStyle/>
        <a:p>
          <a:endParaRPr lang="en-US"/>
        </a:p>
      </dgm:t>
    </dgm:pt>
    <dgm:pt modelId="{9D3CE36F-DF11-42B7-8CF1-F571857C073A}">
      <dgm:prSet/>
      <dgm:spPr/>
      <dgm:t>
        <a:bodyPr/>
        <a:lstStyle/>
        <a:p>
          <a:pPr rtl="0"/>
          <a:r>
            <a:rPr lang="en-US" dirty="0" smtClean="0">
              <a:solidFill>
                <a:schemeClr val="tx2"/>
              </a:solidFill>
            </a:rPr>
            <a:t>Electrons are Transferred (Gain or Lose)</a:t>
          </a:r>
          <a:endParaRPr lang="en-US" dirty="0">
            <a:solidFill>
              <a:schemeClr val="tx2"/>
            </a:solidFill>
          </a:endParaRPr>
        </a:p>
      </dgm:t>
    </dgm:pt>
    <dgm:pt modelId="{5DA97EDA-A2F4-417E-A404-FAB9B6BE581E}" type="parTrans" cxnId="{902795D6-4351-4B74-BF51-B6A2790BBCAC}">
      <dgm:prSet/>
      <dgm:spPr/>
      <dgm:t>
        <a:bodyPr/>
        <a:lstStyle/>
        <a:p>
          <a:endParaRPr lang="en-US"/>
        </a:p>
      </dgm:t>
    </dgm:pt>
    <dgm:pt modelId="{E41462BD-E84D-4837-AA0E-350439ED7E65}" type="sibTrans" cxnId="{902795D6-4351-4B74-BF51-B6A2790BBCAC}">
      <dgm:prSet/>
      <dgm:spPr/>
      <dgm:t>
        <a:bodyPr/>
        <a:lstStyle/>
        <a:p>
          <a:endParaRPr lang="en-US"/>
        </a:p>
      </dgm:t>
    </dgm:pt>
    <dgm:pt modelId="{1FA4236E-D24D-4234-81EE-4969B288209B}">
      <dgm:prSet/>
      <dgm:spPr/>
      <dgm:t>
        <a:bodyPr/>
        <a:lstStyle/>
        <a:p>
          <a:pPr rtl="0"/>
          <a:r>
            <a:rPr lang="en-US" dirty="0" smtClean="0">
              <a:solidFill>
                <a:schemeClr val="tx2"/>
              </a:solidFill>
            </a:rPr>
            <a:t>Electrons are Shared</a:t>
          </a:r>
          <a:endParaRPr lang="en-US" dirty="0">
            <a:solidFill>
              <a:schemeClr val="tx2"/>
            </a:solidFill>
          </a:endParaRPr>
        </a:p>
      </dgm:t>
    </dgm:pt>
    <dgm:pt modelId="{F113F0FE-F651-475F-8311-5AA9A4D73F48}" type="parTrans" cxnId="{D15BB86F-B544-4792-819B-7D242D82CC1E}">
      <dgm:prSet/>
      <dgm:spPr/>
      <dgm:t>
        <a:bodyPr/>
        <a:lstStyle/>
        <a:p>
          <a:endParaRPr lang="en-US"/>
        </a:p>
      </dgm:t>
    </dgm:pt>
    <dgm:pt modelId="{D2C86C00-257F-46B9-A9CB-FD12E7B0E122}" type="sibTrans" cxnId="{D15BB86F-B544-4792-819B-7D242D82CC1E}">
      <dgm:prSet/>
      <dgm:spPr/>
      <dgm:t>
        <a:bodyPr/>
        <a:lstStyle/>
        <a:p>
          <a:endParaRPr lang="en-US"/>
        </a:p>
      </dgm:t>
    </dgm:pt>
    <dgm:pt modelId="{4B224E14-D390-4BE4-BC8D-B7DCFECA8A72}">
      <dgm:prSet/>
      <dgm:spPr/>
      <dgm:t>
        <a:bodyPr/>
        <a:lstStyle/>
        <a:p>
          <a:pPr rtl="0"/>
          <a:r>
            <a:rPr lang="en-US" dirty="0" smtClean="0"/>
            <a:t>These interactions form chemical bonds</a:t>
          </a:r>
          <a:endParaRPr lang="en-US" dirty="0"/>
        </a:p>
      </dgm:t>
    </dgm:pt>
    <dgm:pt modelId="{8ED1417E-B5AE-4FED-AA55-D37A1C7A16A8}" type="parTrans" cxnId="{E09B445E-2F24-427F-8945-7E4D57B865BF}">
      <dgm:prSet/>
      <dgm:spPr/>
      <dgm:t>
        <a:bodyPr/>
        <a:lstStyle/>
        <a:p>
          <a:endParaRPr lang="en-US"/>
        </a:p>
      </dgm:t>
    </dgm:pt>
    <dgm:pt modelId="{EF57F0E7-D29C-498C-AC62-BF094079D62B}" type="sibTrans" cxnId="{E09B445E-2F24-427F-8945-7E4D57B865BF}">
      <dgm:prSet/>
      <dgm:spPr/>
      <dgm:t>
        <a:bodyPr/>
        <a:lstStyle/>
        <a:p>
          <a:endParaRPr lang="en-US"/>
        </a:p>
      </dgm:t>
    </dgm:pt>
    <dgm:pt modelId="{C12382A5-BD38-4B62-B1F4-582F7D065175}">
      <dgm:prSet/>
      <dgm:spPr/>
      <dgm:t>
        <a:bodyPr/>
        <a:lstStyle/>
        <a:p>
          <a:pPr rtl="0"/>
          <a:r>
            <a:rPr lang="en-US" dirty="0" smtClean="0">
              <a:solidFill>
                <a:schemeClr val="tx2"/>
              </a:solidFill>
            </a:rPr>
            <a:t>Ionic bonds- e transfer or shift between molecules,  results is an ion and attractions (bonds) between ions of opposite charge</a:t>
          </a:r>
          <a:endParaRPr lang="en-US" dirty="0">
            <a:solidFill>
              <a:schemeClr val="tx2"/>
            </a:solidFill>
          </a:endParaRPr>
        </a:p>
      </dgm:t>
    </dgm:pt>
    <dgm:pt modelId="{F93B8E74-D836-4F9A-B948-89AC305416BE}" type="parTrans" cxnId="{6537D161-FCFD-4042-A123-232C44968271}">
      <dgm:prSet/>
      <dgm:spPr/>
      <dgm:t>
        <a:bodyPr/>
        <a:lstStyle/>
        <a:p>
          <a:endParaRPr lang="en-US"/>
        </a:p>
      </dgm:t>
    </dgm:pt>
    <dgm:pt modelId="{1C3BB767-A577-4038-AF6A-C4D3762E5207}" type="sibTrans" cxnId="{6537D161-FCFD-4042-A123-232C44968271}">
      <dgm:prSet/>
      <dgm:spPr/>
      <dgm:t>
        <a:bodyPr/>
        <a:lstStyle/>
        <a:p>
          <a:endParaRPr lang="en-US"/>
        </a:p>
      </dgm:t>
    </dgm:pt>
    <dgm:pt modelId="{68FC5EAD-222D-46CB-8BA9-9FD459EBCCAD}">
      <dgm:prSet/>
      <dgm:spPr/>
      <dgm:t>
        <a:bodyPr/>
        <a:lstStyle/>
        <a:p>
          <a:pPr rtl="0"/>
          <a:r>
            <a:rPr lang="en-US" dirty="0" smtClean="0">
              <a:solidFill>
                <a:schemeClr val="tx2"/>
              </a:solidFill>
            </a:rPr>
            <a:t>Covalent bonds- e sharing, join atoms into molecules (unequally shared= polarity)</a:t>
          </a:r>
          <a:endParaRPr lang="en-US" dirty="0">
            <a:solidFill>
              <a:schemeClr val="tx2"/>
            </a:solidFill>
          </a:endParaRPr>
        </a:p>
      </dgm:t>
    </dgm:pt>
    <dgm:pt modelId="{049DA4FD-984A-48AC-91EA-96FC69EF7916}" type="parTrans" cxnId="{E18ED89C-2BBD-4539-ADA2-7DE0011A2947}">
      <dgm:prSet/>
      <dgm:spPr/>
      <dgm:t>
        <a:bodyPr/>
        <a:lstStyle/>
        <a:p>
          <a:endParaRPr lang="en-US"/>
        </a:p>
      </dgm:t>
    </dgm:pt>
    <dgm:pt modelId="{428C603F-1EBB-4DD9-BBC2-B01A3C08DA60}" type="sibTrans" cxnId="{E18ED89C-2BBD-4539-ADA2-7DE0011A2947}">
      <dgm:prSet/>
      <dgm:spPr/>
      <dgm:t>
        <a:bodyPr/>
        <a:lstStyle/>
        <a:p>
          <a:endParaRPr lang="en-US"/>
        </a:p>
      </dgm:t>
    </dgm:pt>
    <dgm:pt modelId="{19BB1AC6-772B-48E4-B100-3205EE9B4B2B}">
      <dgm:prSet/>
      <dgm:spPr/>
      <dgm:t>
        <a:bodyPr/>
        <a:lstStyle/>
        <a:p>
          <a:pPr rtl="0"/>
          <a:r>
            <a:rPr lang="en-US" dirty="0" smtClean="0">
              <a:solidFill>
                <a:schemeClr val="tx2"/>
              </a:solidFill>
            </a:rPr>
            <a:t>Hydrogen bonds- are </a:t>
          </a:r>
          <a:r>
            <a:rPr lang="en-US" i="1" dirty="0" smtClean="0">
              <a:solidFill>
                <a:schemeClr val="tx2"/>
              </a:solidFill>
            </a:rPr>
            <a:t>weak</a:t>
          </a:r>
          <a:r>
            <a:rPr lang="en-US" dirty="0" smtClean="0">
              <a:solidFill>
                <a:schemeClr val="tx2"/>
              </a:solidFill>
            </a:rPr>
            <a:t> bonds important in the chemistry of life</a:t>
          </a:r>
          <a:endParaRPr lang="en-US" dirty="0">
            <a:solidFill>
              <a:schemeClr val="tx2"/>
            </a:solidFill>
          </a:endParaRPr>
        </a:p>
      </dgm:t>
    </dgm:pt>
    <dgm:pt modelId="{7117D7DA-568A-466B-97E7-FAB3DD61B750}" type="parTrans" cxnId="{4B7A528A-7E01-4C91-BE34-A7E8A12CDC41}">
      <dgm:prSet/>
      <dgm:spPr/>
      <dgm:t>
        <a:bodyPr/>
        <a:lstStyle/>
        <a:p>
          <a:endParaRPr lang="en-US"/>
        </a:p>
      </dgm:t>
    </dgm:pt>
    <dgm:pt modelId="{74E628C6-913E-4A6A-8773-0B941515E859}" type="sibTrans" cxnId="{4B7A528A-7E01-4C91-BE34-A7E8A12CDC41}">
      <dgm:prSet/>
      <dgm:spPr/>
      <dgm:t>
        <a:bodyPr/>
        <a:lstStyle/>
        <a:p>
          <a:endParaRPr lang="en-US"/>
        </a:p>
      </dgm:t>
    </dgm:pt>
    <dgm:pt modelId="{0D511B1C-B62C-49BC-9E15-251B8F187822}">
      <dgm:prSet/>
      <dgm:spPr/>
      <dgm:t>
        <a:bodyPr/>
        <a:lstStyle/>
        <a:p>
          <a:pPr rtl="0"/>
          <a:r>
            <a:rPr lang="en-US" dirty="0" smtClean="0">
              <a:solidFill>
                <a:srgbClr val="002B52"/>
              </a:solidFill>
            </a:rPr>
            <a:t>Form chemical </a:t>
          </a:r>
          <a:r>
            <a:rPr lang="en-US" dirty="0" smtClean="0">
              <a:solidFill>
                <a:srgbClr val="9E0927"/>
              </a:solidFill>
            </a:rPr>
            <a:t>bonds</a:t>
          </a:r>
          <a:r>
            <a:rPr lang="en-US" dirty="0" smtClean="0">
              <a:solidFill>
                <a:srgbClr val="002B52"/>
              </a:solidFill>
            </a:rPr>
            <a:t> in an attempt to fill their outer shells</a:t>
          </a:r>
          <a:endParaRPr lang="en-US" dirty="0"/>
        </a:p>
      </dgm:t>
    </dgm:pt>
    <dgm:pt modelId="{62500921-79C8-4DD1-BFFF-ABE87C286E0F}" type="parTrans" cxnId="{19A4588B-C464-42D8-9F36-DBE3BF1BB5F4}">
      <dgm:prSet/>
      <dgm:spPr/>
      <dgm:t>
        <a:bodyPr/>
        <a:lstStyle/>
        <a:p>
          <a:endParaRPr lang="en-US"/>
        </a:p>
      </dgm:t>
    </dgm:pt>
    <dgm:pt modelId="{E42FAEB0-A4FB-47ED-9778-D43EFD894D84}" type="sibTrans" cxnId="{19A4588B-C464-42D8-9F36-DBE3BF1BB5F4}">
      <dgm:prSet/>
      <dgm:spPr/>
      <dgm:t>
        <a:bodyPr/>
        <a:lstStyle/>
        <a:p>
          <a:endParaRPr lang="en-US"/>
        </a:p>
      </dgm:t>
    </dgm:pt>
    <dgm:pt modelId="{F38D7BCE-08FD-4E94-A179-DEA76206A1F2}">
      <dgm:prSet/>
      <dgm:spPr/>
      <dgm:t>
        <a:bodyPr/>
        <a:lstStyle/>
        <a:p>
          <a:pPr rtl="0"/>
          <a:r>
            <a:rPr lang="en-US" dirty="0" smtClean="0">
              <a:solidFill>
                <a:srgbClr val="002B52"/>
              </a:solidFill>
            </a:rPr>
            <a:t>With a full outer shell, it has no reason to react with another atom</a:t>
          </a:r>
          <a:endParaRPr lang="en-US" dirty="0"/>
        </a:p>
      </dgm:t>
    </dgm:pt>
    <dgm:pt modelId="{C2CFDA70-7C20-4CF3-BF50-1CAE9B099010}" type="parTrans" cxnId="{7C148EA1-2F1C-4848-B56F-F829A09AB204}">
      <dgm:prSet/>
      <dgm:spPr/>
      <dgm:t>
        <a:bodyPr/>
        <a:lstStyle/>
        <a:p>
          <a:endParaRPr lang="en-US"/>
        </a:p>
      </dgm:t>
    </dgm:pt>
    <dgm:pt modelId="{1E7D9AE6-941D-4801-B3BE-E0A86A2875CA}" type="sibTrans" cxnId="{7C148EA1-2F1C-4848-B56F-F829A09AB204}">
      <dgm:prSet/>
      <dgm:spPr/>
      <dgm:t>
        <a:bodyPr/>
        <a:lstStyle/>
        <a:p>
          <a:endParaRPr lang="en-US"/>
        </a:p>
      </dgm:t>
    </dgm:pt>
    <dgm:pt modelId="{AED1DF85-A371-4ED3-8AB6-D5F686B73283}" type="pres">
      <dgm:prSet presAssocID="{5D75050B-8BF1-46CF-966D-F8D8D89CDAA6}" presName="linear" presStyleCnt="0">
        <dgm:presLayoutVars>
          <dgm:animLvl val="lvl"/>
          <dgm:resizeHandles val="exact"/>
        </dgm:presLayoutVars>
      </dgm:prSet>
      <dgm:spPr/>
      <dgm:t>
        <a:bodyPr/>
        <a:lstStyle/>
        <a:p>
          <a:endParaRPr lang="en-US"/>
        </a:p>
      </dgm:t>
    </dgm:pt>
    <dgm:pt modelId="{CA9DCBB3-C1BF-4393-AB2D-35CE735B440B}" type="pres">
      <dgm:prSet presAssocID="{3AC7E3F6-3D2F-4CEB-B3CC-7E0627269A88}" presName="parentText" presStyleLbl="node1" presStyleIdx="0" presStyleCnt="3">
        <dgm:presLayoutVars>
          <dgm:chMax val="0"/>
          <dgm:bulletEnabled val="1"/>
        </dgm:presLayoutVars>
      </dgm:prSet>
      <dgm:spPr/>
      <dgm:t>
        <a:bodyPr/>
        <a:lstStyle/>
        <a:p>
          <a:endParaRPr lang="en-US"/>
        </a:p>
      </dgm:t>
    </dgm:pt>
    <dgm:pt modelId="{71A341E4-598E-4299-91EB-D3188F6360FE}" type="pres">
      <dgm:prSet presAssocID="{3AC7E3F6-3D2F-4CEB-B3CC-7E0627269A88}" presName="childText" presStyleLbl="revTx" presStyleIdx="0" presStyleCnt="3">
        <dgm:presLayoutVars>
          <dgm:bulletEnabled val="1"/>
        </dgm:presLayoutVars>
      </dgm:prSet>
      <dgm:spPr/>
      <dgm:t>
        <a:bodyPr/>
        <a:lstStyle/>
        <a:p>
          <a:endParaRPr lang="en-US"/>
        </a:p>
      </dgm:t>
    </dgm:pt>
    <dgm:pt modelId="{67DB8B61-C4C0-4A82-826D-2E7E0AC1BF66}" type="pres">
      <dgm:prSet presAssocID="{3CCD9043-5B7F-44B5-85E1-4992F3F7012E}" presName="parentText" presStyleLbl="node1" presStyleIdx="1" presStyleCnt="3">
        <dgm:presLayoutVars>
          <dgm:chMax val="0"/>
          <dgm:bulletEnabled val="1"/>
        </dgm:presLayoutVars>
      </dgm:prSet>
      <dgm:spPr/>
      <dgm:t>
        <a:bodyPr/>
        <a:lstStyle/>
        <a:p>
          <a:endParaRPr lang="en-US"/>
        </a:p>
      </dgm:t>
    </dgm:pt>
    <dgm:pt modelId="{634EE700-0B3F-4AE0-A1AB-C1D4AA89D18F}" type="pres">
      <dgm:prSet presAssocID="{3CCD9043-5B7F-44B5-85E1-4992F3F7012E}" presName="childText" presStyleLbl="revTx" presStyleIdx="1" presStyleCnt="3">
        <dgm:presLayoutVars>
          <dgm:bulletEnabled val="1"/>
        </dgm:presLayoutVars>
      </dgm:prSet>
      <dgm:spPr/>
      <dgm:t>
        <a:bodyPr/>
        <a:lstStyle/>
        <a:p>
          <a:endParaRPr lang="en-US"/>
        </a:p>
      </dgm:t>
    </dgm:pt>
    <dgm:pt modelId="{6D8936D5-1E4A-4727-81A1-794676F24B74}" type="pres">
      <dgm:prSet presAssocID="{4B224E14-D390-4BE4-BC8D-B7DCFECA8A72}" presName="parentText" presStyleLbl="node1" presStyleIdx="2" presStyleCnt="3">
        <dgm:presLayoutVars>
          <dgm:chMax val="0"/>
          <dgm:bulletEnabled val="1"/>
        </dgm:presLayoutVars>
      </dgm:prSet>
      <dgm:spPr/>
      <dgm:t>
        <a:bodyPr/>
        <a:lstStyle/>
        <a:p>
          <a:endParaRPr lang="en-US"/>
        </a:p>
      </dgm:t>
    </dgm:pt>
    <dgm:pt modelId="{3C6E58F7-85F7-4A3E-9800-25F36C9FB054}" type="pres">
      <dgm:prSet presAssocID="{4B224E14-D390-4BE4-BC8D-B7DCFECA8A72}" presName="childText" presStyleLbl="revTx" presStyleIdx="2" presStyleCnt="3" custLinFactNeighborY="4641">
        <dgm:presLayoutVars>
          <dgm:bulletEnabled val="1"/>
        </dgm:presLayoutVars>
      </dgm:prSet>
      <dgm:spPr/>
      <dgm:t>
        <a:bodyPr/>
        <a:lstStyle/>
        <a:p>
          <a:endParaRPr lang="en-US"/>
        </a:p>
      </dgm:t>
    </dgm:pt>
  </dgm:ptLst>
  <dgm:cxnLst>
    <dgm:cxn modelId="{221C51F0-E0DA-44E1-9AA2-9DB084699DAF}" type="presOf" srcId="{19BB1AC6-772B-48E4-B100-3205EE9B4B2B}" destId="{3C6E58F7-85F7-4A3E-9800-25F36C9FB054}" srcOrd="0" destOrd="2" presId="urn:microsoft.com/office/officeart/2005/8/layout/vList2"/>
    <dgm:cxn modelId="{24D7832A-A76D-4AB8-9594-7A7F71868521}" type="presOf" srcId="{9D3CE36F-DF11-42B7-8CF1-F571857C073A}" destId="{634EE700-0B3F-4AE0-A1AB-C1D4AA89D18F}" srcOrd="0" destOrd="0" presId="urn:microsoft.com/office/officeart/2005/8/layout/vList2"/>
    <dgm:cxn modelId="{A5E1F393-6D05-4766-986F-612A3218ADC8}" type="presOf" srcId="{0D511B1C-B62C-49BC-9E15-251B8F187822}" destId="{71A341E4-598E-4299-91EB-D3188F6360FE}" srcOrd="0" destOrd="0" presId="urn:microsoft.com/office/officeart/2005/8/layout/vList2"/>
    <dgm:cxn modelId="{14A433BC-0E36-4E16-B871-DD3FB4F45F6B}" srcId="{5D75050B-8BF1-46CF-966D-F8D8D89CDAA6}" destId="{3CCD9043-5B7F-44B5-85E1-4992F3F7012E}" srcOrd="1" destOrd="0" parTransId="{04F324C2-537E-4694-A873-0625B57C3F60}" sibTransId="{486DE4E0-342F-42A4-891F-94D79E3023B8}"/>
    <dgm:cxn modelId="{D15BB86F-B544-4792-819B-7D242D82CC1E}" srcId="{3CCD9043-5B7F-44B5-85E1-4992F3F7012E}" destId="{1FA4236E-D24D-4234-81EE-4969B288209B}" srcOrd="1" destOrd="0" parTransId="{F113F0FE-F651-475F-8311-5AA9A4D73F48}" sibTransId="{D2C86C00-257F-46B9-A9CB-FD12E7B0E122}"/>
    <dgm:cxn modelId="{81BF3F77-8C75-4EAF-B346-80682FAA8CB6}" type="presOf" srcId="{4B224E14-D390-4BE4-BC8D-B7DCFECA8A72}" destId="{6D8936D5-1E4A-4727-81A1-794676F24B74}" srcOrd="0" destOrd="0" presId="urn:microsoft.com/office/officeart/2005/8/layout/vList2"/>
    <dgm:cxn modelId="{BD959148-F066-4882-8511-449101E5EFFF}" type="presOf" srcId="{1FA4236E-D24D-4234-81EE-4969B288209B}" destId="{634EE700-0B3F-4AE0-A1AB-C1D4AA89D18F}" srcOrd="0" destOrd="1" presId="urn:microsoft.com/office/officeart/2005/8/layout/vList2"/>
    <dgm:cxn modelId="{D916F30E-325F-4A47-9B93-E4A95DD07085}" type="presOf" srcId="{3CCD9043-5B7F-44B5-85E1-4992F3F7012E}" destId="{67DB8B61-C4C0-4A82-826D-2E7E0AC1BF66}" srcOrd="0" destOrd="0" presId="urn:microsoft.com/office/officeart/2005/8/layout/vList2"/>
    <dgm:cxn modelId="{A2C4B251-FD12-4071-A194-1905BC8D5867}" srcId="{5D75050B-8BF1-46CF-966D-F8D8D89CDAA6}" destId="{3AC7E3F6-3D2F-4CEB-B3CC-7E0627269A88}" srcOrd="0" destOrd="0" parTransId="{2BCE01AC-BB56-4038-B17C-6828D72F9E24}" sibTransId="{AC5FA81E-2061-4E16-A707-A983D280333A}"/>
    <dgm:cxn modelId="{257CC5B5-64C6-45E0-AF74-6B7A481E97CC}" type="presOf" srcId="{3AC7E3F6-3D2F-4CEB-B3CC-7E0627269A88}" destId="{CA9DCBB3-C1BF-4393-AB2D-35CE735B440B}" srcOrd="0" destOrd="0" presId="urn:microsoft.com/office/officeart/2005/8/layout/vList2"/>
    <dgm:cxn modelId="{19A4588B-C464-42D8-9F36-DBE3BF1BB5F4}" srcId="{3AC7E3F6-3D2F-4CEB-B3CC-7E0627269A88}" destId="{0D511B1C-B62C-49BC-9E15-251B8F187822}" srcOrd="0" destOrd="0" parTransId="{62500921-79C8-4DD1-BFFF-ABE87C286E0F}" sibTransId="{E42FAEB0-A4FB-47ED-9778-D43EFD894D84}"/>
    <dgm:cxn modelId="{E09B445E-2F24-427F-8945-7E4D57B865BF}" srcId="{5D75050B-8BF1-46CF-966D-F8D8D89CDAA6}" destId="{4B224E14-D390-4BE4-BC8D-B7DCFECA8A72}" srcOrd="2" destOrd="0" parTransId="{8ED1417E-B5AE-4FED-AA55-D37A1C7A16A8}" sibTransId="{EF57F0E7-D29C-498C-AC62-BF094079D62B}"/>
    <dgm:cxn modelId="{4B7A528A-7E01-4C91-BE34-A7E8A12CDC41}" srcId="{4B224E14-D390-4BE4-BC8D-B7DCFECA8A72}" destId="{19BB1AC6-772B-48E4-B100-3205EE9B4B2B}" srcOrd="2" destOrd="0" parTransId="{7117D7DA-568A-466B-97E7-FAB3DD61B750}" sibTransId="{74E628C6-913E-4A6A-8773-0B941515E859}"/>
    <dgm:cxn modelId="{74B92B88-C87D-469A-8CAB-AAB11E082655}" type="presOf" srcId="{C12382A5-BD38-4B62-B1F4-582F7D065175}" destId="{3C6E58F7-85F7-4A3E-9800-25F36C9FB054}" srcOrd="0" destOrd="0" presId="urn:microsoft.com/office/officeart/2005/8/layout/vList2"/>
    <dgm:cxn modelId="{6537D161-FCFD-4042-A123-232C44968271}" srcId="{4B224E14-D390-4BE4-BC8D-B7DCFECA8A72}" destId="{C12382A5-BD38-4B62-B1F4-582F7D065175}" srcOrd="0" destOrd="0" parTransId="{F93B8E74-D836-4F9A-B948-89AC305416BE}" sibTransId="{1C3BB767-A577-4038-AF6A-C4D3762E5207}"/>
    <dgm:cxn modelId="{902795D6-4351-4B74-BF51-B6A2790BBCAC}" srcId="{3CCD9043-5B7F-44B5-85E1-4992F3F7012E}" destId="{9D3CE36F-DF11-42B7-8CF1-F571857C073A}" srcOrd="0" destOrd="0" parTransId="{5DA97EDA-A2F4-417E-A404-FAB9B6BE581E}" sibTransId="{E41462BD-E84D-4837-AA0E-350439ED7E65}"/>
    <dgm:cxn modelId="{28E35E70-0279-41AC-9AF5-60EA83A3BDFE}" type="presOf" srcId="{68FC5EAD-222D-46CB-8BA9-9FD459EBCCAD}" destId="{3C6E58F7-85F7-4A3E-9800-25F36C9FB054}" srcOrd="0" destOrd="1" presId="urn:microsoft.com/office/officeart/2005/8/layout/vList2"/>
    <dgm:cxn modelId="{7434A233-7AFA-4772-BEA5-62861BEEE226}" type="presOf" srcId="{F38D7BCE-08FD-4E94-A179-DEA76206A1F2}" destId="{71A341E4-598E-4299-91EB-D3188F6360FE}" srcOrd="0" destOrd="1" presId="urn:microsoft.com/office/officeart/2005/8/layout/vList2"/>
    <dgm:cxn modelId="{E18ED89C-2BBD-4539-ADA2-7DE0011A2947}" srcId="{4B224E14-D390-4BE4-BC8D-B7DCFECA8A72}" destId="{68FC5EAD-222D-46CB-8BA9-9FD459EBCCAD}" srcOrd="1" destOrd="0" parTransId="{049DA4FD-984A-48AC-91EA-96FC69EF7916}" sibTransId="{428C603F-1EBB-4DD9-BBC2-B01A3C08DA60}"/>
    <dgm:cxn modelId="{89AD2400-5C26-4F51-B4F8-D5635DE543DE}" type="presOf" srcId="{5D75050B-8BF1-46CF-966D-F8D8D89CDAA6}" destId="{AED1DF85-A371-4ED3-8AB6-D5F686B73283}" srcOrd="0" destOrd="0" presId="urn:microsoft.com/office/officeart/2005/8/layout/vList2"/>
    <dgm:cxn modelId="{7C148EA1-2F1C-4848-B56F-F829A09AB204}" srcId="{3AC7E3F6-3D2F-4CEB-B3CC-7E0627269A88}" destId="{F38D7BCE-08FD-4E94-A179-DEA76206A1F2}" srcOrd="1" destOrd="0" parTransId="{C2CFDA70-7C20-4CF3-BF50-1CAE9B099010}" sibTransId="{1E7D9AE6-941D-4801-B3BE-E0A86A2875CA}"/>
    <dgm:cxn modelId="{5F4E9224-2550-498C-9CB6-70EBB58FFDE0}" type="presParOf" srcId="{AED1DF85-A371-4ED3-8AB6-D5F686B73283}" destId="{CA9DCBB3-C1BF-4393-AB2D-35CE735B440B}" srcOrd="0" destOrd="0" presId="urn:microsoft.com/office/officeart/2005/8/layout/vList2"/>
    <dgm:cxn modelId="{67C8B6C4-DF0F-4826-8BBD-A67EC4842348}" type="presParOf" srcId="{AED1DF85-A371-4ED3-8AB6-D5F686B73283}" destId="{71A341E4-598E-4299-91EB-D3188F6360FE}" srcOrd="1" destOrd="0" presId="urn:microsoft.com/office/officeart/2005/8/layout/vList2"/>
    <dgm:cxn modelId="{AC5E2463-4509-4A46-B6A0-261A46C3F2F4}" type="presParOf" srcId="{AED1DF85-A371-4ED3-8AB6-D5F686B73283}" destId="{67DB8B61-C4C0-4A82-826D-2E7E0AC1BF66}" srcOrd="2" destOrd="0" presId="urn:microsoft.com/office/officeart/2005/8/layout/vList2"/>
    <dgm:cxn modelId="{EE97D861-203C-4082-84C6-139474EC710D}" type="presParOf" srcId="{AED1DF85-A371-4ED3-8AB6-D5F686B73283}" destId="{634EE700-0B3F-4AE0-A1AB-C1D4AA89D18F}" srcOrd="3" destOrd="0" presId="urn:microsoft.com/office/officeart/2005/8/layout/vList2"/>
    <dgm:cxn modelId="{546BA357-E9A0-4B51-B72D-DBD5E7F86A4C}" type="presParOf" srcId="{AED1DF85-A371-4ED3-8AB6-D5F686B73283}" destId="{6D8936D5-1E4A-4727-81A1-794676F24B74}" srcOrd="4" destOrd="0" presId="urn:microsoft.com/office/officeart/2005/8/layout/vList2"/>
    <dgm:cxn modelId="{B20C7DBF-42E4-487C-9C57-0697E8BE29AB}" type="presParOf" srcId="{AED1DF85-A371-4ED3-8AB6-D5F686B73283}" destId="{3C6E58F7-85F7-4A3E-9800-25F36C9FB054}"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4DB06E-8C09-4456-AC64-2FC33BD4DD90}" type="datetimeFigureOut">
              <a:rPr lang="en-US" smtClean="0"/>
              <a:pPr/>
              <a:t>10/20/2014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6E5F7C-0220-4190-9D6E-5B8AA63AA5F3}" type="slidenum">
              <a:rPr lang="en-US" smtClean="0"/>
              <a:pPr/>
              <a:t>‹#›</a:t>
            </a:fld>
            <a:endParaRPr lang="en-US"/>
          </a:p>
        </p:txBody>
      </p:sp>
    </p:spTree>
    <p:extLst>
      <p:ext uri="{BB962C8B-B14F-4D97-AF65-F5344CB8AC3E}">
        <p14:creationId xmlns:p14="http://schemas.microsoft.com/office/powerpoint/2010/main" val="879701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1143000" y="685800"/>
            <a:ext cx="4572000" cy="3429000"/>
          </a:xfrm>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355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sz="3700" b="1">
                <a:solidFill>
                  <a:srgbClr val="003399"/>
                </a:solidFill>
                <a:latin typeface="Verdana" pitchFamily="34" charset="0"/>
                <a:cs typeface="Arial" charset="0"/>
              </a:defRPr>
            </a:lvl1pPr>
            <a:lvl2pPr marL="729057" indent="-280406" defTabSz="914437">
              <a:defRPr sz="3700" b="1">
                <a:solidFill>
                  <a:srgbClr val="003399"/>
                </a:solidFill>
                <a:latin typeface="Verdana" pitchFamily="34" charset="0"/>
                <a:cs typeface="Arial" charset="0"/>
              </a:defRPr>
            </a:lvl2pPr>
            <a:lvl3pPr marL="1121626" indent="-224325" defTabSz="914437">
              <a:defRPr sz="3700" b="1">
                <a:solidFill>
                  <a:srgbClr val="003399"/>
                </a:solidFill>
                <a:latin typeface="Verdana" pitchFamily="34" charset="0"/>
                <a:cs typeface="Arial" charset="0"/>
              </a:defRPr>
            </a:lvl3pPr>
            <a:lvl4pPr marL="1570276" indent="-224325" defTabSz="914437">
              <a:defRPr sz="3700" b="1">
                <a:solidFill>
                  <a:srgbClr val="003399"/>
                </a:solidFill>
                <a:latin typeface="Verdana" pitchFamily="34" charset="0"/>
                <a:cs typeface="Arial" charset="0"/>
              </a:defRPr>
            </a:lvl4pPr>
            <a:lvl5pPr marL="2018927" indent="-224325" defTabSz="914437">
              <a:defRPr sz="3700" b="1">
                <a:solidFill>
                  <a:srgbClr val="003399"/>
                </a:solidFill>
                <a:latin typeface="Verdana" pitchFamily="34" charset="0"/>
                <a:cs typeface="Arial" charset="0"/>
              </a:defRPr>
            </a:lvl5pPr>
            <a:lvl6pPr marL="2467577" indent="-224325" defTabSz="914437" eaLnBrk="0" fontAlgn="base" hangingPunct="0">
              <a:spcBef>
                <a:spcPct val="0"/>
              </a:spcBef>
              <a:spcAft>
                <a:spcPct val="0"/>
              </a:spcAft>
              <a:defRPr sz="3700" b="1">
                <a:solidFill>
                  <a:srgbClr val="003399"/>
                </a:solidFill>
                <a:latin typeface="Verdana" pitchFamily="34" charset="0"/>
                <a:cs typeface="Arial" charset="0"/>
              </a:defRPr>
            </a:lvl6pPr>
            <a:lvl7pPr marL="2916227" indent="-224325" defTabSz="914437" eaLnBrk="0" fontAlgn="base" hangingPunct="0">
              <a:spcBef>
                <a:spcPct val="0"/>
              </a:spcBef>
              <a:spcAft>
                <a:spcPct val="0"/>
              </a:spcAft>
              <a:defRPr sz="3700" b="1">
                <a:solidFill>
                  <a:srgbClr val="003399"/>
                </a:solidFill>
                <a:latin typeface="Verdana" pitchFamily="34" charset="0"/>
                <a:cs typeface="Arial" charset="0"/>
              </a:defRPr>
            </a:lvl7pPr>
            <a:lvl8pPr marL="3364878" indent="-224325" defTabSz="914437" eaLnBrk="0" fontAlgn="base" hangingPunct="0">
              <a:spcBef>
                <a:spcPct val="0"/>
              </a:spcBef>
              <a:spcAft>
                <a:spcPct val="0"/>
              </a:spcAft>
              <a:defRPr sz="3700" b="1">
                <a:solidFill>
                  <a:srgbClr val="003399"/>
                </a:solidFill>
                <a:latin typeface="Verdana" pitchFamily="34" charset="0"/>
                <a:cs typeface="Arial" charset="0"/>
              </a:defRPr>
            </a:lvl8pPr>
            <a:lvl9pPr marL="3813528" indent="-224325" defTabSz="914437" eaLnBrk="0" fontAlgn="base" hangingPunct="0">
              <a:spcBef>
                <a:spcPct val="0"/>
              </a:spcBef>
              <a:spcAft>
                <a:spcPct val="0"/>
              </a:spcAft>
              <a:defRPr sz="3700" b="1">
                <a:solidFill>
                  <a:srgbClr val="003399"/>
                </a:solidFill>
                <a:latin typeface="Verdana" pitchFamily="34" charset="0"/>
                <a:cs typeface="Arial" charset="0"/>
              </a:defRPr>
            </a:lvl9pPr>
          </a:lstStyle>
          <a:p>
            <a:r>
              <a:rPr lang="en-US" sz="1000" b="0">
                <a:solidFill>
                  <a:schemeClr val="tx1"/>
                </a:solidFill>
                <a:latin typeface="Arial" charset="0"/>
              </a:rPr>
              <a:t>Name of PowerPoint</a:t>
            </a:r>
          </a:p>
        </p:txBody>
      </p:sp>
      <p:sp>
        <p:nvSpPr>
          <p:cNvPr id="2355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sz="3700" b="1">
                <a:solidFill>
                  <a:srgbClr val="003399"/>
                </a:solidFill>
                <a:latin typeface="Verdana" pitchFamily="34" charset="0"/>
                <a:cs typeface="Arial" charset="0"/>
              </a:defRPr>
            </a:lvl1pPr>
            <a:lvl2pPr marL="729057" indent="-280406" defTabSz="914437">
              <a:defRPr sz="3700" b="1">
                <a:solidFill>
                  <a:srgbClr val="003399"/>
                </a:solidFill>
                <a:latin typeface="Verdana" pitchFamily="34" charset="0"/>
                <a:cs typeface="Arial" charset="0"/>
              </a:defRPr>
            </a:lvl2pPr>
            <a:lvl3pPr marL="1121626" indent="-224325" defTabSz="914437">
              <a:defRPr sz="3700" b="1">
                <a:solidFill>
                  <a:srgbClr val="003399"/>
                </a:solidFill>
                <a:latin typeface="Verdana" pitchFamily="34" charset="0"/>
                <a:cs typeface="Arial" charset="0"/>
              </a:defRPr>
            </a:lvl3pPr>
            <a:lvl4pPr marL="1570276" indent="-224325" defTabSz="914437">
              <a:defRPr sz="3700" b="1">
                <a:solidFill>
                  <a:srgbClr val="003399"/>
                </a:solidFill>
                <a:latin typeface="Verdana" pitchFamily="34" charset="0"/>
                <a:cs typeface="Arial" charset="0"/>
              </a:defRPr>
            </a:lvl4pPr>
            <a:lvl5pPr marL="2018927" indent="-224325" defTabSz="914437">
              <a:defRPr sz="3700" b="1">
                <a:solidFill>
                  <a:srgbClr val="003399"/>
                </a:solidFill>
                <a:latin typeface="Verdana" pitchFamily="34" charset="0"/>
                <a:cs typeface="Arial" charset="0"/>
              </a:defRPr>
            </a:lvl5pPr>
            <a:lvl6pPr marL="2467577" indent="-224325" defTabSz="914437" eaLnBrk="0" fontAlgn="base" hangingPunct="0">
              <a:spcBef>
                <a:spcPct val="0"/>
              </a:spcBef>
              <a:spcAft>
                <a:spcPct val="0"/>
              </a:spcAft>
              <a:defRPr sz="3700" b="1">
                <a:solidFill>
                  <a:srgbClr val="003399"/>
                </a:solidFill>
                <a:latin typeface="Verdana" pitchFamily="34" charset="0"/>
                <a:cs typeface="Arial" charset="0"/>
              </a:defRPr>
            </a:lvl6pPr>
            <a:lvl7pPr marL="2916227" indent="-224325" defTabSz="914437" eaLnBrk="0" fontAlgn="base" hangingPunct="0">
              <a:spcBef>
                <a:spcPct val="0"/>
              </a:spcBef>
              <a:spcAft>
                <a:spcPct val="0"/>
              </a:spcAft>
              <a:defRPr sz="3700" b="1">
                <a:solidFill>
                  <a:srgbClr val="003399"/>
                </a:solidFill>
                <a:latin typeface="Verdana" pitchFamily="34" charset="0"/>
                <a:cs typeface="Arial" charset="0"/>
              </a:defRPr>
            </a:lvl7pPr>
            <a:lvl8pPr marL="3364878" indent="-224325" defTabSz="914437" eaLnBrk="0" fontAlgn="base" hangingPunct="0">
              <a:spcBef>
                <a:spcPct val="0"/>
              </a:spcBef>
              <a:spcAft>
                <a:spcPct val="0"/>
              </a:spcAft>
              <a:defRPr sz="3700" b="1">
                <a:solidFill>
                  <a:srgbClr val="003399"/>
                </a:solidFill>
                <a:latin typeface="Verdana" pitchFamily="34" charset="0"/>
                <a:cs typeface="Arial" charset="0"/>
              </a:defRPr>
            </a:lvl8pPr>
            <a:lvl9pPr marL="3813528" indent="-224325" defTabSz="914437" eaLnBrk="0" fontAlgn="base" hangingPunct="0">
              <a:spcBef>
                <a:spcPct val="0"/>
              </a:spcBef>
              <a:spcAft>
                <a:spcPct val="0"/>
              </a:spcAft>
              <a:defRPr sz="3700" b="1">
                <a:solidFill>
                  <a:srgbClr val="003399"/>
                </a:solidFill>
                <a:latin typeface="Verdana" pitchFamily="34" charset="0"/>
                <a:cs typeface="Arial" charset="0"/>
              </a:defRPr>
            </a:lvl9pPr>
          </a:lstStyle>
          <a:p>
            <a:r>
              <a:rPr lang="en-US" sz="1000" b="0">
                <a:solidFill>
                  <a:schemeClr val="tx1"/>
                </a:solidFill>
                <a:latin typeface="Arial" charset="0"/>
              </a:rPr>
              <a:t>Name of Course</a:t>
            </a:r>
          </a:p>
          <a:p>
            <a:r>
              <a:rPr lang="en-US" sz="1000" b="0">
                <a:solidFill>
                  <a:schemeClr val="tx1"/>
                </a:solidFill>
                <a:latin typeface="Arial" charset="0"/>
              </a:rPr>
              <a:t>Name of Lesson</a:t>
            </a:r>
          </a:p>
        </p:txBody>
      </p:sp>
      <p:sp>
        <p:nvSpPr>
          <p:cNvPr id="23558"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sz="3700" b="1">
                <a:solidFill>
                  <a:srgbClr val="003399"/>
                </a:solidFill>
                <a:latin typeface="Verdana" pitchFamily="34" charset="0"/>
                <a:cs typeface="Arial" charset="0"/>
              </a:defRPr>
            </a:lvl1pPr>
            <a:lvl2pPr marL="729057" indent="-280406" defTabSz="914437">
              <a:defRPr sz="3700" b="1">
                <a:solidFill>
                  <a:srgbClr val="003399"/>
                </a:solidFill>
                <a:latin typeface="Verdana" pitchFamily="34" charset="0"/>
                <a:cs typeface="Arial" charset="0"/>
              </a:defRPr>
            </a:lvl2pPr>
            <a:lvl3pPr marL="1121626" indent="-224325" defTabSz="914437">
              <a:defRPr sz="3700" b="1">
                <a:solidFill>
                  <a:srgbClr val="003399"/>
                </a:solidFill>
                <a:latin typeface="Verdana" pitchFamily="34" charset="0"/>
                <a:cs typeface="Arial" charset="0"/>
              </a:defRPr>
            </a:lvl3pPr>
            <a:lvl4pPr marL="1570276" indent="-224325" defTabSz="914437">
              <a:defRPr sz="3700" b="1">
                <a:solidFill>
                  <a:srgbClr val="003399"/>
                </a:solidFill>
                <a:latin typeface="Verdana" pitchFamily="34" charset="0"/>
                <a:cs typeface="Arial" charset="0"/>
              </a:defRPr>
            </a:lvl4pPr>
            <a:lvl5pPr marL="2018927" indent="-224325" defTabSz="914437">
              <a:defRPr sz="3700" b="1">
                <a:solidFill>
                  <a:srgbClr val="003399"/>
                </a:solidFill>
                <a:latin typeface="Verdana" pitchFamily="34" charset="0"/>
                <a:cs typeface="Arial" charset="0"/>
              </a:defRPr>
            </a:lvl5pPr>
            <a:lvl6pPr marL="2467577" indent="-224325" defTabSz="914437" eaLnBrk="0" fontAlgn="base" hangingPunct="0">
              <a:spcBef>
                <a:spcPct val="0"/>
              </a:spcBef>
              <a:spcAft>
                <a:spcPct val="0"/>
              </a:spcAft>
              <a:defRPr sz="3700" b="1">
                <a:solidFill>
                  <a:srgbClr val="003399"/>
                </a:solidFill>
                <a:latin typeface="Verdana" pitchFamily="34" charset="0"/>
                <a:cs typeface="Arial" charset="0"/>
              </a:defRPr>
            </a:lvl6pPr>
            <a:lvl7pPr marL="2916227" indent="-224325" defTabSz="914437" eaLnBrk="0" fontAlgn="base" hangingPunct="0">
              <a:spcBef>
                <a:spcPct val="0"/>
              </a:spcBef>
              <a:spcAft>
                <a:spcPct val="0"/>
              </a:spcAft>
              <a:defRPr sz="3700" b="1">
                <a:solidFill>
                  <a:srgbClr val="003399"/>
                </a:solidFill>
                <a:latin typeface="Verdana" pitchFamily="34" charset="0"/>
                <a:cs typeface="Arial" charset="0"/>
              </a:defRPr>
            </a:lvl7pPr>
            <a:lvl8pPr marL="3364878" indent="-224325" defTabSz="914437" eaLnBrk="0" fontAlgn="base" hangingPunct="0">
              <a:spcBef>
                <a:spcPct val="0"/>
              </a:spcBef>
              <a:spcAft>
                <a:spcPct val="0"/>
              </a:spcAft>
              <a:defRPr sz="3700" b="1">
                <a:solidFill>
                  <a:srgbClr val="003399"/>
                </a:solidFill>
                <a:latin typeface="Verdana" pitchFamily="34" charset="0"/>
                <a:cs typeface="Arial" charset="0"/>
              </a:defRPr>
            </a:lvl8pPr>
            <a:lvl9pPr marL="3813528" indent="-224325" defTabSz="914437" eaLnBrk="0" fontAlgn="base" hangingPunct="0">
              <a:spcBef>
                <a:spcPct val="0"/>
              </a:spcBef>
              <a:spcAft>
                <a:spcPct val="0"/>
              </a:spcAft>
              <a:defRPr sz="3700" b="1">
                <a:solidFill>
                  <a:srgbClr val="003399"/>
                </a:solidFill>
                <a:latin typeface="Verdana" pitchFamily="34" charset="0"/>
                <a:cs typeface="Arial" charset="0"/>
              </a:defRPr>
            </a:lvl9pPr>
          </a:lstStyle>
          <a:p>
            <a:r>
              <a:rPr lang="en-US" sz="1000" b="0">
                <a:solidFill>
                  <a:schemeClr val="tx1"/>
                </a:solidFill>
                <a:latin typeface="Arial" charset="0"/>
              </a:rPr>
              <a:t>Project Lead The Way</a:t>
            </a:r>
            <a:r>
              <a:rPr lang="en-US" sz="1000" b="0" baseline="30000">
                <a:solidFill>
                  <a:schemeClr val="tx1"/>
                </a:solidFill>
                <a:latin typeface="Arial" charset="0"/>
              </a:rPr>
              <a:t>©</a:t>
            </a:r>
          </a:p>
          <a:p>
            <a:r>
              <a:rPr lang="en-US" sz="1000" b="0">
                <a:solidFill>
                  <a:schemeClr val="tx1"/>
                </a:solidFill>
                <a:latin typeface="Arial" charset="0"/>
              </a:rPr>
              <a:t>Copyright 2005</a:t>
            </a:r>
          </a:p>
        </p:txBody>
      </p:sp>
      <p:sp>
        <p:nvSpPr>
          <p:cNvPr id="23559"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sz="3700" b="1">
                <a:solidFill>
                  <a:srgbClr val="003399"/>
                </a:solidFill>
                <a:latin typeface="Verdana" pitchFamily="34" charset="0"/>
                <a:cs typeface="Arial" charset="0"/>
              </a:defRPr>
            </a:lvl1pPr>
            <a:lvl2pPr marL="729057" indent="-280406" defTabSz="914437">
              <a:defRPr sz="3700" b="1">
                <a:solidFill>
                  <a:srgbClr val="003399"/>
                </a:solidFill>
                <a:latin typeface="Verdana" pitchFamily="34" charset="0"/>
                <a:cs typeface="Arial" charset="0"/>
              </a:defRPr>
            </a:lvl2pPr>
            <a:lvl3pPr marL="1121626" indent="-224325" defTabSz="914437">
              <a:defRPr sz="3700" b="1">
                <a:solidFill>
                  <a:srgbClr val="003399"/>
                </a:solidFill>
                <a:latin typeface="Verdana" pitchFamily="34" charset="0"/>
                <a:cs typeface="Arial" charset="0"/>
              </a:defRPr>
            </a:lvl3pPr>
            <a:lvl4pPr marL="1570276" indent="-224325" defTabSz="914437">
              <a:defRPr sz="3700" b="1">
                <a:solidFill>
                  <a:srgbClr val="003399"/>
                </a:solidFill>
                <a:latin typeface="Verdana" pitchFamily="34" charset="0"/>
                <a:cs typeface="Arial" charset="0"/>
              </a:defRPr>
            </a:lvl4pPr>
            <a:lvl5pPr marL="2018927" indent="-224325" defTabSz="914437">
              <a:defRPr sz="3700" b="1">
                <a:solidFill>
                  <a:srgbClr val="003399"/>
                </a:solidFill>
                <a:latin typeface="Verdana" pitchFamily="34" charset="0"/>
                <a:cs typeface="Arial" charset="0"/>
              </a:defRPr>
            </a:lvl5pPr>
            <a:lvl6pPr marL="2467577" indent="-224325" defTabSz="914437" eaLnBrk="0" fontAlgn="base" hangingPunct="0">
              <a:spcBef>
                <a:spcPct val="0"/>
              </a:spcBef>
              <a:spcAft>
                <a:spcPct val="0"/>
              </a:spcAft>
              <a:defRPr sz="3700" b="1">
                <a:solidFill>
                  <a:srgbClr val="003399"/>
                </a:solidFill>
                <a:latin typeface="Verdana" pitchFamily="34" charset="0"/>
                <a:cs typeface="Arial" charset="0"/>
              </a:defRPr>
            </a:lvl6pPr>
            <a:lvl7pPr marL="2916227" indent="-224325" defTabSz="914437" eaLnBrk="0" fontAlgn="base" hangingPunct="0">
              <a:spcBef>
                <a:spcPct val="0"/>
              </a:spcBef>
              <a:spcAft>
                <a:spcPct val="0"/>
              </a:spcAft>
              <a:defRPr sz="3700" b="1">
                <a:solidFill>
                  <a:srgbClr val="003399"/>
                </a:solidFill>
                <a:latin typeface="Verdana" pitchFamily="34" charset="0"/>
                <a:cs typeface="Arial" charset="0"/>
              </a:defRPr>
            </a:lvl7pPr>
            <a:lvl8pPr marL="3364878" indent="-224325" defTabSz="914437" eaLnBrk="0" fontAlgn="base" hangingPunct="0">
              <a:spcBef>
                <a:spcPct val="0"/>
              </a:spcBef>
              <a:spcAft>
                <a:spcPct val="0"/>
              </a:spcAft>
              <a:defRPr sz="3700" b="1">
                <a:solidFill>
                  <a:srgbClr val="003399"/>
                </a:solidFill>
                <a:latin typeface="Verdana" pitchFamily="34" charset="0"/>
                <a:cs typeface="Arial" charset="0"/>
              </a:defRPr>
            </a:lvl8pPr>
            <a:lvl9pPr marL="3813528" indent="-224325" defTabSz="914437" eaLnBrk="0" fontAlgn="base" hangingPunct="0">
              <a:spcBef>
                <a:spcPct val="0"/>
              </a:spcBef>
              <a:spcAft>
                <a:spcPct val="0"/>
              </a:spcAft>
              <a:defRPr sz="3700" b="1">
                <a:solidFill>
                  <a:srgbClr val="003399"/>
                </a:solidFill>
                <a:latin typeface="Verdana" pitchFamily="34" charset="0"/>
                <a:cs typeface="Arial" charset="0"/>
              </a:defRPr>
            </a:lvl9pPr>
          </a:lstStyle>
          <a:p>
            <a:fld id="{FFB72AE9-B604-4673-9B17-4235610A2F3E}" type="slidenum">
              <a:rPr lang="en-US" sz="1200" b="0">
                <a:solidFill>
                  <a:schemeClr val="tx1"/>
                </a:solidFill>
                <a:latin typeface="Arial" charset="0"/>
              </a:rPr>
              <a:pPr/>
              <a:t>3</a:t>
            </a:fld>
            <a:endParaRPr lang="en-US" sz="1200" b="0">
              <a:solidFill>
                <a:schemeClr val="tx1"/>
              </a:solidFill>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1143000" y="685800"/>
            <a:ext cx="4572000" cy="3429000"/>
          </a:xfrm>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66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sz="3700" b="1">
                <a:solidFill>
                  <a:srgbClr val="003399"/>
                </a:solidFill>
                <a:latin typeface="Verdana" pitchFamily="34" charset="0"/>
                <a:cs typeface="Arial" charset="0"/>
              </a:defRPr>
            </a:lvl1pPr>
            <a:lvl2pPr marL="729057" indent="-280406" defTabSz="914437">
              <a:defRPr sz="3700" b="1">
                <a:solidFill>
                  <a:srgbClr val="003399"/>
                </a:solidFill>
                <a:latin typeface="Verdana" pitchFamily="34" charset="0"/>
                <a:cs typeface="Arial" charset="0"/>
              </a:defRPr>
            </a:lvl2pPr>
            <a:lvl3pPr marL="1121626" indent="-224325" defTabSz="914437">
              <a:defRPr sz="3700" b="1">
                <a:solidFill>
                  <a:srgbClr val="003399"/>
                </a:solidFill>
                <a:latin typeface="Verdana" pitchFamily="34" charset="0"/>
                <a:cs typeface="Arial" charset="0"/>
              </a:defRPr>
            </a:lvl3pPr>
            <a:lvl4pPr marL="1570276" indent="-224325" defTabSz="914437">
              <a:defRPr sz="3700" b="1">
                <a:solidFill>
                  <a:srgbClr val="003399"/>
                </a:solidFill>
                <a:latin typeface="Verdana" pitchFamily="34" charset="0"/>
                <a:cs typeface="Arial" charset="0"/>
              </a:defRPr>
            </a:lvl4pPr>
            <a:lvl5pPr marL="2018927" indent="-224325" defTabSz="914437">
              <a:defRPr sz="3700" b="1">
                <a:solidFill>
                  <a:srgbClr val="003399"/>
                </a:solidFill>
                <a:latin typeface="Verdana" pitchFamily="34" charset="0"/>
                <a:cs typeface="Arial" charset="0"/>
              </a:defRPr>
            </a:lvl5pPr>
            <a:lvl6pPr marL="2467577" indent="-224325" defTabSz="914437" eaLnBrk="0" fontAlgn="base" hangingPunct="0">
              <a:spcBef>
                <a:spcPct val="0"/>
              </a:spcBef>
              <a:spcAft>
                <a:spcPct val="0"/>
              </a:spcAft>
              <a:defRPr sz="3700" b="1">
                <a:solidFill>
                  <a:srgbClr val="003399"/>
                </a:solidFill>
                <a:latin typeface="Verdana" pitchFamily="34" charset="0"/>
                <a:cs typeface="Arial" charset="0"/>
              </a:defRPr>
            </a:lvl6pPr>
            <a:lvl7pPr marL="2916227" indent="-224325" defTabSz="914437" eaLnBrk="0" fontAlgn="base" hangingPunct="0">
              <a:spcBef>
                <a:spcPct val="0"/>
              </a:spcBef>
              <a:spcAft>
                <a:spcPct val="0"/>
              </a:spcAft>
              <a:defRPr sz="3700" b="1">
                <a:solidFill>
                  <a:srgbClr val="003399"/>
                </a:solidFill>
                <a:latin typeface="Verdana" pitchFamily="34" charset="0"/>
                <a:cs typeface="Arial" charset="0"/>
              </a:defRPr>
            </a:lvl7pPr>
            <a:lvl8pPr marL="3364878" indent="-224325" defTabSz="914437" eaLnBrk="0" fontAlgn="base" hangingPunct="0">
              <a:spcBef>
                <a:spcPct val="0"/>
              </a:spcBef>
              <a:spcAft>
                <a:spcPct val="0"/>
              </a:spcAft>
              <a:defRPr sz="3700" b="1">
                <a:solidFill>
                  <a:srgbClr val="003399"/>
                </a:solidFill>
                <a:latin typeface="Verdana" pitchFamily="34" charset="0"/>
                <a:cs typeface="Arial" charset="0"/>
              </a:defRPr>
            </a:lvl8pPr>
            <a:lvl9pPr marL="3813528" indent="-224325" defTabSz="914437" eaLnBrk="0" fontAlgn="base" hangingPunct="0">
              <a:spcBef>
                <a:spcPct val="0"/>
              </a:spcBef>
              <a:spcAft>
                <a:spcPct val="0"/>
              </a:spcAft>
              <a:defRPr sz="3700" b="1">
                <a:solidFill>
                  <a:srgbClr val="003399"/>
                </a:solidFill>
                <a:latin typeface="Verdana" pitchFamily="34" charset="0"/>
                <a:cs typeface="Arial" charset="0"/>
              </a:defRPr>
            </a:lvl9pPr>
          </a:lstStyle>
          <a:p>
            <a:r>
              <a:rPr lang="en-US" sz="1000" b="0">
                <a:solidFill>
                  <a:schemeClr val="tx1"/>
                </a:solidFill>
                <a:latin typeface="Arial" charset="0"/>
              </a:rPr>
              <a:t>Name of PowerPoint</a:t>
            </a:r>
          </a:p>
        </p:txBody>
      </p:sp>
      <p:sp>
        <p:nvSpPr>
          <p:cNvPr id="266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sz="3700" b="1">
                <a:solidFill>
                  <a:srgbClr val="003399"/>
                </a:solidFill>
                <a:latin typeface="Verdana" pitchFamily="34" charset="0"/>
                <a:cs typeface="Arial" charset="0"/>
              </a:defRPr>
            </a:lvl1pPr>
            <a:lvl2pPr marL="729057" indent="-280406" defTabSz="914437">
              <a:defRPr sz="3700" b="1">
                <a:solidFill>
                  <a:srgbClr val="003399"/>
                </a:solidFill>
                <a:latin typeface="Verdana" pitchFamily="34" charset="0"/>
                <a:cs typeface="Arial" charset="0"/>
              </a:defRPr>
            </a:lvl2pPr>
            <a:lvl3pPr marL="1121626" indent="-224325" defTabSz="914437">
              <a:defRPr sz="3700" b="1">
                <a:solidFill>
                  <a:srgbClr val="003399"/>
                </a:solidFill>
                <a:latin typeface="Verdana" pitchFamily="34" charset="0"/>
                <a:cs typeface="Arial" charset="0"/>
              </a:defRPr>
            </a:lvl3pPr>
            <a:lvl4pPr marL="1570276" indent="-224325" defTabSz="914437">
              <a:defRPr sz="3700" b="1">
                <a:solidFill>
                  <a:srgbClr val="003399"/>
                </a:solidFill>
                <a:latin typeface="Verdana" pitchFamily="34" charset="0"/>
                <a:cs typeface="Arial" charset="0"/>
              </a:defRPr>
            </a:lvl4pPr>
            <a:lvl5pPr marL="2018927" indent="-224325" defTabSz="914437">
              <a:defRPr sz="3700" b="1">
                <a:solidFill>
                  <a:srgbClr val="003399"/>
                </a:solidFill>
                <a:latin typeface="Verdana" pitchFamily="34" charset="0"/>
                <a:cs typeface="Arial" charset="0"/>
              </a:defRPr>
            </a:lvl5pPr>
            <a:lvl6pPr marL="2467577" indent="-224325" defTabSz="914437" eaLnBrk="0" fontAlgn="base" hangingPunct="0">
              <a:spcBef>
                <a:spcPct val="0"/>
              </a:spcBef>
              <a:spcAft>
                <a:spcPct val="0"/>
              </a:spcAft>
              <a:defRPr sz="3700" b="1">
                <a:solidFill>
                  <a:srgbClr val="003399"/>
                </a:solidFill>
                <a:latin typeface="Verdana" pitchFamily="34" charset="0"/>
                <a:cs typeface="Arial" charset="0"/>
              </a:defRPr>
            </a:lvl6pPr>
            <a:lvl7pPr marL="2916227" indent="-224325" defTabSz="914437" eaLnBrk="0" fontAlgn="base" hangingPunct="0">
              <a:spcBef>
                <a:spcPct val="0"/>
              </a:spcBef>
              <a:spcAft>
                <a:spcPct val="0"/>
              </a:spcAft>
              <a:defRPr sz="3700" b="1">
                <a:solidFill>
                  <a:srgbClr val="003399"/>
                </a:solidFill>
                <a:latin typeface="Verdana" pitchFamily="34" charset="0"/>
                <a:cs typeface="Arial" charset="0"/>
              </a:defRPr>
            </a:lvl7pPr>
            <a:lvl8pPr marL="3364878" indent="-224325" defTabSz="914437" eaLnBrk="0" fontAlgn="base" hangingPunct="0">
              <a:spcBef>
                <a:spcPct val="0"/>
              </a:spcBef>
              <a:spcAft>
                <a:spcPct val="0"/>
              </a:spcAft>
              <a:defRPr sz="3700" b="1">
                <a:solidFill>
                  <a:srgbClr val="003399"/>
                </a:solidFill>
                <a:latin typeface="Verdana" pitchFamily="34" charset="0"/>
                <a:cs typeface="Arial" charset="0"/>
              </a:defRPr>
            </a:lvl8pPr>
            <a:lvl9pPr marL="3813528" indent="-224325" defTabSz="914437" eaLnBrk="0" fontAlgn="base" hangingPunct="0">
              <a:spcBef>
                <a:spcPct val="0"/>
              </a:spcBef>
              <a:spcAft>
                <a:spcPct val="0"/>
              </a:spcAft>
              <a:defRPr sz="3700" b="1">
                <a:solidFill>
                  <a:srgbClr val="003399"/>
                </a:solidFill>
                <a:latin typeface="Verdana" pitchFamily="34" charset="0"/>
                <a:cs typeface="Arial" charset="0"/>
              </a:defRPr>
            </a:lvl9pPr>
          </a:lstStyle>
          <a:p>
            <a:r>
              <a:rPr lang="en-US" sz="1000" b="0">
                <a:solidFill>
                  <a:schemeClr val="tx1"/>
                </a:solidFill>
                <a:latin typeface="Arial" charset="0"/>
              </a:rPr>
              <a:t>Name of Course</a:t>
            </a:r>
          </a:p>
          <a:p>
            <a:r>
              <a:rPr lang="en-US" sz="1000" b="0">
                <a:solidFill>
                  <a:schemeClr val="tx1"/>
                </a:solidFill>
                <a:latin typeface="Arial" charset="0"/>
              </a:rPr>
              <a:t>Name of Lesson</a:t>
            </a:r>
          </a:p>
        </p:txBody>
      </p:sp>
      <p:sp>
        <p:nvSpPr>
          <p:cNvPr id="26630"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sz="3700" b="1">
                <a:solidFill>
                  <a:srgbClr val="003399"/>
                </a:solidFill>
                <a:latin typeface="Verdana" pitchFamily="34" charset="0"/>
                <a:cs typeface="Arial" charset="0"/>
              </a:defRPr>
            </a:lvl1pPr>
            <a:lvl2pPr marL="729057" indent="-280406" defTabSz="914437">
              <a:defRPr sz="3700" b="1">
                <a:solidFill>
                  <a:srgbClr val="003399"/>
                </a:solidFill>
                <a:latin typeface="Verdana" pitchFamily="34" charset="0"/>
                <a:cs typeface="Arial" charset="0"/>
              </a:defRPr>
            </a:lvl2pPr>
            <a:lvl3pPr marL="1121626" indent="-224325" defTabSz="914437">
              <a:defRPr sz="3700" b="1">
                <a:solidFill>
                  <a:srgbClr val="003399"/>
                </a:solidFill>
                <a:latin typeface="Verdana" pitchFamily="34" charset="0"/>
                <a:cs typeface="Arial" charset="0"/>
              </a:defRPr>
            </a:lvl3pPr>
            <a:lvl4pPr marL="1570276" indent="-224325" defTabSz="914437">
              <a:defRPr sz="3700" b="1">
                <a:solidFill>
                  <a:srgbClr val="003399"/>
                </a:solidFill>
                <a:latin typeface="Verdana" pitchFamily="34" charset="0"/>
                <a:cs typeface="Arial" charset="0"/>
              </a:defRPr>
            </a:lvl4pPr>
            <a:lvl5pPr marL="2018927" indent="-224325" defTabSz="914437">
              <a:defRPr sz="3700" b="1">
                <a:solidFill>
                  <a:srgbClr val="003399"/>
                </a:solidFill>
                <a:latin typeface="Verdana" pitchFamily="34" charset="0"/>
                <a:cs typeface="Arial" charset="0"/>
              </a:defRPr>
            </a:lvl5pPr>
            <a:lvl6pPr marL="2467577" indent="-224325" defTabSz="914437" eaLnBrk="0" fontAlgn="base" hangingPunct="0">
              <a:spcBef>
                <a:spcPct val="0"/>
              </a:spcBef>
              <a:spcAft>
                <a:spcPct val="0"/>
              </a:spcAft>
              <a:defRPr sz="3700" b="1">
                <a:solidFill>
                  <a:srgbClr val="003399"/>
                </a:solidFill>
                <a:latin typeface="Verdana" pitchFamily="34" charset="0"/>
                <a:cs typeface="Arial" charset="0"/>
              </a:defRPr>
            </a:lvl6pPr>
            <a:lvl7pPr marL="2916227" indent="-224325" defTabSz="914437" eaLnBrk="0" fontAlgn="base" hangingPunct="0">
              <a:spcBef>
                <a:spcPct val="0"/>
              </a:spcBef>
              <a:spcAft>
                <a:spcPct val="0"/>
              </a:spcAft>
              <a:defRPr sz="3700" b="1">
                <a:solidFill>
                  <a:srgbClr val="003399"/>
                </a:solidFill>
                <a:latin typeface="Verdana" pitchFamily="34" charset="0"/>
                <a:cs typeface="Arial" charset="0"/>
              </a:defRPr>
            </a:lvl7pPr>
            <a:lvl8pPr marL="3364878" indent="-224325" defTabSz="914437" eaLnBrk="0" fontAlgn="base" hangingPunct="0">
              <a:spcBef>
                <a:spcPct val="0"/>
              </a:spcBef>
              <a:spcAft>
                <a:spcPct val="0"/>
              </a:spcAft>
              <a:defRPr sz="3700" b="1">
                <a:solidFill>
                  <a:srgbClr val="003399"/>
                </a:solidFill>
                <a:latin typeface="Verdana" pitchFamily="34" charset="0"/>
                <a:cs typeface="Arial" charset="0"/>
              </a:defRPr>
            </a:lvl8pPr>
            <a:lvl9pPr marL="3813528" indent="-224325" defTabSz="914437" eaLnBrk="0" fontAlgn="base" hangingPunct="0">
              <a:spcBef>
                <a:spcPct val="0"/>
              </a:spcBef>
              <a:spcAft>
                <a:spcPct val="0"/>
              </a:spcAft>
              <a:defRPr sz="3700" b="1">
                <a:solidFill>
                  <a:srgbClr val="003399"/>
                </a:solidFill>
                <a:latin typeface="Verdana" pitchFamily="34" charset="0"/>
                <a:cs typeface="Arial" charset="0"/>
              </a:defRPr>
            </a:lvl9pPr>
          </a:lstStyle>
          <a:p>
            <a:r>
              <a:rPr lang="en-US" sz="1000" b="0">
                <a:solidFill>
                  <a:schemeClr val="tx1"/>
                </a:solidFill>
                <a:latin typeface="Arial" charset="0"/>
              </a:rPr>
              <a:t>Project Lead The Way</a:t>
            </a:r>
            <a:r>
              <a:rPr lang="en-US" sz="1000" b="0" baseline="30000">
                <a:solidFill>
                  <a:schemeClr val="tx1"/>
                </a:solidFill>
                <a:latin typeface="Arial" charset="0"/>
              </a:rPr>
              <a:t>©</a:t>
            </a:r>
          </a:p>
          <a:p>
            <a:r>
              <a:rPr lang="en-US" sz="1000" b="0">
                <a:solidFill>
                  <a:schemeClr val="tx1"/>
                </a:solidFill>
                <a:latin typeface="Arial" charset="0"/>
              </a:rPr>
              <a:t>Copyright 2005</a:t>
            </a:r>
          </a:p>
        </p:txBody>
      </p:sp>
      <p:sp>
        <p:nvSpPr>
          <p:cNvPr id="26631"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sz="3700" b="1">
                <a:solidFill>
                  <a:srgbClr val="003399"/>
                </a:solidFill>
                <a:latin typeface="Verdana" pitchFamily="34" charset="0"/>
                <a:cs typeface="Arial" charset="0"/>
              </a:defRPr>
            </a:lvl1pPr>
            <a:lvl2pPr marL="729057" indent="-280406" defTabSz="914437">
              <a:defRPr sz="3700" b="1">
                <a:solidFill>
                  <a:srgbClr val="003399"/>
                </a:solidFill>
                <a:latin typeface="Verdana" pitchFamily="34" charset="0"/>
                <a:cs typeface="Arial" charset="0"/>
              </a:defRPr>
            </a:lvl2pPr>
            <a:lvl3pPr marL="1121626" indent="-224325" defTabSz="914437">
              <a:defRPr sz="3700" b="1">
                <a:solidFill>
                  <a:srgbClr val="003399"/>
                </a:solidFill>
                <a:latin typeface="Verdana" pitchFamily="34" charset="0"/>
                <a:cs typeface="Arial" charset="0"/>
              </a:defRPr>
            </a:lvl3pPr>
            <a:lvl4pPr marL="1570276" indent="-224325" defTabSz="914437">
              <a:defRPr sz="3700" b="1">
                <a:solidFill>
                  <a:srgbClr val="003399"/>
                </a:solidFill>
                <a:latin typeface="Verdana" pitchFamily="34" charset="0"/>
                <a:cs typeface="Arial" charset="0"/>
              </a:defRPr>
            </a:lvl4pPr>
            <a:lvl5pPr marL="2018927" indent="-224325" defTabSz="914437">
              <a:defRPr sz="3700" b="1">
                <a:solidFill>
                  <a:srgbClr val="003399"/>
                </a:solidFill>
                <a:latin typeface="Verdana" pitchFamily="34" charset="0"/>
                <a:cs typeface="Arial" charset="0"/>
              </a:defRPr>
            </a:lvl5pPr>
            <a:lvl6pPr marL="2467577" indent="-224325" defTabSz="914437" eaLnBrk="0" fontAlgn="base" hangingPunct="0">
              <a:spcBef>
                <a:spcPct val="0"/>
              </a:spcBef>
              <a:spcAft>
                <a:spcPct val="0"/>
              </a:spcAft>
              <a:defRPr sz="3700" b="1">
                <a:solidFill>
                  <a:srgbClr val="003399"/>
                </a:solidFill>
                <a:latin typeface="Verdana" pitchFamily="34" charset="0"/>
                <a:cs typeface="Arial" charset="0"/>
              </a:defRPr>
            </a:lvl6pPr>
            <a:lvl7pPr marL="2916227" indent="-224325" defTabSz="914437" eaLnBrk="0" fontAlgn="base" hangingPunct="0">
              <a:spcBef>
                <a:spcPct val="0"/>
              </a:spcBef>
              <a:spcAft>
                <a:spcPct val="0"/>
              </a:spcAft>
              <a:defRPr sz="3700" b="1">
                <a:solidFill>
                  <a:srgbClr val="003399"/>
                </a:solidFill>
                <a:latin typeface="Verdana" pitchFamily="34" charset="0"/>
                <a:cs typeface="Arial" charset="0"/>
              </a:defRPr>
            </a:lvl7pPr>
            <a:lvl8pPr marL="3364878" indent="-224325" defTabSz="914437" eaLnBrk="0" fontAlgn="base" hangingPunct="0">
              <a:spcBef>
                <a:spcPct val="0"/>
              </a:spcBef>
              <a:spcAft>
                <a:spcPct val="0"/>
              </a:spcAft>
              <a:defRPr sz="3700" b="1">
                <a:solidFill>
                  <a:srgbClr val="003399"/>
                </a:solidFill>
                <a:latin typeface="Verdana" pitchFamily="34" charset="0"/>
                <a:cs typeface="Arial" charset="0"/>
              </a:defRPr>
            </a:lvl8pPr>
            <a:lvl9pPr marL="3813528" indent="-224325" defTabSz="914437" eaLnBrk="0" fontAlgn="base" hangingPunct="0">
              <a:spcBef>
                <a:spcPct val="0"/>
              </a:spcBef>
              <a:spcAft>
                <a:spcPct val="0"/>
              </a:spcAft>
              <a:defRPr sz="3700" b="1">
                <a:solidFill>
                  <a:srgbClr val="003399"/>
                </a:solidFill>
                <a:latin typeface="Verdana" pitchFamily="34" charset="0"/>
                <a:cs typeface="Arial" charset="0"/>
              </a:defRPr>
            </a:lvl9pPr>
          </a:lstStyle>
          <a:p>
            <a:fld id="{C6BC3DA3-6AF5-4429-8863-547A28F2F7AC}" type="slidenum">
              <a:rPr lang="en-US" sz="1200" b="0">
                <a:solidFill>
                  <a:schemeClr val="tx1"/>
                </a:solidFill>
                <a:latin typeface="Arial" charset="0"/>
              </a:rPr>
              <a:pPr/>
              <a:t>96</a:t>
            </a:fld>
            <a:endParaRPr lang="en-US" sz="1200" b="0">
              <a:solidFill>
                <a:schemeClr val="tx1"/>
              </a:solidFill>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xfrm>
            <a:off x="1143000" y="685800"/>
            <a:ext cx="4572000" cy="3429000"/>
          </a:xfrm>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946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sz="3700" b="1">
                <a:solidFill>
                  <a:srgbClr val="003399"/>
                </a:solidFill>
                <a:latin typeface="Verdana" pitchFamily="34" charset="0"/>
                <a:cs typeface="Arial" charset="0"/>
              </a:defRPr>
            </a:lvl1pPr>
            <a:lvl2pPr marL="729057" indent="-280406" defTabSz="914437">
              <a:defRPr sz="3700" b="1">
                <a:solidFill>
                  <a:srgbClr val="003399"/>
                </a:solidFill>
                <a:latin typeface="Verdana" pitchFamily="34" charset="0"/>
                <a:cs typeface="Arial" charset="0"/>
              </a:defRPr>
            </a:lvl2pPr>
            <a:lvl3pPr marL="1121626" indent="-224325" defTabSz="914437">
              <a:defRPr sz="3700" b="1">
                <a:solidFill>
                  <a:srgbClr val="003399"/>
                </a:solidFill>
                <a:latin typeface="Verdana" pitchFamily="34" charset="0"/>
                <a:cs typeface="Arial" charset="0"/>
              </a:defRPr>
            </a:lvl3pPr>
            <a:lvl4pPr marL="1570276" indent="-224325" defTabSz="914437">
              <a:defRPr sz="3700" b="1">
                <a:solidFill>
                  <a:srgbClr val="003399"/>
                </a:solidFill>
                <a:latin typeface="Verdana" pitchFamily="34" charset="0"/>
                <a:cs typeface="Arial" charset="0"/>
              </a:defRPr>
            </a:lvl4pPr>
            <a:lvl5pPr marL="2018927" indent="-224325" defTabSz="914437">
              <a:defRPr sz="3700" b="1">
                <a:solidFill>
                  <a:srgbClr val="003399"/>
                </a:solidFill>
                <a:latin typeface="Verdana" pitchFamily="34" charset="0"/>
                <a:cs typeface="Arial" charset="0"/>
              </a:defRPr>
            </a:lvl5pPr>
            <a:lvl6pPr marL="2467577" indent="-224325" defTabSz="914437" eaLnBrk="0" fontAlgn="base" hangingPunct="0">
              <a:spcBef>
                <a:spcPct val="0"/>
              </a:spcBef>
              <a:spcAft>
                <a:spcPct val="0"/>
              </a:spcAft>
              <a:defRPr sz="3700" b="1">
                <a:solidFill>
                  <a:srgbClr val="003399"/>
                </a:solidFill>
                <a:latin typeface="Verdana" pitchFamily="34" charset="0"/>
                <a:cs typeface="Arial" charset="0"/>
              </a:defRPr>
            </a:lvl6pPr>
            <a:lvl7pPr marL="2916227" indent="-224325" defTabSz="914437" eaLnBrk="0" fontAlgn="base" hangingPunct="0">
              <a:spcBef>
                <a:spcPct val="0"/>
              </a:spcBef>
              <a:spcAft>
                <a:spcPct val="0"/>
              </a:spcAft>
              <a:defRPr sz="3700" b="1">
                <a:solidFill>
                  <a:srgbClr val="003399"/>
                </a:solidFill>
                <a:latin typeface="Verdana" pitchFamily="34" charset="0"/>
                <a:cs typeface="Arial" charset="0"/>
              </a:defRPr>
            </a:lvl7pPr>
            <a:lvl8pPr marL="3364878" indent="-224325" defTabSz="914437" eaLnBrk="0" fontAlgn="base" hangingPunct="0">
              <a:spcBef>
                <a:spcPct val="0"/>
              </a:spcBef>
              <a:spcAft>
                <a:spcPct val="0"/>
              </a:spcAft>
              <a:defRPr sz="3700" b="1">
                <a:solidFill>
                  <a:srgbClr val="003399"/>
                </a:solidFill>
                <a:latin typeface="Verdana" pitchFamily="34" charset="0"/>
                <a:cs typeface="Arial" charset="0"/>
              </a:defRPr>
            </a:lvl8pPr>
            <a:lvl9pPr marL="3813528" indent="-224325" defTabSz="914437" eaLnBrk="0" fontAlgn="base" hangingPunct="0">
              <a:spcBef>
                <a:spcPct val="0"/>
              </a:spcBef>
              <a:spcAft>
                <a:spcPct val="0"/>
              </a:spcAft>
              <a:defRPr sz="3700" b="1">
                <a:solidFill>
                  <a:srgbClr val="003399"/>
                </a:solidFill>
                <a:latin typeface="Verdana" pitchFamily="34" charset="0"/>
                <a:cs typeface="Arial" charset="0"/>
              </a:defRPr>
            </a:lvl9pPr>
          </a:lstStyle>
          <a:p>
            <a:r>
              <a:rPr lang="en-US" sz="1000" b="0">
                <a:solidFill>
                  <a:schemeClr val="tx1"/>
                </a:solidFill>
                <a:latin typeface="Arial" charset="0"/>
              </a:rPr>
              <a:t>Name of PowerPoint</a:t>
            </a:r>
          </a:p>
        </p:txBody>
      </p:sp>
      <p:sp>
        <p:nvSpPr>
          <p:cNvPr id="1946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sz="3700" b="1">
                <a:solidFill>
                  <a:srgbClr val="003399"/>
                </a:solidFill>
                <a:latin typeface="Verdana" pitchFamily="34" charset="0"/>
                <a:cs typeface="Arial" charset="0"/>
              </a:defRPr>
            </a:lvl1pPr>
            <a:lvl2pPr marL="729057" indent="-280406" defTabSz="914437">
              <a:defRPr sz="3700" b="1">
                <a:solidFill>
                  <a:srgbClr val="003399"/>
                </a:solidFill>
                <a:latin typeface="Verdana" pitchFamily="34" charset="0"/>
                <a:cs typeface="Arial" charset="0"/>
              </a:defRPr>
            </a:lvl2pPr>
            <a:lvl3pPr marL="1121626" indent="-224325" defTabSz="914437">
              <a:defRPr sz="3700" b="1">
                <a:solidFill>
                  <a:srgbClr val="003399"/>
                </a:solidFill>
                <a:latin typeface="Verdana" pitchFamily="34" charset="0"/>
                <a:cs typeface="Arial" charset="0"/>
              </a:defRPr>
            </a:lvl3pPr>
            <a:lvl4pPr marL="1570276" indent="-224325" defTabSz="914437">
              <a:defRPr sz="3700" b="1">
                <a:solidFill>
                  <a:srgbClr val="003399"/>
                </a:solidFill>
                <a:latin typeface="Verdana" pitchFamily="34" charset="0"/>
                <a:cs typeface="Arial" charset="0"/>
              </a:defRPr>
            </a:lvl4pPr>
            <a:lvl5pPr marL="2018927" indent="-224325" defTabSz="914437">
              <a:defRPr sz="3700" b="1">
                <a:solidFill>
                  <a:srgbClr val="003399"/>
                </a:solidFill>
                <a:latin typeface="Verdana" pitchFamily="34" charset="0"/>
                <a:cs typeface="Arial" charset="0"/>
              </a:defRPr>
            </a:lvl5pPr>
            <a:lvl6pPr marL="2467577" indent="-224325" defTabSz="914437" eaLnBrk="0" fontAlgn="base" hangingPunct="0">
              <a:spcBef>
                <a:spcPct val="0"/>
              </a:spcBef>
              <a:spcAft>
                <a:spcPct val="0"/>
              </a:spcAft>
              <a:defRPr sz="3700" b="1">
                <a:solidFill>
                  <a:srgbClr val="003399"/>
                </a:solidFill>
                <a:latin typeface="Verdana" pitchFamily="34" charset="0"/>
                <a:cs typeface="Arial" charset="0"/>
              </a:defRPr>
            </a:lvl6pPr>
            <a:lvl7pPr marL="2916227" indent="-224325" defTabSz="914437" eaLnBrk="0" fontAlgn="base" hangingPunct="0">
              <a:spcBef>
                <a:spcPct val="0"/>
              </a:spcBef>
              <a:spcAft>
                <a:spcPct val="0"/>
              </a:spcAft>
              <a:defRPr sz="3700" b="1">
                <a:solidFill>
                  <a:srgbClr val="003399"/>
                </a:solidFill>
                <a:latin typeface="Verdana" pitchFamily="34" charset="0"/>
                <a:cs typeface="Arial" charset="0"/>
              </a:defRPr>
            </a:lvl7pPr>
            <a:lvl8pPr marL="3364878" indent="-224325" defTabSz="914437" eaLnBrk="0" fontAlgn="base" hangingPunct="0">
              <a:spcBef>
                <a:spcPct val="0"/>
              </a:spcBef>
              <a:spcAft>
                <a:spcPct val="0"/>
              </a:spcAft>
              <a:defRPr sz="3700" b="1">
                <a:solidFill>
                  <a:srgbClr val="003399"/>
                </a:solidFill>
                <a:latin typeface="Verdana" pitchFamily="34" charset="0"/>
                <a:cs typeface="Arial" charset="0"/>
              </a:defRPr>
            </a:lvl8pPr>
            <a:lvl9pPr marL="3813528" indent="-224325" defTabSz="914437" eaLnBrk="0" fontAlgn="base" hangingPunct="0">
              <a:spcBef>
                <a:spcPct val="0"/>
              </a:spcBef>
              <a:spcAft>
                <a:spcPct val="0"/>
              </a:spcAft>
              <a:defRPr sz="3700" b="1">
                <a:solidFill>
                  <a:srgbClr val="003399"/>
                </a:solidFill>
                <a:latin typeface="Verdana" pitchFamily="34" charset="0"/>
                <a:cs typeface="Arial" charset="0"/>
              </a:defRPr>
            </a:lvl9pPr>
          </a:lstStyle>
          <a:p>
            <a:r>
              <a:rPr lang="en-US" sz="1000" b="0">
                <a:solidFill>
                  <a:schemeClr val="tx1"/>
                </a:solidFill>
                <a:latin typeface="Arial" charset="0"/>
              </a:rPr>
              <a:t>Name of Course</a:t>
            </a:r>
          </a:p>
          <a:p>
            <a:r>
              <a:rPr lang="en-US" sz="1000" b="0">
                <a:solidFill>
                  <a:schemeClr val="tx1"/>
                </a:solidFill>
                <a:latin typeface="Arial" charset="0"/>
              </a:rPr>
              <a:t>Name of Lesson</a:t>
            </a:r>
          </a:p>
        </p:txBody>
      </p:sp>
      <p:sp>
        <p:nvSpPr>
          <p:cNvPr id="19462"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sz="3700" b="1">
                <a:solidFill>
                  <a:srgbClr val="003399"/>
                </a:solidFill>
                <a:latin typeface="Verdana" pitchFamily="34" charset="0"/>
                <a:cs typeface="Arial" charset="0"/>
              </a:defRPr>
            </a:lvl1pPr>
            <a:lvl2pPr marL="729057" indent="-280406" defTabSz="914437">
              <a:defRPr sz="3700" b="1">
                <a:solidFill>
                  <a:srgbClr val="003399"/>
                </a:solidFill>
                <a:latin typeface="Verdana" pitchFamily="34" charset="0"/>
                <a:cs typeface="Arial" charset="0"/>
              </a:defRPr>
            </a:lvl2pPr>
            <a:lvl3pPr marL="1121626" indent="-224325" defTabSz="914437">
              <a:defRPr sz="3700" b="1">
                <a:solidFill>
                  <a:srgbClr val="003399"/>
                </a:solidFill>
                <a:latin typeface="Verdana" pitchFamily="34" charset="0"/>
                <a:cs typeface="Arial" charset="0"/>
              </a:defRPr>
            </a:lvl3pPr>
            <a:lvl4pPr marL="1570276" indent="-224325" defTabSz="914437">
              <a:defRPr sz="3700" b="1">
                <a:solidFill>
                  <a:srgbClr val="003399"/>
                </a:solidFill>
                <a:latin typeface="Verdana" pitchFamily="34" charset="0"/>
                <a:cs typeface="Arial" charset="0"/>
              </a:defRPr>
            </a:lvl4pPr>
            <a:lvl5pPr marL="2018927" indent="-224325" defTabSz="914437">
              <a:defRPr sz="3700" b="1">
                <a:solidFill>
                  <a:srgbClr val="003399"/>
                </a:solidFill>
                <a:latin typeface="Verdana" pitchFamily="34" charset="0"/>
                <a:cs typeface="Arial" charset="0"/>
              </a:defRPr>
            </a:lvl5pPr>
            <a:lvl6pPr marL="2467577" indent="-224325" defTabSz="914437" eaLnBrk="0" fontAlgn="base" hangingPunct="0">
              <a:spcBef>
                <a:spcPct val="0"/>
              </a:spcBef>
              <a:spcAft>
                <a:spcPct val="0"/>
              </a:spcAft>
              <a:defRPr sz="3700" b="1">
                <a:solidFill>
                  <a:srgbClr val="003399"/>
                </a:solidFill>
                <a:latin typeface="Verdana" pitchFamily="34" charset="0"/>
                <a:cs typeface="Arial" charset="0"/>
              </a:defRPr>
            </a:lvl6pPr>
            <a:lvl7pPr marL="2916227" indent="-224325" defTabSz="914437" eaLnBrk="0" fontAlgn="base" hangingPunct="0">
              <a:spcBef>
                <a:spcPct val="0"/>
              </a:spcBef>
              <a:spcAft>
                <a:spcPct val="0"/>
              </a:spcAft>
              <a:defRPr sz="3700" b="1">
                <a:solidFill>
                  <a:srgbClr val="003399"/>
                </a:solidFill>
                <a:latin typeface="Verdana" pitchFamily="34" charset="0"/>
                <a:cs typeface="Arial" charset="0"/>
              </a:defRPr>
            </a:lvl7pPr>
            <a:lvl8pPr marL="3364878" indent="-224325" defTabSz="914437" eaLnBrk="0" fontAlgn="base" hangingPunct="0">
              <a:spcBef>
                <a:spcPct val="0"/>
              </a:spcBef>
              <a:spcAft>
                <a:spcPct val="0"/>
              </a:spcAft>
              <a:defRPr sz="3700" b="1">
                <a:solidFill>
                  <a:srgbClr val="003399"/>
                </a:solidFill>
                <a:latin typeface="Verdana" pitchFamily="34" charset="0"/>
                <a:cs typeface="Arial" charset="0"/>
              </a:defRPr>
            </a:lvl8pPr>
            <a:lvl9pPr marL="3813528" indent="-224325" defTabSz="914437" eaLnBrk="0" fontAlgn="base" hangingPunct="0">
              <a:spcBef>
                <a:spcPct val="0"/>
              </a:spcBef>
              <a:spcAft>
                <a:spcPct val="0"/>
              </a:spcAft>
              <a:defRPr sz="3700" b="1">
                <a:solidFill>
                  <a:srgbClr val="003399"/>
                </a:solidFill>
                <a:latin typeface="Verdana" pitchFamily="34" charset="0"/>
                <a:cs typeface="Arial" charset="0"/>
              </a:defRPr>
            </a:lvl9pPr>
          </a:lstStyle>
          <a:p>
            <a:r>
              <a:rPr lang="en-US" sz="1000" b="0">
                <a:solidFill>
                  <a:schemeClr val="tx1"/>
                </a:solidFill>
                <a:latin typeface="Arial" charset="0"/>
              </a:rPr>
              <a:t>Project Lead The Way</a:t>
            </a:r>
            <a:r>
              <a:rPr lang="en-US" sz="1000" b="0" baseline="30000">
                <a:solidFill>
                  <a:schemeClr val="tx1"/>
                </a:solidFill>
                <a:latin typeface="Arial" charset="0"/>
              </a:rPr>
              <a:t>©</a:t>
            </a:r>
          </a:p>
          <a:p>
            <a:r>
              <a:rPr lang="en-US" sz="1000" b="0">
                <a:solidFill>
                  <a:schemeClr val="tx1"/>
                </a:solidFill>
                <a:latin typeface="Arial" charset="0"/>
              </a:rPr>
              <a:t>Copyright 2005</a:t>
            </a:r>
          </a:p>
        </p:txBody>
      </p:sp>
      <p:sp>
        <p:nvSpPr>
          <p:cNvPr id="19463"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sz="3700" b="1">
                <a:solidFill>
                  <a:srgbClr val="003399"/>
                </a:solidFill>
                <a:latin typeface="Verdana" pitchFamily="34" charset="0"/>
                <a:cs typeface="Arial" charset="0"/>
              </a:defRPr>
            </a:lvl1pPr>
            <a:lvl2pPr marL="729057" indent="-280406" defTabSz="914437">
              <a:defRPr sz="3700" b="1">
                <a:solidFill>
                  <a:srgbClr val="003399"/>
                </a:solidFill>
                <a:latin typeface="Verdana" pitchFamily="34" charset="0"/>
                <a:cs typeface="Arial" charset="0"/>
              </a:defRPr>
            </a:lvl2pPr>
            <a:lvl3pPr marL="1121626" indent="-224325" defTabSz="914437">
              <a:defRPr sz="3700" b="1">
                <a:solidFill>
                  <a:srgbClr val="003399"/>
                </a:solidFill>
                <a:latin typeface="Verdana" pitchFamily="34" charset="0"/>
                <a:cs typeface="Arial" charset="0"/>
              </a:defRPr>
            </a:lvl3pPr>
            <a:lvl4pPr marL="1570276" indent="-224325" defTabSz="914437">
              <a:defRPr sz="3700" b="1">
                <a:solidFill>
                  <a:srgbClr val="003399"/>
                </a:solidFill>
                <a:latin typeface="Verdana" pitchFamily="34" charset="0"/>
                <a:cs typeface="Arial" charset="0"/>
              </a:defRPr>
            </a:lvl4pPr>
            <a:lvl5pPr marL="2018927" indent="-224325" defTabSz="914437">
              <a:defRPr sz="3700" b="1">
                <a:solidFill>
                  <a:srgbClr val="003399"/>
                </a:solidFill>
                <a:latin typeface="Verdana" pitchFamily="34" charset="0"/>
                <a:cs typeface="Arial" charset="0"/>
              </a:defRPr>
            </a:lvl5pPr>
            <a:lvl6pPr marL="2467577" indent="-224325" defTabSz="914437" eaLnBrk="0" fontAlgn="base" hangingPunct="0">
              <a:spcBef>
                <a:spcPct val="0"/>
              </a:spcBef>
              <a:spcAft>
                <a:spcPct val="0"/>
              </a:spcAft>
              <a:defRPr sz="3700" b="1">
                <a:solidFill>
                  <a:srgbClr val="003399"/>
                </a:solidFill>
                <a:latin typeface="Verdana" pitchFamily="34" charset="0"/>
                <a:cs typeface="Arial" charset="0"/>
              </a:defRPr>
            </a:lvl6pPr>
            <a:lvl7pPr marL="2916227" indent="-224325" defTabSz="914437" eaLnBrk="0" fontAlgn="base" hangingPunct="0">
              <a:spcBef>
                <a:spcPct val="0"/>
              </a:spcBef>
              <a:spcAft>
                <a:spcPct val="0"/>
              </a:spcAft>
              <a:defRPr sz="3700" b="1">
                <a:solidFill>
                  <a:srgbClr val="003399"/>
                </a:solidFill>
                <a:latin typeface="Verdana" pitchFamily="34" charset="0"/>
                <a:cs typeface="Arial" charset="0"/>
              </a:defRPr>
            </a:lvl7pPr>
            <a:lvl8pPr marL="3364878" indent="-224325" defTabSz="914437" eaLnBrk="0" fontAlgn="base" hangingPunct="0">
              <a:spcBef>
                <a:spcPct val="0"/>
              </a:spcBef>
              <a:spcAft>
                <a:spcPct val="0"/>
              </a:spcAft>
              <a:defRPr sz="3700" b="1">
                <a:solidFill>
                  <a:srgbClr val="003399"/>
                </a:solidFill>
                <a:latin typeface="Verdana" pitchFamily="34" charset="0"/>
                <a:cs typeface="Arial" charset="0"/>
              </a:defRPr>
            </a:lvl8pPr>
            <a:lvl9pPr marL="3813528" indent="-224325" defTabSz="914437" eaLnBrk="0" fontAlgn="base" hangingPunct="0">
              <a:spcBef>
                <a:spcPct val="0"/>
              </a:spcBef>
              <a:spcAft>
                <a:spcPct val="0"/>
              </a:spcAft>
              <a:defRPr sz="3700" b="1">
                <a:solidFill>
                  <a:srgbClr val="003399"/>
                </a:solidFill>
                <a:latin typeface="Verdana" pitchFamily="34" charset="0"/>
                <a:cs typeface="Arial" charset="0"/>
              </a:defRPr>
            </a:lvl9pPr>
          </a:lstStyle>
          <a:p>
            <a:fld id="{41A4DA22-D45C-4424-A7D5-B128695352F6}" type="slidenum">
              <a:rPr lang="en-US" sz="1200" b="0">
                <a:solidFill>
                  <a:schemeClr val="tx1"/>
                </a:solidFill>
                <a:latin typeface="Arial" charset="0"/>
              </a:rPr>
              <a:pPr/>
              <a:t>21</a:t>
            </a:fld>
            <a:endParaRPr lang="en-US" sz="1200" b="0">
              <a:solidFill>
                <a:schemeClr val="tx1"/>
              </a:solidFill>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xfrm>
            <a:off x="1143000" y="685800"/>
            <a:ext cx="4572000" cy="3429000"/>
          </a:xfrm>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253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sz="3700" b="1">
                <a:solidFill>
                  <a:srgbClr val="003399"/>
                </a:solidFill>
                <a:latin typeface="Verdana" pitchFamily="34" charset="0"/>
                <a:cs typeface="Arial" charset="0"/>
              </a:defRPr>
            </a:lvl1pPr>
            <a:lvl2pPr marL="729057" indent="-280406" defTabSz="914437">
              <a:defRPr sz="3700" b="1">
                <a:solidFill>
                  <a:srgbClr val="003399"/>
                </a:solidFill>
                <a:latin typeface="Verdana" pitchFamily="34" charset="0"/>
                <a:cs typeface="Arial" charset="0"/>
              </a:defRPr>
            </a:lvl2pPr>
            <a:lvl3pPr marL="1121626" indent="-224325" defTabSz="914437">
              <a:defRPr sz="3700" b="1">
                <a:solidFill>
                  <a:srgbClr val="003399"/>
                </a:solidFill>
                <a:latin typeface="Verdana" pitchFamily="34" charset="0"/>
                <a:cs typeface="Arial" charset="0"/>
              </a:defRPr>
            </a:lvl3pPr>
            <a:lvl4pPr marL="1570276" indent="-224325" defTabSz="914437">
              <a:defRPr sz="3700" b="1">
                <a:solidFill>
                  <a:srgbClr val="003399"/>
                </a:solidFill>
                <a:latin typeface="Verdana" pitchFamily="34" charset="0"/>
                <a:cs typeface="Arial" charset="0"/>
              </a:defRPr>
            </a:lvl4pPr>
            <a:lvl5pPr marL="2018927" indent="-224325" defTabSz="914437">
              <a:defRPr sz="3700" b="1">
                <a:solidFill>
                  <a:srgbClr val="003399"/>
                </a:solidFill>
                <a:latin typeface="Verdana" pitchFamily="34" charset="0"/>
                <a:cs typeface="Arial" charset="0"/>
              </a:defRPr>
            </a:lvl5pPr>
            <a:lvl6pPr marL="2467577" indent="-224325" defTabSz="914437" eaLnBrk="0" fontAlgn="base" hangingPunct="0">
              <a:spcBef>
                <a:spcPct val="0"/>
              </a:spcBef>
              <a:spcAft>
                <a:spcPct val="0"/>
              </a:spcAft>
              <a:defRPr sz="3700" b="1">
                <a:solidFill>
                  <a:srgbClr val="003399"/>
                </a:solidFill>
                <a:latin typeface="Verdana" pitchFamily="34" charset="0"/>
                <a:cs typeface="Arial" charset="0"/>
              </a:defRPr>
            </a:lvl6pPr>
            <a:lvl7pPr marL="2916227" indent="-224325" defTabSz="914437" eaLnBrk="0" fontAlgn="base" hangingPunct="0">
              <a:spcBef>
                <a:spcPct val="0"/>
              </a:spcBef>
              <a:spcAft>
                <a:spcPct val="0"/>
              </a:spcAft>
              <a:defRPr sz="3700" b="1">
                <a:solidFill>
                  <a:srgbClr val="003399"/>
                </a:solidFill>
                <a:latin typeface="Verdana" pitchFamily="34" charset="0"/>
                <a:cs typeface="Arial" charset="0"/>
              </a:defRPr>
            </a:lvl7pPr>
            <a:lvl8pPr marL="3364878" indent="-224325" defTabSz="914437" eaLnBrk="0" fontAlgn="base" hangingPunct="0">
              <a:spcBef>
                <a:spcPct val="0"/>
              </a:spcBef>
              <a:spcAft>
                <a:spcPct val="0"/>
              </a:spcAft>
              <a:defRPr sz="3700" b="1">
                <a:solidFill>
                  <a:srgbClr val="003399"/>
                </a:solidFill>
                <a:latin typeface="Verdana" pitchFamily="34" charset="0"/>
                <a:cs typeface="Arial" charset="0"/>
              </a:defRPr>
            </a:lvl8pPr>
            <a:lvl9pPr marL="3813528" indent="-224325" defTabSz="914437" eaLnBrk="0" fontAlgn="base" hangingPunct="0">
              <a:spcBef>
                <a:spcPct val="0"/>
              </a:spcBef>
              <a:spcAft>
                <a:spcPct val="0"/>
              </a:spcAft>
              <a:defRPr sz="3700" b="1">
                <a:solidFill>
                  <a:srgbClr val="003399"/>
                </a:solidFill>
                <a:latin typeface="Verdana" pitchFamily="34" charset="0"/>
                <a:cs typeface="Arial" charset="0"/>
              </a:defRPr>
            </a:lvl9pPr>
          </a:lstStyle>
          <a:p>
            <a:r>
              <a:rPr lang="en-US" sz="1000" b="0">
                <a:solidFill>
                  <a:schemeClr val="tx1"/>
                </a:solidFill>
                <a:latin typeface="Arial" charset="0"/>
              </a:rPr>
              <a:t>Name of PowerPoint</a:t>
            </a:r>
          </a:p>
        </p:txBody>
      </p:sp>
      <p:sp>
        <p:nvSpPr>
          <p:cNvPr id="2253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sz="3700" b="1">
                <a:solidFill>
                  <a:srgbClr val="003399"/>
                </a:solidFill>
                <a:latin typeface="Verdana" pitchFamily="34" charset="0"/>
                <a:cs typeface="Arial" charset="0"/>
              </a:defRPr>
            </a:lvl1pPr>
            <a:lvl2pPr marL="729057" indent="-280406" defTabSz="914437">
              <a:defRPr sz="3700" b="1">
                <a:solidFill>
                  <a:srgbClr val="003399"/>
                </a:solidFill>
                <a:latin typeface="Verdana" pitchFamily="34" charset="0"/>
                <a:cs typeface="Arial" charset="0"/>
              </a:defRPr>
            </a:lvl2pPr>
            <a:lvl3pPr marL="1121626" indent="-224325" defTabSz="914437">
              <a:defRPr sz="3700" b="1">
                <a:solidFill>
                  <a:srgbClr val="003399"/>
                </a:solidFill>
                <a:latin typeface="Verdana" pitchFamily="34" charset="0"/>
                <a:cs typeface="Arial" charset="0"/>
              </a:defRPr>
            </a:lvl3pPr>
            <a:lvl4pPr marL="1570276" indent="-224325" defTabSz="914437">
              <a:defRPr sz="3700" b="1">
                <a:solidFill>
                  <a:srgbClr val="003399"/>
                </a:solidFill>
                <a:latin typeface="Verdana" pitchFamily="34" charset="0"/>
                <a:cs typeface="Arial" charset="0"/>
              </a:defRPr>
            </a:lvl4pPr>
            <a:lvl5pPr marL="2018927" indent="-224325" defTabSz="914437">
              <a:defRPr sz="3700" b="1">
                <a:solidFill>
                  <a:srgbClr val="003399"/>
                </a:solidFill>
                <a:latin typeface="Verdana" pitchFamily="34" charset="0"/>
                <a:cs typeface="Arial" charset="0"/>
              </a:defRPr>
            </a:lvl5pPr>
            <a:lvl6pPr marL="2467577" indent="-224325" defTabSz="914437" eaLnBrk="0" fontAlgn="base" hangingPunct="0">
              <a:spcBef>
                <a:spcPct val="0"/>
              </a:spcBef>
              <a:spcAft>
                <a:spcPct val="0"/>
              </a:spcAft>
              <a:defRPr sz="3700" b="1">
                <a:solidFill>
                  <a:srgbClr val="003399"/>
                </a:solidFill>
                <a:latin typeface="Verdana" pitchFamily="34" charset="0"/>
                <a:cs typeface="Arial" charset="0"/>
              </a:defRPr>
            </a:lvl6pPr>
            <a:lvl7pPr marL="2916227" indent="-224325" defTabSz="914437" eaLnBrk="0" fontAlgn="base" hangingPunct="0">
              <a:spcBef>
                <a:spcPct val="0"/>
              </a:spcBef>
              <a:spcAft>
                <a:spcPct val="0"/>
              </a:spcAft>
              <a:defRPr sz="3700" b="1">
                <a:solidFill>
                  <a:srgbClr val="003399"/>
                </a:solidFill>
                <a:latin typeface="Verdana" pitchFamily="34" charset="0"/>
                <a:cs typeface="Arial" charset="0"/>
              </a:defRPr>
            </a:lvl7pPr>
            <a:lvl8pPr marL="3364878" indent="-224325" defTabSz="914437" eaLnBrk="0" fontAlgn="base" hangingPunct="0">
              <a:spcBef>
                <a:spcPct val="0"/>
              </a:spcBef>
              <a:spcAft>
                <a:spcPct val="0"/>
              </a:spcAft>
              <a:defRPr sz="3700" b="1">
                <a:solidFill>
                  <a:srgbClr val="003399"/>
                </a:solidFill>
                <a:latin typeface="Verdana" pitchFamily="34" charset="0"/>
                <a:cs typeface="Arial" charset="0"/>
              </a:defRPr>
            </a:lvl8pPr>
            <a:lvl9pPr marL="3813528" indent="-224325" defTabSz="914437" eaLnBrk="0" fontAlgn="base" hangingPunct="0">
              <a:spcBef>
                <a:spcPct val="0"/>
              </a:spcBef>
              <a:spcAft>
                <a:spcPct val="0"/>
              </a:spcAft>
              <a:defRPr sz="3700" b="1">
                <a:solidFill>
                  <a:srgbClr val="003399"/>
                </a:solidFill>
                <a:latin typeface="Verdana" pitchFamily="34" charset="0"/>
                <a:cs typeface="Arial" charset="0"/>
              </a:defRPr>
            </a:lvl9pPr>
          </a:lstStyle>
          <a:p>
            <a:r>
              <a:rPr lang="en-US" sz="1000" b="0">
                <a:solidFill>
                  <a:schemeClr val="tx1"/>
                </a:solidFill>
                <a:latin typeface="Arial" charset="0"/>
              </a:rPr>
              <a:t>Name of Course</a:t>
            </a:r>
          </a:p>
          <a:p>
            <a:r>
              <a:rPr lang="en-US" sz="1000" b="0">
                <a:solidFill>
                  <a:schemeClr val="tx1"/>
                </a:solidFill>
                <a:latin typeface="Arial" charset="0"/>
              </a:rPr>
              <a:t>Name of Lesson</a:t>
            </a:r>
          </a:p>
        </p:txBody>
      </p:sp>
      <p:sp>
        <p:nvSpPr>
          <p:cNvPr id="22534"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sz="3700" b="1">
                <a:solidFill>
                  <a:srgbClr val="003399"/>
                </a:solidFill>
                <a:latin typeface="Verdana" pitchFamily="34" charset="0"/>
                <a:cs typeface="Arial" charset="0"/>
              </a:defRPr>
            </a:lvl1pPr>
            <a:lvl2pPr marL="729057" indent="-280406" defTabSz="914437">
              <a:defRPr sz="3700" b="1">
                <a:solidFill>
                  <a:srgbClr val="003399"/>
                </a:solidFill>
                <a:latin typeface="Verdana" pitchFamily="34" charset="0"/>
                <a:cs typeface="Arial" charset="0"/>
              </a:defRPr>
            </a:lvl2pPr>
            <a:lvl3pPr marL="1121626" indent="-224325" defTabSz="914437">
              <a:defRPr sz="3700" b="1">
                <a:solidFill>
                  <a:srgbClr val="003399"/>
                </a:solidFill>
                <a:latin typeface="Verdana" pitchFamily="34" charset="0"/>
                <a:cs typeface="Arial" charset="0"/>
              </a:defRPr>
            </a:lvl3pPr>
            <a:lvl4pPr marL="1570276" indent="-224325" defTabSz="914437">
              <a:defRPr sz="3700" b="1">
                <a:solidFill>
                  <a:srgbClr val="003399"/>
                </a:solidFill>
                <a:latin typeface="Verdana" pitchFamily="34" charset="0"/>
                <a:cs typeface="Arial" charset="0"/>
              </a:defRPr>
            </a:lvl4pPr>
            <a:lvl5pPr marL="2018927" indent="-224325" defTabSz="914437">
              <a:defRPr sz="3700" b="1">
                <a:solidFill>
                  <a:srgbClr val="003399"/>
                </a:solidFill>
                <a:latin typeface="Verdana" pitchFamily="34" charset="0"/>
                <a:cs typeface="Arial" charset="0"/>
              </a:defRPr>
            </a:lvl5pPr>
            <a:lvl6pPr marL="2467577" indent="-224325" defTabSz="914437" eaLnBrk="0" fontAlgn="base" hangingPunct="0">
              <a:spcBef>
                <a:spcPct val="0"/>
              </a:spcBef>
              <a:spcAft>
                <a:spcPct val="0"/>
              </a:spcAft>
              <a:defRPr sz="3700" b="1">
                <a:solidFill>
                  <a:srgbClr val="003399"/>
                </a:solidFill>
                <a:latin typeface="Verdana" pitchFamily="34" charset="0"/>
                <a:cs typeface="Arial" charset="0"/>
              </a:defRPr>
            </a:lvl6pPr>
            <a:lvl7pPr marL="2916227" indent="-224325" defTabSz="914437" eaLnBrk="0" fontAlgn="base" hangingPunct="0">
              <a:spcBef>
                <a:spcPct val="0"/>
              </a:spcBef>
              <a:spcAft>
                <a:spcPct val="0"/>
              </a:spcAft>
              <a:defRPr sz="3700" b="1">
                <a:solidFill>
                  <a:srgbClr val="003399"/>
                </a:solidFill>
                <a:latin typeface="Verdana" pitchFamily="34" charset="0"/>
                <a:cs typeface="Arial" charset="0"/>
              </a:defRPr>
            </a:lvl7pPr>
            <a:lvl8pPr marL="3364878" indent="-224325" defTabSz="914437" eaLnBrk="0" fontAlgn="base" hangingPunct="0">
              <a:spcBef>
                <a:spcPct val="0"/>
              </a:spcBef>
              <a:spcAft>
                <a:spcPct val="0"/>
              </a:spcAft>
              <a:defRPr sz="3700" b="1">
                <a:solidFill>
                  <a:srgbClr val="003399"/>
                </a:solidFill>
                <a:latin typeface="Verdana" pitchFamily="34" charset="0"/>
                <a:cs typeface="Arial" charset="0"/>
              </a:defRPr>
            </a:lvl8pPr>
            <a:lvl9pPr marL="3813528" indent="-224325" defTabSz="914437" eaLnBrk="0" fontAlgn="base" hangingPunct="0">
              <a:spcBef>
                <a:spcPct val="0"/>
              </a:spcBef>
              <a:spcAft>
                <a:spcPct val="0"/>
              </a:spcAft>
              <a:defRPr sz="3700" b="1">
                <a:solidFill>
                  <a:srgbClr val="003399"/>
                </a:solidFill>
                <a:latin typeface="Verdana" pitchFamily="34" charset="0"/>
                <a:cs typeface="Arial" charset="0"/>
              </a:defRPr>
            </a:lvl9pPr>
          </a:lstStyle>
          <a:p>
            <a:r>
              <a:rPr lang="en-US" sz="1000" b="0">
                <a:solidFill>
                  <a:schemeClr val="tx1"/>
                </a:solidFill>
                <a:latin typeface="Arial" charset="0"/>
              </a:rPr>
              <a:t>Project Lead The Way</a:t>
            </a:r>
            <a:r>
              <a:rPr lang="en-US" sz="1000" b="0" baseline="30000">
                <a:solidFill>
                  <a:schemeClr val="tx1"/>
                </a:solidFill>
                <a:latin typeface="Arial" charset="0"/>
              </a:rPr>
              <a:t>©</a:t>
            </a:r>
          </a:p>
          <a:p>
            <a:r>
              <a:rPr lang="en-US" sz="1000" b="0">
                <a:solidFill>
                  <a:schemeClr val="tx1"/>
                </a:solidFill>
                <a:latin typeface="Arial" charset="0"/>
              </a:rPr>
              <a:t>Copyright 2005</a:t>
            </a:r>
          </a:p>
        </p:txBody>
      </p:sp>
      <p:sp>
        <p:nvSpPr>
          <p:cNvPr id="22535"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sz="3700" b="1">
                <a:solidFill>
                  <a:srgbClr val="003399"/>
                </a:solidFill>
                <a:latin typeface="Verdana" pitchFamily="34" charset="0"/>
                <a:cs typeface="Arial" charset="0"/>
              </a:defRPr>
            </a:lvl1pPr>
            <a:lvl2pPr marL="729057" indent="-280406" defTabSz="914437">
              <a:defRPr sz="3700" b="1">
                <a:solidFill>
                  <a:srgbClr val="003399"/>
                </a:solidFill>
                <a:latin typeface="Verdana" pitchFamily="34" charset="0"/>
                <a:cs typeface="Arial" charset="0"/>
              </a:defRPr>
            </a:lvl2pPr>
            <a:lvl3pPr marL="1121626" indent="-224325" defTabSz="914437">
              <a:defRPr sz="3700" b="1">
                <a:solidFill>
                  <a:srgbClr val="003399"/>
                </a:solidFill>
                <a:latin typeface="Verdana" pitchFamily="34" charset="0"/>
                <a:cs typeface="Arial" charset="0"/>
              </a:defRPr>
            </a:lvl3pPr>
            <a:lvl4pPr marL="1570276" indent="-224325" defTabSz="914437">
              <a:defRPr sz="3700" b="1">
                <a:solidFill>
                  <a:srgbClr val="003399"/>
                </a:solidFill>
                <a:latin typeface="Verdana" pitchFamily="34" charset="0"/>
                <a:cs typeface="Arial" charset="0"/>
              </a:defRPr>
            </a:lvl4pPr>
            <a:lvl5pPr marL="2018927" indent="-224325" defTabSz="914437">
              <a:defRPr sz="3700" b="1">
                <a:solidFill>
                  <a:srgbClr val="003399"/>
                </a:solidFill>
                <a:latin typeface="Verdana" pitchFamily="34" charset="0"/>
                <a:cs typeface="Arial" charset="0"/>
              </a:defRPr>
            </a:lvl5pPr>
            <a:lvl6pPr marL="2467577" indent="-224325" defTabSz="914437" eaLnBrk="0" fontAlgn="base" hangingPunct="0">
              <a:spcBef>
                <a:spcPct val="0"/>
              </a:spcBef>
              <a:spcAft>
                <a:spcPct val="0"/>
              </a:spcAft>
              <a:defRPr sz="3700" b="1">
                <a:solidFill>
                  <a:srgbClr val="003399"/>
                </a:solidFill>
                <a:latin typeface="Verdana" pitchFamily="34" charset="0"/>
                <a:cs typeface="Arial" charset="0"/>
              </a:defRPr>
            </a:lvl6pPr>
            <a:lvl7pPr marL="2916227" indent="-224325" defTabSz="914437" eaLnBrk="0" fontAlgn="base" hangingPunct="0">
              <a:spcBef>
                <a:spcPct val="0"/>
              </a:spcBef>
              <a:spcAft>
                <a:spcPct val="0"/>
              </a:spcAft>
              <a:defRPr sz="3700" b="1">
                <a:solidFill>
                  <a:srgbClr val="003399"/>
                </a:solidFill>
                <a:latin typeface="Verdana" pitchFamily="34" charset="0"/>
                <a:cs typeface="Arial" charset="0"/>
              </a:defRPr>
            </a:lvl7pPr>
            <a:lvl8pPr marL="3364878" indent="-224325" defTabSz="914437" eaLnBrk="0" fontAlgn="base" hangingPunct="0">
              <a:spcBef>
                <a:spcPct val="0"/>
              </a:spcBef>
              <a:spcAft>
                <a:spcPct val="0"/>
              </a:spcAft>
              <a:defRPr sz="3700" b="1">
                <a:solidFill>
                  <a:srgbClr val="003399"/>
                </a:solidFill>
                <a:latin typeface="Verdana" pitchFamily="34" charset="0"/>
                <a:cs typeface="Arial" charset="0"/>
              </a:defRPr>
            </a:lvl8pPr>
            <a:lvl9pPr marL="3813528" indent="-224325" defTabSz="914437" eaLnBrk="0" fontAlgn="base" hangingPunct="0">
              <a:spcBef>
                <a:spcPct val="0"/>
              </a:spcBef>
              <a:spcAft>
                <a:spcPct val="0"/>
              </a:spcAft>
              <a:defRPr sz="3700" b="1">
                <a:solidFill>
                  <a:srgbClr val="003399"/>
                </a:solidFill>
                <a:latin typeface="Verdana" pitchFamily="34" charset="0"/>
                <a:cs typeface="Arial" charset="0"/>
              </a:defRPr>
            </a:lvl9pPr>
          </a:lstStyle>
          <a:p>
            <a:fld id="{9F27A035-BFD1-4CE8-81D7-D4389BE766C3}" type="slidenum">
              <a:rPr lang="en-US" sz="1200" b="0">
                <a:solidFill>
                  <a:schemeClr val="tx1"/>
                </a:solidFill>
                <a:latin typeface="Arial" charset="0"/>
              </a:rPr>
              <a:pPr/>
              <a:t>22</a:t>
            </a:fld>
            <a:endParaRPr lang="en-US" sz="1200" b="0">
              <a:solidFill>
                <a:schemeClr val="tx1"/>
              </a:solidFill>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xfrm>
            <a:off x="1143000" y="685800"/>
            <a:ext cx="4572000" cy="3429000"/>
          </a:xfrm>
          <a:ln/>
        </p:spPr>
      </p:sp>
      <p:sp>
        <p:nvSpPr>
          <p:cNvPr id="17411" name="Notes Placeholder 2"/>
          <p:cNvSpPr>
            <a:spLocks noGrp="1"/>
          </p:cNvSpPr>
          <p:nvPr>
            <p:ph type="body" idx="1"/>
          </p:nvPr>
        </p:nvSpPr>
        <p:spPr>
          <a:noFill/>
          <a:ln/>
        </p:spPr>
        <p:txBody>
          <a:bodyPr/>
          <a:lstStyle/>
          <a:p>
            <a:pPr eaLnBrk="1" hangingPunct="1"/>
            <a:endParaRPr lang="en-US" smtClean="0">
              <a:latin typeface="Arial" pitchFamily="34" charset="0"/>
              <a:cs typeface="Arial" pitchFamily="34" charset="0"/>
            </a:endParaRPr>
          </a:p>
        </p:txBody>
      </p:sp>
      <p:sp>
        <p:nvSpPr>
          <p:cNvPr id="17412" name="Header Placeholder 3"/>
          <p:cNvSpPr>
            <a:spLocks noGrp="1"/>
          </p:cNvSpPr>
          <p:nvPr>
            <p:ph type="hdr" sz="quarter"/>
          </p:nvPr>
        </p:nvSpPr>
        <p:spPr>
          <a:noFill/>
        </p:spPr>
        <p:txBody>
          <a:bodyPr/>
          <a:lstStyle/>
          <a:p>
            <a:r>
              <a:rPr lang="en-US" smtClean="0">
                <a:latin typeface="Arial" pitchFamily="34" charset="0"/>
                <a:cs typeface="Arial" pitchFamily="34" charset="0"/>
              </a:rPr>
              <a:t>Name of PowerPoint</a:t>
            </a:r>
          </a:p>
        </p:txBody>
      </p:sp>
      <p:sp>
        <p:nvSpPr>
          <p:cNvPr id="17413" name="Date Placeholder 4"/>
          <p:cNvSpPr>
            <a:spLocks noGrp="1"/>
          </p:cNvSpPr>
          <p:nvPr>
            <p:ph type="dt" sz="quarter" idx="1"/>
          </p:nvPr>
        </p:nvSpPr>
        <p:spPr>
          <a:noFill/>
        </p:spPr>
        <p:txBody>
          <a:bodyPr/>
          <a:lstStyle/>
          <a:p>
            <a:r>
              <a:rPr lang="en-US" smtClean="0">
                <a:latin typeface="Arial" pitchFamily="34" charset="0"/>
                <a:cs typeface="Arial" pitchFamily="34" charset="0"/>
              </a:rPr>
              <a:t>Name of Course</a:t>
            </a:r>
          </a:p>
          <a:p>
            <a:r>
              <a:rPr lang="en-US" smtClean="0">
                <a:latin typeface="Arial" pitchFamily="34" charset="0"/>
                <a:cs typeface="Arial" pitchFamily="34" charset="0"/>
              </a:rPr>
              <a:t>Name of Lesson</a:t>
            </a:r>
          </a:p>
        </p:txBody>
      </p:sp>
      <p:sp>
        <p:nvSpPr>
          <p:cNvPr id="17414" name="Footer Placeholder 5"/>
          <p:cNvSpPr>
            <a:spLocks noGrp="1"/>
          </p:cNvSpPr>
          <p:nvPr>
            <p:ph type="ftr" sz="quarter" idx="4"/>
          </p:nvPr>
        </p:nvSpPr>
        <p:spPr>
          <a:noFill/>
        </p:spPr>
        <p:txBody>
          <a:bodyPr/>
          <a:lstStyle/>
          <a:p>
            <a:r>
              <a:rPr lang="en-US" smtClean="0">
                <a:latin typeface="Arial" pitchFamily="34" charset="0"/>
                <a:cs typeface="Arial" pitchFamily="34" charset="0"/>
              </a:rPr>
              <a:t>Project Lead The Way</a:t>
            </a:r>
            <a:r>
              <a:rPr lang="en-US" baseline="30000" smtClean="0">
                <a:latin typeface="Arial" pitchFamily="34" charset="0"/>
                <a:cs typeface="Arial" pitchFamily="34" charset="0"/>
              </a:rPr>
              <a:t>©</a:t>
            </a:r>
          </a:p>
          <a:p>
            <a:r>
              <a:rPr lang="en-US" smtClean="0">
                <a:latin typeface="Arial" pitchFamily="34" charset="0"/>
                <a:cs typeface="Arial" pitchFamily="34" charset="0"/>
              </a:rPr>
              <a:t>Copyright 2005</a:t>
            </a:r>
          </a:p>
        </p:txBody>
      </p:sp>
      <p:sp>
        <p:nvSpPr>
          <p:cNvPr id="17415" name="Slide Number Placeholder 6"/>
          <p:cNvSpPr>
            <a:spLocks noGrp="1"/>
          </p:cNvSpPr>
          <p:nvPr>
            <p:ph type="sldNum" sz="quarter" idx="5"/>
          </p:nvPr>
        </p:nvSpPr>
        <p:spPr>
          <a:noFill/>
        </p:spPr>
        <p:txBody>
          <a:bodyPr/>
          <a:lstStyle/>
          <a:p>
            <a:fld id="{9B66FC96-048D-4D4A-B59E-379F013BB8CB}" type="slidenum">
              <a:rPr lang="en-US" smtClean="0">
                <a:latin typeface="Arial" pitchFamily="34" charset="0"/>
                <a:cs typeface="Arial" pitchFamily="34" charset="0"/>
              </a:rPr>
              <a:pPr/>
              <a:t>39</a:t>
            </a:fld>
            <a:endParaRPr lang="en-US" smtClean="0">
              <a:latin typeface="Arial" pitchFamily="34" charset="0"/>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xfrm>
            <a:off x="1143000" y="685800"/>
            <a:ext cx="4572000" cy="3429000"/>
          </a:xfrm>
          <a:ln/>
        </p:spPr>
      </p:sp>
      <p:sp>
        <p:nvSpPr>
          <p:cNvPr id="18435" name="Notes Placeholder 2"/>
          <p:cNvSpPr>
            <a:spLocks noGrp="1"/>
          </p:cNvSpPr>
          <p:nvPr>
            <p:ph type="body" idx="1"/>
          </p:nvPr>
        </p:nvSpPr>
        <p:spPr>
          <a:noFill/>
          <a:ln/>
        </p:spPr>
        <p:txBody>
          <a:bodyPr/>
          <a:lstStyle/>
          <a:p>
            <a:pPr eaLnBrk="1" hangingPunct="1"/>
            <a:endParaRPr lang="en-US" smtClean="0">
              <a:latin typeface="Arial" pitchFamily="34" charset="0"/>
              <a:cs typeface="Arial" pitchFamily="34" charset="0"/>
            </a:endParaRPr>
          </a:p>
        </p:txBody>
      </p:sp>
      <p:sp>
        <p:nvSpPr>
          <p:cNvPr id="18436" name="Header Placeholder 3"/>
          <p:cNvSpPr>
            <a:spLocks noGrp="1"/>
          </p:cNvSpPr>
          <p:nvPr>
            <p:ph type="hdr" sz="quarter"/>
          </p:nvPr>
        </p:nvSpPr>
        <p:spPr>
          <a:noFill/>
        </p:spPr>
        <p:txBody>
          <a:bodyPr/>
          <a:lstStyle/>
          <a:p>
            <a:r>
              <a:rPr lang="en-US" smtClean="0">
                <a:latin typeface="Arial" pitchFamily="34" charset="0"/>
                <a:cs typeface="Arial" pitchFamily="34" charset="0"/>
              </a:rPr>
              <a:t>Name of PowerPoint</a:t>
            </a:r>
          </a:p>
        </p:txBody>
      </p:sp>
      <p:sp>
        <p:nvSpPr>
          <p:cNvPr id="18437" name="Date Placeholder 4"/>
          <p:cNvSpPr>
            <a:spLocks noGrp="1"/>
          </p:cNvSpPr>
          <p:nvPr>
            <p:ph type="dt" sz="quarter" idx="1"/>
          </p:nvPr>
        </p:nvSpPr>
        <p:spPr>
          <a:noFill/>
        </p:spPr>
        <p:txBody>
          <a:bodyPr/>
          <a:lstStyle/>
          <a:p>
            <a:r>
              <a:rPr lang="en-US" smtClean="0">
                <a:latin typeface="Arial" pitchFamily="34" charset="0"/>
                <a:cs typeface="Arial" pitchFamily="34" charset="0"/>
              </a:rPr>
              <a:t>Name of Course</a:t>
            </a:r>
          </a:p>
          <a:p>
            <a:r>
              <a:rPr lang="en-US" smtClean="0">
                <a:latin typeface="Arial" pitchFamily="34" charset="0"/>
                <a:cs typeface="Arial" pitchFamily="34" charset="0"/>
              </a:rPr>
              <a:t>Name of Lesson</a:t>
            </a:r>
          </a:p>
        </p:txBody>
      </p:sp>
      <p:sp>
        <p:nvSpPr>
          <p:cNvPr id="18438" name="Footer Placeholder 5"/>
          <p:cNvSpPr>
            <a:spLocks noGrp="1"/>
          </p:cNvSpPr>
          <p:nvPr>
            <p:ph type="ftr" sz="quarter" idx="4"/>
          </p:nvPr>
        </p:nvSpPr>
        <p:spPr>
          <a:noFill/>
        </p:spPr>
        <p:txBody>
          <a:bodyPr/>
          <a:lstStyle/>
          <a:p>
            <a:r>
              <a:rPr lang="en-US" smtClean="0">
                <a:latin typeface="Arial" pitchFamily="34" charset="0"/>
                <a:cs typeface="Arial" pitchFamily="34" charset="0"/>
              </a:rPr>
              <a:t>Project Lead The Way</a:t>
            </a:r>
            <a:r>
              <a:rPr lang="en-US" baseline="30000" smtClean="0">
                <a:latin typeface="Arial" pitchFamily="34" charset="0"/>
                <a:cs typeface="Arial" pitchFamily="34" charset="0"/>
              </a:rPr>
              <a:t>©</a:t>
            </a:r>
          </a:p>
          <a:p>
            <a:r>
              <a:rPr lang="en-US" smtClean="0">
                <a:latin typeface="Arial" pitchFamily="34" charset="0"/>
                <a:cs typeface="Arial" pitchFamily="34" charset="0"/>
              </a:rPr>
              <a:t>Copyright 2005</a:t>
            </a:r>
          </a:p>
        </p:txBody>
      </p:sp>
      <p:sp>
        <p:nvSpPr>
          <p:cNvPr id="18439" name="Slide Number Placeholder 6"/>
          <p:cNvSpPr>
            <a:spLocks noGrp="1"/>
          </p:cNvSpPr>
          <p:nvPr>
            <p:ph type="sldNum" sz="quarter" idx="5"/>
          </p:nvPr>
        </p:nvSpPr>
        <p:spPr>
          <a:noFill/>
        </p:spPr>
        <p:txBody>
          <a:bodyPr/>
          <a:lstStyle/>
          <a:p>
            <a:fld id="{0F9A1B73-957C-4902-9E28-94F536137C41}" type="slidenum">
              <a:rPr lang="en-US" smtClean="0">
                <a:latin typeface="Arial" pitchFamily="34" charset="0"/>
                <a:cs typeface="Arial" pitchFamily="34" charset="0"/>
              </a:rPr>
              <a:pPr/>
              <a:t>40</a:t>
            </a:fld>
            <a:endParaRPr lang="en-US" smtClean="0">
              <a:latin typeface="Arial" pitchFamily="34" charset="0"/>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xfrm>
            <a:off x="1143000" y="685800"/>
            <a:ext cx="4572000" cy="3429000"/>
          </a:xfrm>
          <a:ln/>
        </p:spPr>
      </p:sp>
      <p:sp>
        <p:nvSpPr>
          <p:cNvPr id="20483" name="Notes Placeholder 2"/>
          <p:cNvSpPr>
            <a:spLocks noGrp="1"/>
          </p:cNvSpPr>
          <p:nvPr>
            <p:ph type="body" idx="1"/>
          </p:nvPr>
        </p:nvSpPr>
        <p:spPr>
          <a:noFill/>
          <a:ln/>
        </p:spPr>
        <p:txBody>
          <a:bodyPr/>
          <a:lstStyle/>
          <a:p>
            <a:pPr eaLnBrk="1" hangingPunct="1"/>
            <a:endParaRPr lang="en-US" smtClean="0">
              <a:latin typeface="Arial" pitchFamily="34" charset="0"/>
              <a:cs typeface="Arial" pitchFamily="34" charset="0"/>
            </a:endParaRPr>
          </a:p>
        </p:txBody>
      </p:sp>
      <p:sp>
        <p:nvSpPr>
          <p:cNvPr id="20484" name="Header Placeholder 3"/>
          <p:cNvSpPr>
            <a:spLocks noGrp="1"/>
          </p:cNvSpPr>
          <p:nvPr>
            <p:ph type="hdr" sz="quarter"/>
          </p:nvPr>
        </p:nvSpPr>
        <p:spPr>
          <a:noFill/>
        </p:spPr>
        <p:txBody>
          <a:bodyPr/>
          <a:lstStyle/>
          <a:p>
            <a:r>
              <a:rPr lang="en-US" smtClean="0">
                <a:latin typeface="Arial" pitchFamily="34" charset="0"/>
                <a:cs typeface="Arial" pitchFamily="34" charset="0"/>
              </a:rPr>
              <a:t>Name of PowerPoint</a:t>
            </a:r>
          </a:p>
        </p:txBody>
      </p:sp>
      <p:sp>
        <p:nvSpPr>
          <p:cNvPr id="20485" name="Date Placeholder 4"/>
          <p:cNvSpPr>
            <a:spLocks noGrp="1"/>
          </p:cNvSpPr>
          <p:nvPr>
            <p:ph type="dt" sz="quarter" idx="1"/>
          </p:nvPr>
        </p:nvSpPr>
        <p:spPr>
          <a:noFill/>
        </p:spPr>
        <p:txBody>
          <a:bodyPr/>
          <a:lstStyle/>
          <a:p>
            <a:r>
              <a:rPr lang="en-US" smtClean="0">
                <a:latin typeface="Arial" pitchFamily="34" charset="0"/>
                <a:cs typeface="Arial" pitchFamily="34" charset="0"/>
              </a:rPr>
              <a:t>Name of Course</a:t>
            </a:r>
          </a:p>
          <a:p>
            <a:r>
              <a:rPr lang="en-US" smtClean="0">
                <a:latin typeface="Arial" pitchFamily="34" charset="0"/>
                <a:cs typeface="Arial" pitchFamily="34" charset="0"/>
              </a:rPr>
              <a:t>Name of Lesson</a:t>
            </a:r>
          </a:p>
        </p:txBody>
      </p:sp>
      <p:sp>
        <p:nvSpPr>
          <p:cNvPr id="20486" name="Footer Placeholder 5"/>
          <p:cNvSpPr>
            <a:spLocks noGrp="1"/>
          </p:cNvSpPr>
          <p:nvPr>
            <p:ph type="ftr" sz="quarter" idx="4"/>
          </p:nvPr>
        </p:nvSpPr>
        <p:spPr>
          <a:noFill/>
        </p:spPr>
        <p:txBody>
          <a:bodyPr/>
          <a:lstStyle/>
          <a:p>
            <a:r>
              <a:rPr lang="en-US" smtClean="0">
                <a:latin typeface="Arial" pitchFamily="34" charset="0"/>
                <a:cs typeface="Arial" pitchFamily="34" charset="0"/>
              </a:rPr>
              <a:t>Project Lead The Way</a:t>
            </a:r>
            <a:r>
              <a:rPr lang="en-US" baseline="30000" smtClean="0">
                <a:latin typeface="Arial" pitchFamily="34" charset="0"/>
                <a:cs typeface="Arial" pitchFamily="34" charset="0"/>
              </a:rPr>
              <a:t>©</a:t>
            </a:r>
          </a:p>
          <a:p>
            <a:r>
              <a:rPr lang="en-US" smtClean="0">
                <a:latin typeface="Arial" pitchFamily="34" charset="0"/>
                <a:cs typeface="Arial" pitchFamily="34" charset="0"/>
              </a:rPr>
              <a:t>Copyright 2005</a:t>
            </a:r>
          </a:p>
        </p:txBody>
      </p:sp>
      <p:sp>
        <p:nvSpPr>
          <p:cNvPr id="20487" name="Slide Number Placeholder 6"/>
          <p:cNvSpPr>
            <a:spLocks noGrp="1"/>
          </p:cNvSpPr>
          <p:nvPr>
            <p:ph type="sldNum" sz="quarter" idx="5"/>
          </p:nvPr>
        </p:nvSpPr>
        <p:spPr>
          <a:noFill/>
        </p:spPr>
        <p:txBody>
          <a:bodyPr/>
          <a:lstStyle/>
          <a:p>
            <a:fld id="{971179D3-324C-48E2-9822-C96F230469D5}" type="slidenum">
              <a:rPr lang="en-US" smtClean="0">
                <a:latin typeface="Arial" pitchFamily="34" charset="0"/>
                <a:cs typeface="Arial" pitchFamily="34" charset="0"/>
              </a:rPr>
              <a:pPr/>
              <a:t>41</a:t>
            </a:fld>
            <a:endParaRPr lang="en-US" smtClean="0">
              <a:latin typeface="Arial" pitchFamily="34" charset="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xfrm>
            <a:off x="1143000" y="685800"/>
            <a:ext cx="4572000" cy="3429000"/>
          </a:xfrm>
          <a:ln/>
        </p:spPr>
      </p:sp>
      <p:sp>
        <p:nvSpPr>
          <p:cNvPr id="25603" name="Notes Placeholder 2"/>
          <p:cNvSpPr>
            <a:spLocks noGrp="1"/>
          </p:cNvSpPr>
          <p:nvPr>
            <p:ph type="body" idx="1"/>
          </p:nvPr>
        </p:nvSpPr>
        <p:spPr>
          <a:noFill/>
          <a:ln/>
        </p:spPr>
        <p:txBody>
          <a:bodyPr/>
          <a:lstStyle/>
          <a:p>
            <a:pPr eaLnBrk="1" hangingPunct="1"/>
            <a:endParaRPr lang="en-US" smtClean="0">
              <a:latin typeface="Arial" pitchFamily="34" charset="0"/>
              <a:cs typeface="Arial" pitchFamily="34" charset="0"/>
            </a:endParaRPr>
          </a:p>
        </p:txBody>
      </p:sp>
      <p:sp>
        <p:nvSpPr>
          <p:cNvPr id="25604" name="Header Placeholder 3"/>
          <p:cNvSpPr>
            <a:spLocks noGrp="1"/>
          </p:cNvSpPr>
          <p:nvPr>
            <p:ph type="hdr" sz="quarter"/>
          </p:nvPr>
        </p:nvSpPr>
        <p:spPr>
          <a:noFill/>
        </p:spPr>
        <p:txBody>
          <a:bodyPr/>
          <a:lstStyle/>
          <a:p>
            <a:r>
              <a:rPr lang="en-US" smtClean="0">
                <a:latin typeface="Arial" pitchFamily="34" charset="0"/>
                <a:cs typeface="Arial" pitchFamily="34" charset="0"/>
              </a:rPr>
              <a:t>Name of PowerPoint</a:t>
            </a:r>
          </a:p>
        </p:txBody>
      </p:sp>
      <p:sp>
        <p:nvSpPr>
          <p:cNvPr id="25605" name="Date Placeholder 4"/>
          <p:cNvSpPr>
            <a:spLocks noGrp="1"/>
          </p:cNvSpPr>
          <p:nvPr>
            <p:ph type="dt" sz="quarter" idx="1"/>
          </p:nvPr>
        </p:nvSpPr>
        <p:spPr>
          <a:noFill/>
        </p:spPr>
        <p:txBody>
          <a:bodyPr/>
          <a:lstStyle/>
          <a:p>
            <a:r>
              <a:rPr lang="en-US" smtClean="0">
                <a:latin typeface="Arial" pitchFamily="34" charset="0"/>
                <a:cs typeface="Arial" pitchFamily="34" charset="0"/>
              </a:rPr>
              <a:t>Name of Course</a:t>
            </a:r>
          </a:p>
          <a:p>
            <a:r>
              <a:rPr lang="en-US" smtClean="0">
                <a:latin typeface="Arial" pitchFamily="34" charset="0"/>
                <a:cs typeface="Arial" pitchFamily="34" charset="0"/>
              </a:rPr>
              <a:t>Name of Lesson</a:t>
            </a:r>
          </a:p>
        </p:txBody>
      </p:sp>
      <p:sp>
        <p:nvSpPr>
          <p:cNvPr id="25606" name="Footer Placeholder 5"/>
          <p:cNvSpPr>
            <a:spLocks noGrp="1"/>
          </p:cNvSpPr>
          <p:nvPr>
            <p:ph type="ftr" sz="quarter" idx="4"/>
          </p:nvPr>
        </p:nvSpPr>
        <p:spPr>
          <a:noFill/>
        </p:spPr>
        <p:txBody>
          <a:bodyPr/>
          <a:lstStyle/>
          <a:p>
            <a:r>
              <a:rPr lang="en-US" smtClean="0">
                <a:latin typeface="Arial" pitchFamily="34" charset="0"/>
                <a:cs typeface="Arial" pitchFamily="34" charset="0"/>
              </a:rPr>
              <a:t>Project Lead The Way</a:t>
            </a:r>
            <a:r>
              <a:rPr lang="en-US" baseline="30000" smtClean="0">
                <a:latin typeface="Arial" pitchFamily="34" charset="0"/>
                <a:cs typeface="Arial" pitchFamily="34" charset="0"/>
              </a:rPr>
              <a:t>©</a:t>
            </a:r>
          </a:p>
          <a:p>
            <a:r>
              <a:rPr lang="en-US" smtClean="0">
                <a:latin typeface="Arial" pitchFamily="34" charset="0"/>
                <a:cs typeface="Arial" pitchFamily="34" charset="0"/>
              </a:rPr>
              <a:t>Copyright 2005</a:t>
            </a:r>
          </a:p>
        </p:txBody>
      </p:sp>
      <p:sp>
        <p:nvSpPr>
          <p:cNvPr id="25607" name="Slide Number Placeholder 6"/>
          <p:cNvSpPr>
            <a:spLocks noGrp="1"/>
          </p:cNvSpPr>
          <p:nvPr>
            <p:ph type="sldNum" sz="quarter" idx="5"/>
          </p:nvPr>
        </p:nvSpPr>
        <p:spPr>
          <a:noFill/>
        </p:spPr>
        <p:txBody>
          <a:bodyPr/>
          <a:lstStyle/>
          <a:p>
            <a:fld id="{B8842F8B-B92B-4377-8B3D-C6EBB9BECCC3}" type="slidenum">
              <a:rPr lang="en-US" smtClean="0">
                <a:latin typeface="Arial" pitchFamily="34" charset="0"/>
                <a:cs typeface="Arial" pitchFamily="34" charset="0"/>
              </a:rPr>
              <a:pPr/>
              <a:t>42</a:t>
            </a:fld>
            <a:endParaRPr lang="en-US" smtClean="0">
              <a:latin typeface="Arial" pitchFamily="34" charset="0"/>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xfrm>
            <a:off x="1143000" y="685800"/>
            <a:ext cx="4572000" cy="3429000"/>
          </a:xfrm>
          <a:ln/>
        </p:spPr>
      </p:sp>
      <p:sp>
        <p:nvSpPr>
          <p:cNvPr id="17411" name="Notes Placeholder 2"/>
          <p:cNvSpPr>
            <a:spLocks noGrp="1"/>
          </p:cNvSpPr>
          <p:nvPr>
            <p:ph type="body" idx="1"/>
          </p:nvPr>
        </p:nvSpPr>
        <p:spPr>
          <a:noFill/>
          <a:ln/>
        </p:spPr>
        <p:txBody>
          <a:bodyPr/>
          <a:lstStyle/>
          <a:p>
            <a:pPr eaLnBrk="1" hangingPunct="1"/>
            <a:endParaRPr lang="en-US" smtClean="0">
              <a:latin typeface="Arial" pitchFamily="34" charset="0"/>
              <a:cs typeface="Arial" pitchFamily="34" charset="0"/>
            </a:endParaRPr>
          </a:p>
        </p:txBody>
      </p:sp>
      <p:sp>
        <p:nvSpPr>
          <p:cNvPr id="17412" name="Header Placeholder 3"/>
          <p:cNvSpPr>
            <a:spLocks noGrp="1"/>
          </p:cNvSpPr>
          <p:nvPr>
            <p:ph type="hdr" sz="quarter"/>
          </p:nvPr>
        </p:nvSpPr>
        <p:spPr>
          <a:noFill/>
        </p:spPr>
        <p:txBody>
          <a:bodyPr/>
          <a:lstStyle/>
          <a:p>
            <a:r>
              <a:rPr lang="en-US" smtClean="0">
                <a:latin typeface="Arial" pitchFamily="34" charset="0"/>
                <a:cs typeface="Arial" pitchFamily="34" charset="0"/>
              </a:rPr>
              <a:t>Name of PowerPoint</a:t>
            </a:r>
          </a:p>
        </p:txBody>
      </p:sp>
      <p:sp>
        <p:nvSpPr>
          <p:cNvPr id="17413" name="Date Placeholder 4"/>
          <p:cNvSpPr>
            <a:spLocks noGrp="1"/>
          </p:cNvSpPr>
          <p:nvPr>
            <p:ph type="dt" sz="quarter" idx="1"/>
          </p:nvPr>
        </p:nvSpPr>
        <p:spPr>
          <a:noFill/>
        </p:spPr>
        <p:txBody>
          <a:bodyPr/>
          <a:lstStyle/>
          <a:p>
            <a:r>
              <a:rPr lang="en-US" smtClean="0">
                <a:latin typeface="Arial" pitchFamily="34" charset="0"/>
                <a:cs typeface="Arial" pitchFamily="34" charset="0"/>
              </a:rPr>
              <a:t>Name of Course</a:t>
            </a:r>
          </a:p>
          <a:p>
            <a:r>
              <a:rPr lang="en-US" smtClean="0">
                <a:latin typeface="Arial" pitchFamily="34" charset="0"/>
                <a:cs typeface="Arial" pitchFamily="34" charset="0"/>
              </a:rPr>
              <a:t>Name of Lesson</a:t>
            </a:r>
          </a:p>
        </p:txBody>
      </p:sp>
      <p:sp>
        <p:nvSpPr>
          <p:cNvPr id="17414" name="Footer Placeholder 5"/>
          <p:cNvSpPr>
            <a:spLocks noGrp="1"/>
          </p:cNvSpPr>
          <p:nvPr>
            <p:ph type="ftr" sz="quarter" idx="4"/>
          </p:nvPr>
        </p:nvSpPr>
        <p:spPr>
          <a:noFill/>
        </p:spPr>
        <p:txBody>
          <a:bodyPr/>
          <a:lstStyle/>
          <a:p>
            <a:r>
              <a:rPr lang="en-US" smtClean="0">
                <a:latin typeface="Arial" pitchFamily="34" charset="0"/>
                <a:cs typeface="Arial" pitchFamily="34" charset="0"/>
              </a:rPr>
              <a:t>Project Lead The Way</a:t>
            </a:r>
            <a:r>
              <a:rPr lang="en-US" baseline="30000" smtClean="0">
                <a:latin typeface="Arial" pitchFamily="34" charset="0"/>
                <a:cs typeface="Arial" pitchFamily="34" charset="0"/>
              </a:rPr>
              <a:t>©</a:t>
            </a:r>
          </a:p>
          <a:p>
            <a:r>
              <a:rPr lang="en-US" smtClean="0">
                <a:latin typeface="Arial" pitchFamily="34" charset="0"/>
                <a:cs typeface="Arial" pitchFamily="34" charset="0"/>
              </a:rPr>
              <a:t>Copyright 2005</a:t>
            </a:r>
          </a:p>
        </p:txBody>
      </p:sp>
      <p:sp>
        <p:nvSpPr>
          <p:cNvPr id="17415" name="Slide Number Placeholder 6"/>
          <p:cNvSpPr>
            <a:spLocks noGrp="1"/>
          </p:cNvSpPr>
          <p:nvPr>
            <p:ph type="sldNum" sz="quarter" idx="5"/>
          </p:nvPr>
        </p:nvSpPr>
        <p:spPr>
          <a:noFill/>
        </p:spPr>
        <p:txBody>
          <a:bodyPr/>
          <a:lstStyle/>
          <a:p>
            <a:fld id="{9B66FC96-048D-4D4A-B59E-379F013BB8CB}" type="slidenum">
              <a:rPr lang="en-US" smtClean="0">
                <a:latin typeface="Arial" pitchFamily="34" charset="0"/>
                <a:cs typeface="Arial" pitchFamily="34" charset="0"/>
              </a:rPr>
              <a:pPr/>
              <a:t>73</a:t>
            </a:fld>
            <a:endParaRPr lang="en-US" smtClean="0">
              <a:latin typeface="Arial" pitchFamily="34" charset="0"/>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1143000" y="685800"/>
            <a:ext cx="4572000" cy="3429000"/>
          </a:xfrm>
          <a:ln/>
        </p:spPr>
      </p:sp>
      <p:sp>
        <p:nvSpPr>
          <p:cNvPr id="23555" name="Notes Placeholder 2"/>
          <p:cNvSpPr>
            <a:spLocks noGrp="1"/>
          </p:cNvSpPr>
          <p:nvPr>
            <p:ph type="body" idx="1"/>
          </p:nvPr>
        </p:nvSpPr>
        <p:spPr>
          <a:noFill/>
          <a:ln/>
        </p:spPr>
        <p:txBody>
          <a:bodyPr/>
          <a:lstStyle/>
          <a:p>
            <a:pPr eaLnBrk="1" hangingPunct="1"/>
            <a:endParaRPr lang="en-US" smtClean="0">
              <a:latin typeface="Arial" pitchFamily="34" charset="0"/>
              <a:cs typeface="Arial" pitchFamily="34" charset="0"/>
            </a:endParaRPr>
          </a:p>
        </p:txBody>
      </p:sp>
      <p:sp>
        <p:nvSpPr>
          <p:cNvPr id="23556" name="Header Placeholder 3"/>
          <p:cNvSpPr>
            <a:spLocks noGrp="1"/>
          </p:cNvSpPr>
          <p:nvPr>
            <p:ph type="hdr" sz="quarter"/>
          </p:nvPr>
        </p:nvSpPr>
        <p:spPr>
          <a:noFill/>
        </p:spPr>
        <p:txBody>
          <a:bodyPr/>
          <a:lstStyle/>
          <a:p>
            <a:r>
              <a:rPr lang="en-US" smtClean="0">
                <a:latin typeface="Arial" pitchFamily="34" charset="0"/>
                <a:cs typeface="Arial" pitchFamily="34" charset="0"/>
              </a:rPr>
              <a:t>Name of PowerPoint</a:t>
            </a:r>
          </a:p>
        </p:txBody>
      </p:sp>
      <p:sp>
        <p:nvSpPr>
          <p:cNvPr id="23557" name="Date Placeholder 4"/>
          <p:cNvSpPr>
            <a:spLocks noGrp="1"/>
          </p:cNvSpPr>
          <p:nvPr>
            <p:ph type="dt" sz="quarter" idx="1"/>
          </p:nvPr>
        </p:nvSpPr>
        <p:spPr>
          <a:noFill/>
        </p:spPr>
        <p:txBody>
          <a:bodyPr/>
          <a:lstStyle/>
          <a:p>
            <a:r>
              <a:rPr lang="en-US" smtClean="0">
                <a:latin typeface="Arial" pitchFamily="34" charset="0"/>
                <a:cs typeface="Arial" pitchFamily="34" charset="0"/>
              </a:rPr>
              <a:t>Name of Course</a:t>
            </a:r>
          </a:p>
          <a:p>
            <a:r>
              <a:rPr lang="en-US" smtClean="0">
                <a:latin typeface="Arial" pitchFamily="34" charset="0"/>
                <a:cs typeface="Arial" pitchFamily="34" charset="0"/>
              </a:rPr>
              <a:t>Name of Lesson</a:t>
            </a:r>
          </a:p>
        </p:txBody>
      </p:sp>
      <p:sp>
        <p:nvSpPr>
          <p:cNvPr id="23558" name="Footer Placeholder 5"/>
          <p:cNvSpPr>
            <a:spLocks noGrp="1"/>
          </p:cNvSpPr>
          <p:nvPr>
            <p:ph type="ftr" sz="quarter" idx="4"/>
          </p:nvPr>
        </p:nvSpPr>
        <p:spPr>
          <a:noFill/>
        </p:spPr>
        <p:txBody>
          <a:bodyPr/>
          <a:lstStyle/>
          <a:p>
            <a:r>
              <a:rPr lang="en-US" smtClean="0">
                <a:latin typeface="Arial" pitchFamily="34" charset="0"/>
                <a:cs typeface="Arial" pitchFamily="34" charset="0"/>
              </a:rPr>
              <a:t>Project Lead The Way</a:t>
            </a:r>
            <a:r>
              <a:rPr lang="en-US" baseline="30000" smtClean="0">
                <a:latin typeface="Arial" pitchFamily="34" charset="0"/>
                <a:cs typeface="Arial" pitchFamily="34" charset="0"/>
              </a:rPr>
              <a:t>©</a:t>
            </a:r>
          </a:p>
          <a:p>
            <a:r>
              <a:rPr lang="en-US" smtClean="0">
                <a:latin typeface="Arial" pitchFamily="34" charset="0"/>
                <a:cs typeface="Arial" pitchFamily="34" charset="0"/>
              </a:rPr>
              <a:t>Copyright 2005</a:t>
            </a:r>
          </a:p>
        </p:txBody>
      </p:sp>
      <p:sp>
        <p:nvSpPr>
          <p:cNvPr id="23559" name="Slide Number Placeholder 6"/>
          <p:cNvSpPr>
            <a:spLocks noGrp="1"/>
          </p:cNvSpPr>
          <p:nvPr>
            <p:ph type="sldNum" sz="quarter" idx="5"/>
          </p:nvPr>
        </p:nvSpPr>
        <p:spPr>
          <a:noFill/>
        </p:spPr>
        <p:txBody>
          <a:bodyPr/>
          <a:lstStyle/>
          <a:p>
            <a:fld id="{43265619-4ECD-48DA-8014-19B79B90AA53}" type="slidenum">
              <a:rPr lang="en-US" smtClean="0">
                <a:latin typeface="Arial" pitchFamily="34" charset="0"/>
                <a:cs typeface="Arial" pitchFamily="34" charset="0"/>
              </a:rPr>
              <a:pPr/>
              <a:t>74</a:t>
            </a:fld>
            <a:endParaRPr lang="en-US" smtClean="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6FED60DF-EC3E-418B-94F1-EEBCC1187D0A}" type="datetimeFigureOut">
              <a:rPr lang="en-US" smtClean="0"/>
              <a:pPr/>
              <a:t>10/20/2014</a:t>
            </a:fld>
            <a:endParaRPr lang="en-US"/>
          </a:p>
        </p:txBody>
      </p:sp>
      <p:sp>
        <p:nvSpPr>
          <p:cNvPr id="17" name="Footer Placeholder 16"/>
          <p:cNvSpPr>
            <a:spLocks noGrp="1"/>
          </p:cNvSpPr>
          <p:nvPr>
            <p:ph type="ftr" sz="quarter" idx="11"/>
          </p:nvPr>
        </p:nvSpPr>
        <p:spPr>
          <a:xfrm>
            <a:off x="2898648" y="6355080"/>
            <a:ext cx="3474720" cy="365760"/>
          </a:xfrm>
        </p:spPr>
        <p:txBody>
          <a:bodyPr/>
          <a:lstStyle/>
          <a:p>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B8A065D5-4BCD-4C77-9482-9ABA73421EE8}" type="slidenum">
              <a:rPr lang="en-US" smtClean="0"/>
              <a:pPr/>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FED60DF-EC3E-418B-94F1-EEBCC1187D0A}" type="datetimeFigureOut">
              <a:rPr lang="en-US" smtClean="0"/>
              <a:pPr/>
              <a:t>10/20/2014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A065D5-4BCD-4C77-9482-9ABA73421EE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FED60DF-EC3E-418B-94F1-EEBCC1187D0A}" type="datetimeFigureOut">
              <a:rPr lang="en-US" smtClean="0"/>
              <a:pPr/>
              <a:t>10/20/2014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A065D5-4BCD-4C77-9482-9ABA73421EE8}" type="slidenum">
              <a:rPr lang="en-US" smtClean="0"/>
              <a:pPr/>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2" y="6467474"/>
            <a:ext cx="190849" cy="120315"/>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6FED60DF-EC3E-418B-94F1-EEBCC1187D0A}" type="datetimeFigureOut">
              <a:rPr lang="en-US" smtClean="0"/>
              <a:pPr/>
              <a:t>10/20/2014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A065D5-4BCD-4C77-9482-9ABA73421EE8}" type="slidenum">
              <a:rPr lang="en-US" smtClean="0"/>
              <a:pPr/>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6FED60DF-EC3E-418B-94F1-EEBCC1187D0A}" type="datetimeFigureOut">
              <a:rPr lang="en-US" smtClean="0"/>
              <a:pPr/>
              <a:t>10/20/2014</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B8A065D5-4BCD-4C77-9482-9ABA73421EE8}" type="slidenum">
              <a:rPr lang="en-US" smtClean="0"/>
              <a:pPr/>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6FED60DF-EC3E-418B-94F1-EEBCC1187D0A}" type="datetimeFigureOut">
              <a:rPr lang="en-US" smtClean="0"/>
              <a:pPr/>
              <a:t>10/20/2014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A065D5-4BCD-4C77-9482-9ABA73421EE8}" type="slidenum">
              <a:rPr lang="en-US" smtClean="0"/>
              <a:pPr/>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9"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2"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3"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6FED60DF-EC3E-418B-94F1-EEBCC1187D0A}" type="datetimeFigureOut">
              <a:rPr lang="en-US" smtClean="0"/>
              <a:pPr/>
              <a:t>10/20/2014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A065D5-4BCD-4C77-9482-9ABA73421EE8}" type="slidenum">
              <a:rPr lang="en-US" smtClean="0"/>
              <a:pPr/>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FED60DF-EC3E-418B-94F1-EEBCC1187D0A}" type="datetimeFigureOut">
              <a:rPr lang="en-US" smtClean="0"/>
              <a:pPr/>
              <a:t>10/20/2014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A065D5-4BCD-4C77-9482-9ABA73421EE8}" type="slidenum">
              <a:rPr lang="en-US" smtClean="0"/>
              <a:pPr/>
              <a:t>‹#›</a:t>
            </a:fld>
            <a:endParaRPr lang="en-US"/>
          </a:p>
        </p:txBody>
      </p:sp>
      <p:sp>
        <p:nvSpPr>
          <p:cNvPr id="6" name="Isosceles Triangle 5"/>
          <p:cNvSpPr>
            <a:spLocks noChangeAspect="1"/>
          </p:cNvSpPr>
          <p:nvPr/>
        </p:nvSpPr>
        <p:spPr>
          <a:xfrm rot="5400000">
            <a:off x="419102" y="6467474"/>
            <a:ext cx="190849" cy="120315"/>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ED60DF-EC3E-418B-94F1-EEBCC1187D0A}" type="datetimeFigureOut">
              <a:rPr lang="en-US" smtClean="0"/>
              <a:pPr/>
              <a:t>10/20/2014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A065D5-4BCD-4C77-9482-9ABA73421EE8}" type="slidenum">
              <a:rPr lang="en-US" smtClean="0"/>
              <a:pPr/>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2" y="6467474"/>
            <a:ext cx="190849" cy="120315"/>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2"/>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FED60DF-EC3E-418B-94F1-EEBCC1187D0A}" type="datetimeFigureOut">
              <a:rPr lang="en-US" smtClean="0"/>
              <a:pPr/>
              <a:t>10/20/2014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A065D5-4BCD-4C77-9482-9ABA73421EE8}"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2" y="6467474"/>
            <a:ext cx="190849" cy="120315"/>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FED60DF-EC3E-418B-94F1-EEBCC1187D0A}" type="datetimeFigureOut">
              <a:rPr lang="en-US" smtClean="0"/>
              <a:pPr/>
              <a:t>10/20/2014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A065D5-4BCD-4C77-9482-9ABA73421EE8}"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2" y="6467474"/>
            <a:ext cx="190849" cy="120315"/>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6FED60DF-EC3E-418B-94F1-EEBCC1187D0A}" type="datetimeFigureOut">
              <a:rPr lang="en-US" smtClean="0"/>
              <a:pPr/>
              <a:t>10/20/2014</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B8A065D5-4BCD-4C77-9482-9ABA73421EE8}" type="slidenum">
              <a:rPr lang="en-US" smtClean="0"/>
              <a:pPr/>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2" y="6467474"/>
            <a:ext cx="190849" cy="120315"/>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youtu.be/ae_jC4FDOUc"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3.wdp"/></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pennmedicine.org/health_info/diabetes2/000272.html"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wordle.net/create" TargetMode="External"/><Relationship Id="rId2" Type="http://schemas.openxmlformats.org/officeDocument/2006/relationships/hyperlink" Target="http://www.youtube.com/watch?v=CLv3SkF_Eag"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www.youtube.com/watch?v=-pEkCbqN4uo" TargetMode="Externa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41.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0.gif"/></Relationships>
</file>

<file path=ppt/slides/_rels/slide42.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faculty.kirkwood.edu/apeterk/learningobjects/biologylabs.htm"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hyperlink" Target="https://www.youtube.com/watch?feature=player_embedded&amp;v=rIeNUV6LtxA" TargetMode="External"/></Relationships>
</file>

<file path=ppt/slides/_rels/slide5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www.choosemyplate.gov/SuperTracker/foodtracker.aspx"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63.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42.png"/></Relationships>
</file>

<file path=ppt/slides/_rels/slide65.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43.jpeg"/></Relationships>
</file>

<file path=ppt/slides/_rels/slide66.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44.jpeg"/></Relationships>
</file>

<file path=ppt/slides/_rels/slide67.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6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hyperlink" Target="http://thebigblogtheory.files.wordpress.com/2010/12/planetary-model.jpg" TargetMode="Externa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46.jpeg"/><Relationship Id="rId1" Type="http://schemas.openxmlformats.org/officeDocument/2006/relationships/slideLayout" Target="../slideLayouts/slideLayout6.xml"/><Relationship Id="rId4" Type="http://schemas.openxmlformats.org/officeDocument/2006/relationships/slide" Target="slide5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hyperlink" Target="../../../../Program%20Files/TurningPoint/2003/Questions.html"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1.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47.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http://upload.wikimedia.org/wikipedia/commons/3/37/Difference_DNA_RNA-EN.sv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hyperlink" Target="mk:@MSITStore:C:\DOCUME~1\JAT\LOCALS~1\Temp\Temporary%20Directory%202%20for%20PBS_2011_CoreTrainingV1_0.zip\PBS_2011_CoreTrainingV1_0.chm::/Unit%203/L3.1WhatIsInFood.htm" TargetMode="External"/><Relationship Id="rId2" Type="http://schemas.openxmlformats.org/officeDocument/2006/relationships/hyperlink" Target="http://www.emc.maricopa.edu/faculty/farabee/biobk/BioBookglossF.html" TargetMode="External"/><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Unit Two: Diabetes </a:t>
            </a:r>
            <a:endParaRPr lang="en-US" dirty="0"/>
          </a:p>
        </p:txBody>
      </p:sp>
      <p:sp>
        <p:nvSpPr>
          <p:cNvPr id="3" name="Subtitle 2"/>
          <p:cNvSpPr>
            <a:spLocks noGrp="1"/>
          </p:cNvSpPr>
          <p:nvPr>
            <p:ph type="subTitle" idx="1"/>
          </p:nvPr>
        </p:nvSpPr>
        <p:spPr/>
        <p:txBody>
          <a:bodyPr>
            <a:normAutofit fontScale="85000" lnSpcReduction="20000"/>
          </a:bodyPr>
          <a:lstStyle/>
          <a:p>
            <a:r>
              <a:rPr lang="en-US" dirty="0" smtClean="0"/>
              <a:t>Serious effects a disease within one system can have on homeostasis in the body as a whole</a:t>
            </a:r>
            <a:endParaRPr lang="en-US" dirty="0"/>
          </a:p>
        </p:txBody>
      </p:sp>
      <p:pic>
        <p:nvPicPr>
          <p:cNvPr id="6146" name="Picture 2" descr="http://biology.usf.edu/cmmb/images/diabetes.jpg"/>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14400" y="457200"/>
            <a:ext cx="40640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38106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forecast.diabetes.org/files/images/stories/v61/n09/v61n09_p74-3.gif"/>
          <p:cNvPicPr>
            <a:picLocks noChangeAspect="1" noChangeArrowheads="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33400" y="0"/>
            <a:ext cx="5829300" cy="677189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p:cNvGraphicFramePr>
            <a:graphicFrameLocks noGrp="1"/>
          </p:cNvGraphicFramePr>
          <p:nvPr>
            <p:extLst>
              <p:ext uri="{D42A27DB-BD31-4B8C-83A1-F6EECF244321}">
                <p14:modId xmlns:p14="http://schemas.microsoft.com/office/powerpoint/2010/main" val="4152997261"/>
              </p:ext>
            </p:extLst>
          </p:nvPr>
        </p:nvGraphicFramePr>
        <p:xfrm>
          <a:off x="6416040" y="838200"/>
          <a:ext cx="2194560" cy="5486400"/>
        </p:xfrm>
        <a:graphic>
          <a:graphicData uri="http://schemas.openxmlformats.org/drawingml/2006/table">
            <a:tbl>
              <a:tblPr>
                <a:tableStyleId>{E8B1032C-EA38-4F05-BA0D-38AFFFC7BED3}</a:tableStyleId>
              </a:tblPr>
              <a:tblGrid>
                <a:gridCol w="1097280"/>
                <a:gridCol w="1097280"/>
              </a:tblGrid>
              <a:tr h="0">
                <a:tc>
                  <a:txBody>
                    <a:bodyPr/>
                    <a:lstStyle/>
                    <a:p>
                      <a:r>
                        <a:rPr lang="en-US" sz="1800" dirty="0"/>
                        <a:t>Height</a:t>
                      </a:r>
                    </a:p>
                  </a:txBody>
                  <a:tcPr marL="0" marR="0" marT="0" marB="0"/>
                </a:tc>
                <a:tc>
                  <a:txBody>
                    <a:bodyPr/>
                    <a:lstStyle/>
                    <a:p>
                      <a:r>
                        <a:rPr lang="en-US" sz="1800"/>
                        <a:t>Weight</a:t>
                      </a:r>
                    </a:p>
                  </a:txBody>
                  <a:tcPr marL="0" marR="0" marT="0" marB="0"/>
                </a:tc>
              </a:tr>
              <a:tr h="0">
                <a:tc>
                  <a:txBody>
                    <a:bodyPr/>
                    <a:lstStyle/>
                    <a:p>
                      <a:r>
                        <a:rPr lang="en-US" sz="1800" dirty="0"/>
                        <a:t>4’10</a:t>
                      </a:r>
                      <a:r>
                        <a:rPr lang="en-US" sz="1800" dirty="0" smtClean="0"/>
                        <a:t>”</a:t>
                      </a:r>
                      <a:endParaRPr lang="en-US" sz="1800" dirty="0"/>
                    </a:p>
                  </a:txBody>
                  <a:tcPr marL="0" marR="0" marT="0" marB="0"/>
                </a:tc>
                <a:tc>
                  <a:txBody>
                    <a:bodyPr/>
                    <a:lstStyle/>
                    <a:p>
                      <a:r>
                        <a:rPr lang="en-US" sz="1800" dirty="0"/>
                        <a:t>148 </a:t>
                      </a:r>
                      <a:r>
                        <a:rPr lang="en-US" sz="1800" dirty="0" err="1" smtClean="0"/>
                        <a:t>lbs</a:t>
                      </a:r>
                      <a:endParaRPr lang="en-US" sz="1800" dirty="0"/>
                    </a:p>
                  </a:txBody>
                  <a:tcPr marL="0" marR="0" marT="0" marB="0"/>
                </a:tc>
              </a:tr>
              <a:tr h="0">
                <a:tc>
                  <a:txBody>
                    <a:bodyPr/>
                    <a:lstStyle/>
                    <a:p>
                      <a:r>
                        <a:rPr lang="en-US" sz="1800" dirty="0"/>
                        <a:t>4'11</a:t>
                      </a:r>
                      <a:r>
                        <a:rPr lang="en-US" sz="1800" dirty="0" smtClean="0"/>
                        <a:t>"</a:t>
                      </a:r>
                      <a:endParaRPr lang="en-US" sz="1800" dirty="0"/>
                    </a:p>
                  </a:txBody>
                  <a:tcPr marL="0" marR="0" marT="0" marB="0"/>
                </a:tc>
                <a:tc>
                  <a:txBody>
                    <a:bodyPr/>
                    <a:lstStyle/>
                    <a:p>
                      <a:r>
                        <a:rPr lang="en-US" sz="1800" dirty="0"/>
                        <a:t>153 </a:t>
                      </a:r>
                      <a:r>
                        <a:rPr lang="en-US" sz="1800" dirty="0" err="1" smtClean="0"/>
                        <a:t>lbs</a:t>
                      </a:r>
                      <a:endParaRPr lang="en-US" sz="1800" dirty="0"/>
                    </a:p>
                  </a:txBody>
                  <a:tcPr marL="0" marR="0" marT="0" marB="0"/>
                </a:tc>
              </a:tr>
              <a:tr h="0">
                <a:tc>
                  <a:txBody>
                    <a:bodyPr/>
                    <a:lstStyle/>
                    <a:p>
                      <a:r>
                        <a:rPr lang="en-US" sz="1800" dirty="0"/>
                        <a:t>5'0</a:t>
                      </a:r>
                      <a:r>
                        <a:rPr lang="en-US" sz="1800" dirty="0" smtClean="0"/>
                        <a:t>"</a:t>
                      </a:r>
                      <a:endParaRPr lang="en-US" sz="1800" dirty="0"/>
                    </a:p>
                  </a:txBody>
                  <a:tcPr marL="0" marR="0" marT="0" marB="0"/>
                </a:tc>
                <a:tc>
                  <a:txBody>
                    <a:bodyPr/>
                    <a:lstStyle/>
                    <a:p>
                      <a:r>
                        <a:rPr lang="en-US" sz="1800" dirty="0"/>
                        <a:t>158 </a:t>
                      </a:r>
                      <a:r>
                        <a:rPr lang="en-US" sz="1800" dirty="0" err="1" smtClean="0"/>
                        <a:t>lbs</a:t>
                      </a:r>
                      <a:endParaRPr lang="en-US" sz="1800" dirty="0"/>
                    </a:p>
                  </a:txBody>
                  <a:tcPr marL="0" marR="0" marT="0" marB="0"/>
                </a:tc>
              </a:tr>
              <a:tr h="0">
                <a:tc>
                  <a:txBody>
                    <a:bodyPr/>
                    <a:lstStyle/>
                    <a:p>
                      <a:r>
                        <a:rPr lang="en-US" sz="1800" dirty="0"/>
                        <a:t>5'1</a:t>
                      </a:r>
                      <a:r>
                        <a:rPr lang="en-US" sz="1800" dirty="0" smtClean="0"/>
                        <a:t>"</a:t>
                      </a:r>
                      <a:endParaRPr lang="en-US" sz="1800" dirty="0"/>
                    </a:p>
                  </a:txBody>
                  <a:tcPr marL="0" marR="0" marT="0" marB="0"/>
                </a:tc>
                <a:tc>
                  <a:txBody>
                    <a:bodyPr/>
                    <a:lstStyle/>
                    <a:p>
                      <a:r>
                        <a:rPr lang="en-US" sz="1800" dirty="0"/>
                        <a:t>164 </a:t>
                      </a:r>
                      <a:r>
                        <a:rPr lang="en-US" sz="1800" dirty="0" err="1" smtClean="0"/>
                        <a:t>lbs</a:t>
                      </a:r>
                      <a:endParaRPr lang="en-US" sz="1800" dirty="0"/>
                    </a:p>
                  </a:txBody>
                  <a:tcPr marL="0" marR="0" marT="0" marB="0"/>
                </a:tc>
              </a:tr>
              <a:tr h="0">
                <a:tc>
                  <a:txBody>
                    <a:bodyPr/>
                    <a:lstStyle/>
                    <a:p>
                      <a:r>
                        <a:rPr lang="en-US" sz="1800" dirty="0"/>
                        <a:t>5'2</a:t>
                      </a:r>
                      <a:r>
                        <a:rPr lang="en-US" sz="1800" dirty="0" smtClean="0"/>
                        <a:t>"</a:t>
                      </a:r>
                      <a:endParaRPr lang="en-US" sz="1800" dirty="0"/>
                    </a:p>
                  </a:txBody>
                  <a:tcPr marL="0" marR="0" marT="0" marB="0"/>
                </a:tc>
                <a:tc>
                  <a:txBody>
                    <a:bodyPr/>
                    <a:lstStyle/>
                    <a:p>
                      <a:r>
                        <a:rPr lang="en-US" sz="1800" dirty="0"/>
                        <a:t>169 </a:t>
                      </a:r>
                      <a:r>
                        <a:rPr lang="en-US" sz="1800" dirty="0" err="1" smtClean="0"/>
                        <a:t>lbs</a:t>
                      </a:r>
                      <a:endParaRPr lang="en-US" sz="1800" dirty="0"/>
                    </a:p>
                  </a:txBody>
                  <a:tcPr marL="0" marR="0" marT="0" marB="0"/>
                </a:tc>
              </a:tr>
              <a:tr h="0">
                <a:tc>
                  <a:txBody>
                    <a:bodyPr/>
                    <a:lstStyle/>
                    <a:p>
                      <a:r>
                        <a:rPr lang="en-US" sz="1800" dirty="0"/>
                        <a:t>5'3</a:t>
                      </a:r>
                      <a:r>
                        <a:rPr lang="en-US" sz="1800" dirty="0" smtClean="0"/>
                        <a:t>"</a:t>
                      </a:r>
                      <a:endParaRPr lang="en-US" sz="1800" dirty="0"/>
                    </a:p>
                  </a:txBody>
                  <a:tcPr marL="0" marR="0" marT="0" marB="0"/>
                </a:tc>
                <a:tc>
                  <a:txBody>
                    <a:bodyPr/>
                    <a:lstStyle/>
                    <a:p>
                      <a:r>
                        <a:rPr lang="en-US" sz="1800" dirty="0"/>
                        <a:t>175 </a:t>
                      </a:r>
                      <a:r>
                        <a:rPr lang="en-US" sz="1800" dirty="0" err="1" smtClean="0"/>
                        <a:t>lbs</a:t>
                      </a:r>
                      <a:endParaRPr lang="en-US" sz="1800" dirty="0"/>
                    </a:p>
                  </a:txBody>
                  <a:tcPr marL="0" marR="0" marT="0" marB="0"/>
                </a:tc>
              </a:tr>
              <a:tr h="0">
                <a:tc>
                  <a:txBody>
                    <a:bodyPr/>
                    <a:lstStyle/>
                    <a:p>
                      <a:r>
                        <a:rPr lang="en-US" sz="1800" dirty="0"/>
                        <a:t>5'4</a:t>
                      </a:r>
                      <a:r>
                        <a:rPr lang="en-US" sz="1800" dirty="0" smtClean="0"/>
                        <a:t>"</a:t>
                      </a:r>
                      <a:endParaRPr lang="en-US" sz="1800" dirty="0"/>
                    </a:p>
                  </a:txBody>
                  <a:tcPr marL="0" marR="0" marT="0" marB="0"/>
                </a:tc>
                <a:tc>
                  <a:txBody>
                    <a:bodyPr/>
                    <a:lstStyle/>
                    <a:p>
                      <a:r>
                        <a:rPr lang="en-US" sz="1800" dirty="0"/>
                        <a:t>180 </a:t>
                      </a:r>
                      <a:r>
                        <a:rPr lang="en-US" sz="1800" dirty="0" err="1" smtClean="0"/>
                        <a:t>lbs</a:t>
                      </a:r>
                      <a:endParaRPr lang="en-US" sz="1800" dirty="0"/>
                    </a:p>
                  </a:txBody>
                  <a:tcPr marL="0" marR="0" marT="0" marB="0"/>
                </a:tc>
              </a:tr>
              <a:tr h="0">
                <a:tc>
                  <a:txBody>
                    <a:bodyPr/>
                    <a:lstStyle/>
                    <a:p>
                      <a:r>
                        <a:rPr lang="en-US" sz="1800" dirty="0"/>
                        <a:t>5'5</a:t>
                      </a:r>
                      <a:r>
                        <a:rPr lang="en-US" sz="1800" dirty="0" smtClean="0"/>
                        <a:t>"</a:t>
                      </a:r>
                      <a:endParaRPr lang="en-US" sz="1800" dirty="0"/>
                    </a:p>
                  </a:txBody>
                  <a:tcPr marL="0" marR="0" marT="0" marB="0"/>
                </a:tc>
                <a:tc>
                  <a:txBody>
                    <a:bodyPr/>
                    <a:lstStyle/>
                    <a:p>
                      <a:r>
                        <a:rPr lang="en-US" sz="1800" dirty="0"/>
                        <a:t>186 </a:t>
                      </a:r>
                      <a:r>
                        <a:rPr lang="en-US" sz="1800" dirty="0" err="1" smtClean="0"/>
                        <a:t>lbs</a:t>
                      </a:r>
                      <a:endParaRPr lang="en-US" sz="1800" dirty="0"/>
                    </a:p>
                  </a:txBody>
                  <a:tcPr marL="0" marR="0" marT="0" marB="0"/>
                </a:tc>
              </a:tr>
              <a:tr h="0">
                <a:tc>
                  <a:txBody>
                    <a:bodyPr/>
                    <a:lstStyle/>
                    <a:p>
                      <a:r>
                        <a:rPr lang="en-US" sz="1800" dirty="0"/>
                        <a:t>5'6</a:t>
                      </a:r>
                      <a:r>
                        <a:rPr lang="en-US" sz="1800" dirty="0" smtClean="0"/>
                        <a:t>"</a:t>
                      </a:r>
                      <a:endParaRPr lang="en-US" sz="1800" dirty="0"/>
                    </a:p>
                  </a:txBody>
                  <a:tcPr marL="0" marR="0" marT="0" marB="0"/>
                </a:tc>
                <a:tc>
                  <a:txBody>
                    <a:bodyPr/>
                    <a:lstStyle/>
                    <a:p>
                      <a:r>
                        <a:rPr lang="en-US" sz="1800" dirty="0"/>
                        <a:t>192 </a:t>
                      </a:r>
                      <a:r>
                        <a:rPr lang="en-US" sz="1800" dirty="0" err="1" smtClean="0"/>
                        <a:t>lbs</a:t>
                      </a:r>
                      <a:endParaRPr lang="en-US" sz="1800" dirty="0"/>
                    </a:p>
                  </a:txBody>
                  <a:tcPr marL="0" marR="0" marT="0" marB="0"/>
                </a:tc>
              </a:tr>
              <a:tr h="0">
                <a:tc>
                  <a:txBody>
                    <a:bodyPr/>
                    <a:lstStyle/>
                    <a:p>
                      <a:r>
                        <a:rPr lang="en-US" sz="1800" dirty="0"/>
                        <a:t>5'7</a:t>
                      </a:r>
                      <a:r>
                        <a:rPr lang="en-US" sz="1800" dirty="0" smtClean="0"/>
                        <a:t>"</a:t>
                      </a:r>
                      <a:endParaRPr lang="en-US" sz="1800" dirty="0"/>
                    </a:p>
                  </a:txBody>
                  <a:tcPr marL="0" marR="0" marT="0" marB="0"/>
                </a:tc>
                <a:tc>
                  <a:txBody>
                    <a:bodyPr/>
                    <a:lstStyle/>
                    <a:p>
                      <a:r>
                        <a:rPr lang="en-US" sz="1800" dirty="0"/>
                        <a:t>198 </a:t>
                      </a:r>
                      <a:r>
                        <a:rPr lang="en-US" sz="1800" dirty="0" err="1" smtClean="0"/>
                        <a:t>lbs</a:t>
                      </a:r>
                      <a:endParaRPr lang="en-US" sz="1800" dirty="0"/>
                    </a:p>
                  </a:txBody>
                  <a:tcPr marL="0" marR="0" marT="0" marB="0"/>
                </a:tc>
              </a:tr>
              <a:tr h="0">
                <a:tc>
                  <a:txBody>
                    <a:bodyPr/>
                    <a:lstStyle/>
                    <a:p>
                      <a:r>
                        <a:rPr lang="en-US" sz="1800" dirty="0"/>
                        <a:t>5'8</a:t>
                      </a:r>
                      <a:r>
                        <a:rPr lang="en-US" sz="1800" dirty="0" smtClean="0"/>
                        <a:t>"</a:t>
                      </a:r>
                      <a:endParaRPr lang="en-US" sz="1800" dirty="0"/>
                    </a:p>
                  </a:txBody>
                  <a:tcPr marL="0" marR="0" marT="0" marB="0"/>
                </a:tc>
                <a:tc>
                  <a:txBody>
                    <a:bodyPr/>
                    <a:lstStyle/>
                    <a:p>
                      <a:r>
                        <a:rPr lang="en-US" sz="1800" dirty="0"/>
                        <a:t>203 </a:t>
                      </a:r>
                      <a:r>
                        <a:rPr lang="en-US" sz="1800" dirty="0" err="1" smtClean="0"/>
                        <a:t>lbs</a:t>
                      </a:r>
                      <a:endParaRPr lang="en-US" sz="1800" dirty="0"/>
                    </a:p>
                  </a:txBody>
                  <a:tcPr marL="0" marR="0" marT="0" marB="0"/>
                </a:tc>
              </a:tr>
              <a:tr h="0">
                <a:tc>
                  <a:txBody>
                    <a:bodyPr/>
                    <a:lstStyle/>
                    <a:p>
                      <a:r>
                        <a:rPr lang="en-US" sz="1800" dirty="0"/>
                        <a:t>5'9</a:t>
                      </a:r>
                      <a:r>
                        <a:rPr lang="en-US" sz="1800" dirty="0" smtClean="0"/>
                        <a:t>"</a:t>
                      </a:r>
                      <a:endParaRPr lang="en-US" sz="1800" dirty="0"/>
                    </a:p>
                  </a:txBody>
                  <a:tcPr marL="0" marR="0" marT="0" marB="0"/>
                </a:tc>
                <a:tc>
                  <a:txBody>
                    <a:bodyPr/>
                    <a:lstStyle/>
                    <a:p>
                      <a:r>
                        <a:rPr lang="en-US" sz="1800" dirty="0"/>
                        <a:t>209 </a:t>
                      </a:r>
                      <a:r>
                        <a:rPr lang="en-US" sz="1800" dirty="0" err="1" smtClean="0"/>
                        <a:t>lbs</a:t>
                      </a:r>
                      <a:endParaRPr lang="en-US" sz="1800" dirty="0"/>
                    </a:p>
                  </a:txBody>
                  <a:tcPr marL="0" marR="0" marT="0" marB="0"/>
                </a:tc>
              </a:tr>
              <a:tr h="0">
                <a:tc>
                  <a:txBody>
                    <a:bodyPr/>
                    <a:lstStyle/>
                    <a:p>
                      <a:r>
                        <a:rPr lang="en-US" sz="1800" dirty="0"/>
                        <a:t>5'10</a:t>
                      </a:r>
                      <a:r>
                        <a:rPr lang="en-US" sz="1800" dirty="0" smtClean="0"/>
                        <a:t>"</a:t>
                      </a:r>
                      <a:endParaRPr lang="en-US" sz="1800" dirty="0"/>
                    </a:p>
                  </a:txBody>
                  <a:tcPr marL="0" marR="0" marT="0" marB="0"/>
                </a:tc>
                <a:tc>
                  <a:txBody>
                    <a:bodyPr/>
                    <a:lstStyle/>
                    <a:p>
                      <a:r>
                        <a:rPr lang="en-US" sz="1800" dirty="0"/>
                        <a:t>216 </a:t>
                      </a:r>
                      <a:r>
                        <a:rPr lang="en-US" sz="1800" dirty="0" err="1" smtClean="0"/>
                        <a:t>lbs</a:t>
                      </a:r>
                      <a:endParaRPr lang="en-US" sz="1800" dirty="0"/>
                    </a:p>
                  </a:txBody>
                  <a:tcPr marL="0" marR="0" marT="0" marB="0"/>
                </a:tc>
              </a:tr>
              <a:tr h="0">
                <a:tc>
                  <a:txBody>
                    <a:bodyPr/>
                    <a:lstStyle/>
                    <a:p>
                      <a:r>
                        <a:rPr lang="en-US" sz="1800" dirty="0"/>
                        <a:t>5'11</a:t>
                      </a:r>
                      <a:r>
                        <a:rPr lang="en-US" sz="1800" dirty="0" smtClean="0"/>
                        <a:t>"</a:t>
                      </a:r>
                      <a:endParaRPr lang="en-US" sz="1800" dirty="0"/>
                    </a:p>
                  </a:txBody>
                  <a:tcPr marL="0" marR="0" marT="0" marB="0"/>
                </a:tc>
                <a:tc>
                  <a:txBody>
                    <a:bodyPr/>
                    <a:lstStyle/>
                    <a:p>
                      <a:r>
                        <a:rPr lang="en-US" sz="1800" dirty="0"/>
                        <a:t>222 </a:t>
                      </a:r>
                      <a:r>
                        <a:rPr lang="en-US" sz="1800" dirty="0" err="1" smtClean="0"/>
                        <a:t>lbs</a:t>
                      </a:r>
                      <a:endParaRPr lang="en-US" sz="1800" dirty="0"/>
                    </a:p>
                  </a:txBody>
                  <a:tcPr marL="0" marR="0" marT="0" marB="0"/>
                </a:tc>
              </a:tr>
              <a:tr h="0">
                <a:tc>
                  <a:txBody>
                    <a:bodyPr/>
                    <a:lstStyle/>
                    <a:p>
                      <a:r>
                        <a:rPr lang="en-US" sz="1800" dirty="0"/>
                        <a:t>6'0</a:t>
                      </a:r>
                      <a:r>
                        <a:rPr lang="en-US" sz="1800" dirty="0" smtClean="0"/>
                        <a:t>"</a:t>
                      </a:r>
                      <a:endParaRPr lang="en-US" sz="1800" dirty="0"/>
                    </a:p>
                  </a:txBody>
                  <a:tcPr marL="0" marR="0" marT="0" marB="0"/>
                </a:tc>
                <a:tc>
                  <a:txBody>
                    <a:bodyPr/>
                    <a:lstStyle/>
                    <a:p>
                      <a:r>
                        <a:rPr lang="en-US" sz="1800" dirty="0"/>
                        <a:t>228 </a:t>
                      </a:r>
                      <a:r>
                        <a:rPr lang="en-US" sz="1800" dirty="0" err="1" smtClean="0"/>
                        <a:t>lbs</a:t>
                      </a:r>
                      <a:endParaRPr lang="en-US" sz="1800" dirty="0"/>
                    </a:p>
                  </a:txBody>
                  <a:tcPr marL="0" marR="0" marT="0" marB="0"/>
                </a:tc>
              </a:tr>
              <a:tr h="0">
                <a:tc>
                  <a:txBody>
                    <a:bodyPr/>
                    <a:lstStyle/>
                    <a:p>
                      <a:r>
                        <a:rPr lang="en-US" sz="1800" dirty="0"/>
                        <a:t>6'1</a:t>
                      </a:r>
                      <a:r>
                        <a:rPr lang="en-US" sz="1800" dirty="0" smtClean="0"/>
                        <a:t>"</a:t>
                      </a:r>
                      <a:endParaRPr lang="en-US" sz="1800" dirty="0"/>
                    </a:p>
                  </a:txBody>
                  <a:tcPr marL="0" marR="0" marT="0" marB="0"/>
                </a:tc>
                <a:tc>
                  <a:txBody>
                    <a:bodyPr/>
                    <a:lstStyle/>
                    <a:p>
                      <a:r>
                        <a:rPr lang="en-US" sz="1800" dirty="0"/>
                        <a:t>235 </a:t>
                      </a:r>
                      <a:r>
                        <a:rPr lang="en-US" sz="1800" dirty="0" err="1" smtClean="0"/>
                        <a:t>lbs</a:t>
                      </a:r>
                      <a:endParaRPr lang="en-US" sz="1800" dirty="0"/>
                    </a:p>
                  </a:txBody>
                  <a:tcPr marL="0" marR="0" marT="0" marB="0"/>
                </a:tc>
              </a:tr>
              <a:tr h="0">
                <a:tc>
                  <a:txBody>
                    <a:bodyPr/>
                    <a:lstStyle/>
                    <a:p>
                      <a:r>
                        <a:rPr lang="en-US" sz="1800" dirty="0"/>
                        <a:t>6'2</a:t>
                      </a:r>
                      <a:r>
                        <a:rPr lang="en-US" sz="1800" dirty="0" smtClean="0"/>
                        <a:t>"</a:t>
                      </a:r>
                      <a:endParaRPr lang="en-US" sz="1800" dirty="0"/>
                    </a:p>
                  </a:txBody>
                  <a:tcPr marL="0" marR="0" marT="0" marB="0"/>
                </a:tc>
                <a:tc>
                  <a:txBody>
                    <a:bodyPr/>
                    <a:lstStyle/>
                    <a:p>
                      <a:r>
                        <a:rPr lang="en-US" sz="1800" dirty="0"/>
                        <a:t>241 </a:t>
                      </a:r>
                      <a:r>
                        <a:rPr lang="en-US" sz="1800" dirty="0" err="1" smtClean="0"/>
                        <a:t>lbs</a:t>
                      </a:r>
                      <a:endParaRPr lang="en-US" sz="1800" dirty="0"/>
                    </a:p>
                  </a:txBody>
                  <a:tcPr marL="0" marR="0" marT="0" marB="0"/>
                </a:tc>
              </a:tr>
              <a:tr h="0">
                <a:tc>
                  <a:txBody>
                    <a:bodyPr/>
                    <a:lstStyle/>
                    <a:p>
                      <a:r>
                        <a:rPr lang="en-US" sz="1800" dirty="0"/>
                        <a:t>6'3</a:t>
                      </a:r>
                      <a:r>
                        <a:rPr lang="en-US" sz="1800" dirty="0" smtClean="0"/>
                        <a:t>"</a:t>
                      </a:r>
                      <a:endParaRPr lang="en-US" sz="1800" dirty="0"/>
                    </a:p>
                  </a:txBody>
                  <a:tcPr marL="0" marR="0" marT="0" marB="0"/>
                </a:tc>
                <a:tc>
                  <a:txBody>
                    <a:bodyPr/>
                    <a:lstStyle/>
                    <a:p>
                      <a:r>
                        <a:rPr lang="en-US" sz="1800" dirty="0"/>
                        <a:t>248 </a:t>
                      </a:r>
                      <a:r>
                        <a:rPr lang="en-US" sz="1800" dirty="0" err="1" smtClean="0"/>
                        <a:t>lbs</a:t>
                      </a:r>
                      <a:endParaRPr lang="en-US" sz="1800" dirty="0"/>
                    </a:p>
                  </a:txBody>
                  <a:tcPr marL="0" marR="0" marT="0" marB="0"/>
                </a:tc>
              </a:tr>
              <a:tr h="0">
                <a:tc>
                  <a:txBody>
                    <a:bodyPr/>
                    <a:lstStyle/>
                    <a:p>
                      <a:r>
                        <a:rPr lang="en-US" sz="1800" dirty="0"/>
                        <a:t>6'4</a:t>
                      </a:r>
                      <a:r>
                        <a:rPr lang="en-US" sz="1800" dirty="0" smtClean="0"/>
                        <a:t>"</a:t>
                      </a:r>
                      <a:endParaRPr lang="en-US" sz="1800" dirty="0"/>
                    </a:p>
                  </a:txBody>
                  <a:tcPr marL="0" marR="0" marT="0" marB="0"/>
                </a:tc>
                <a:tc>
                  <a:txBody>
                    <a:bodyPr/>
                    <a:lstStyle/>
                    <a:p>
                      <a:r>
                        <a:rPr lang="en-US" sz="1800" dirty="0"/>
                        <a:t>254 </a:t>
                      </a:r>
                      <a:r>
                        <a:rPr lang="en-US" sz="1800" dirty="0" err="1" smtClean="0"/>
                        <a:t>lbs</a:t>
                      </a:r>
                      <a:endParaRPr lang="en-US" sz="1800" dirty="0"/>
                    </a:p>
                  </a:txBody>
                  <a:tcPr marL="0" marR="0" marT="0" marB="0"/>
                </a:tc>
              </a:tr>
            </a:tbl>
          </a:graphicData>
        </a:graphic>
      </p:graphicFrame>
    </p:spTree>
    <p:extLst>
      <p:ext uri="{BB962C8B-B14F-4D97-AF65-F5344CB8AC3E}">
        <p14:creationId xmlns:p14="http://schemas.microsoft.com/office/powerpoint/2010/main" val="122971175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Transport Across Membrane</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Diffusion- Passive Transport</a:t>
            </a:r>
          </a:p>
          <a:p>
            <a:pPr lvl="1"/>
            <a:r>
              <a:rPr lang="en-US" dirty="0" smtClean="0"/>
              <a:t>Particles spread out evenly in an available space, moving from high concentrated to regions where they are less concentrated</a:t>
            </a:r>
          </a:p>
          <a:p>
            <a:r>
              <a:rPr lang="en-US" dirty="0" smtClean="0"/>
              <a:t>Facilitated Diffusion</a:t>
            </a:r>
          </a:p>
          <a:p>
            <a:pPr lvl="1"/>
            <a:r>
              <a:rPr lang="en-US" dirty="0" smtClean="0"/>
              <a:t>Still passive (no energy required) </a:t>
            </a:r>
            <a:r>
              <a:rPr lang="en-US" sz="2000" dirty="0" smtClean="0"/>
              <a:t>move solutes </a:t>
            </a:r>
            <a:r>
              <a:rPr lang="en-US" sz="2000" b="1" dirty="0" smtClean="0">
                <a:solidFill>
                  <a:schemeClr val="accent1">
                    <a:lumMod val="75000"/>
                  </a:schemeClr>
                </a:solidFill>
              </a:rPr>
              <a:t>against</a:t>
            </a:r>
            <a:r>
              <a:rPr lang="en-US" sz="2000" dirty="0" smtClean="0"/>
              <a:t> a concentration gradient </a:t>
            </a:r>
          </a:p>
          <a:p>
            <a:pPr lvl="1"/>
            <a:r>
              <a:rPr lang="en-US" dirty="0" smtClean="0"/>
              <a:t>Requires the help of transport proteins</a:t>
            </a:r>
          </a:p>
          <a:p>
            <a:r>
              <a:rPr lang="en-US" dirty="0" smtClean="0"/>
              <a:t>Osmosis</a:t>
            </a:r>
          </a:p>
          <a:p>
            <a:pPr lvl="1"/>
            <a:r>
              <a:rPr lang="en-US" sz="2400" dirty="0" smtClean="0"/>
              <a:t>Diffusion of water from a solution of lower </a:t>
            </a:r>
            <a:r>
              <a:rPr lang="en-US" sz="2400" b="1" dirty="0" smtClean="0">
                <a:solidFill>
                  <a:schemeClr val="accent1">
                    <a:lumMod val="75000"/>
                  </a:schemeClr>
                </a:solidFill>
              </a:rPr>
              <a:t>solute </a:t>
            </a:r>
            <a:r>
              <a:rPr lang="en-US" sz="2400" dirty="0" smtClean="0"/>
              <a:t>concentration to one of higher solute concentration</a:t>
            </a:r>
            <a:endParaRPr lang="en-US" dirty="0" smtClean="0"/>
          </a:p>
          <a:p>
            <a:r>
              <a:rPr lang="en-US" dirty="0" smtClean="0"/>
              <a:t>Active Transport</a:t>
            </a:r>
          </a:p>
          <a:p>
            <a:pPr lvl="1"/>
            <a:r>
              <a:rPr lang="en-US" sz="2400" dirty="0" smtClean="0">
                <a:solidFill>
                  <a:schemeClr val="accent1">
                    <a:lumMod val="75000"/>
                  </a:schemeClr>
                </a:solidFill>
              </a:rPr>
              <a:t>Transport proteins </a:t>
            </a:r>
            <a:r>
              <a:rPr lang="en-US" sz="2400" dirty="0" smtClean="0"/>
              <a:t>move solutes </a:t>
            </a:r>
            <a:r>
              <a:rPr lang="en-US" sz="2400" b="1" dirty="0" smtClean="0">
                <a:solidFill>
                  <a:schemeClr val="accent1">
                    <a:lumMod val="75000"/>
                  </a:schemeClr>
                </a:solidFill>
              </a:rPr>
              <a:t>against</a:t>
            </a:r>
            <a:r>
              <a:rPr lang="en-US" sz="2400" dirty="0" smtClean="0"/>
              <a:t> a concentration gradient, requires energy</a:t>
            </a:r>
          </a:p>
          <a:p>
            <a:r>
              <a:rPr lang="en-US" sz="2700" dirty="0" err="1" smtClean="0"/>
              <a:t>Exocytosis</a:t>
            </a:r>
            <a:r>
              <a:rPr lang="en-US" sz="2700" dirty="0" smtClean="0"/>
              <a:t> and </a:t>
            </a:r>
            <a:r>
              <a:rPr lang="en-US" sz="2700" dirty="0" err="1" smtClean="0"/>
              <a:t>Endocytosis</a:t>
            </a:r>
            <a:endParaRPr lang="en-US" sz="2700" dirty="0" smtClean="0"/>
          </a:p>
          <a:p>
            <a:pPr lvl="1"/>
            <a:r>
              <a:rPr lang="en-US" sz="2400" dirty="0" smtClean="0"/>
              <a:t>Move large molecules across the membrane</a:t>
            </a:r>
          </a:p>
          <a:p>
            <a:pPr>
              <a:buNone/>
            </a:pPr>
            <a:endParaRPr lang="en-US" sz="2700" dirty="0" smtClean="0"/>
          </a:p>
          <a:p>
            <a:pPr lvl="1"/>
            <a:endParaRPr lang="en-US" dirty="0" smtClean="0"/>
          </a:p>
          <a:p>
            <a:endParaRPr lang="en-US" dirty="0"/>
          </a:p>
        </p:txBody>
      </p:sp>
    </p:spTree>
    <p:extLst>
      <p:ext uri="{BB962C8B-B14F-4D97-AF65-F5344CB8AC3E}">
        <p14:creationId xmlns:p14="http://schemas.microsoft.com/office/powerpoint/2010/main" val="328935596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Diffusion</a:t>
            </a:r>
            <a:endParaRPr lang="en-US" dirty="0"/>
          </a:p>
        </p:txBody>
      </p:sp>
      <p:sp>
        <p:nvSpPr>
          <p:cNvPr id="542723" name="Rectangle 3"/>
          <p:cNvSpPr>
            <a:spLocks noGrp="1" noChangeArrowheads="1"/>
          </p:cNvSpPr>
          <p:nvPr>
            <p:ph sz="quarter" idx="1"/>
          </p:nvPr>
        </p:nvSpPr>
        <p:spPr>
          <a:xfrm>
            <a:off x="457200" y="1219200"/>
            <a:ext cx="8229600" cy="5105400"/>
          </a:xfrm>
        </p:spPr>
        <p:txBody>
          <a:bodyPr>
            <a:normAutofit/>
          </a:bodyPr>
          <a:lstStyle/>
          <a:p>
            <a:r>
              <a:rPr lang="en-US" dirty="0" smtClean="0"/>
              <a:t>Particles spread out evenly in an available space</a:t>
            </a:r>
          </a:p>
          <a:p>
            <a:r>
              <a:rPr lang="en-US" dirty="0" smtClean="0"/>
              <a:t>Moving from high concentration to low concentration</a:t>
            </a:r>
          </a:p>
          <a:p>
            <a:pPr marL="640080" lvl="1" indent="-256032">
              <a:defRPr/>
            </a:pPr>
            <a:r>
              <a:rPr lang="en-US" b="1" dirty="0" smtClean="0">
                <a:solidFill>
                  <a:schemeClr val="accent1">
                    <a:lumMod val="75000"/>
                  </a:schemeClr>
                </a:solidFill>
                <a:latin typeface="Calibri" pitchFamily="34" charset="0"/>
              </a:rPr>
              <a:t>Concentration Gradient</a:t>
            </a:r>
          </a:p>
          <a:p>
            <a:pPr marL="640080" lvl="1" indent="-256032">
              <a:defRPr/>
            </a:pPr>
            <a:r>
              <a:rPr lang="en-US" dirty="0" smtClean="0">
                <a:latin typeface="Calibri" pitchFamily="34" charset="0"/>
              </a:rPr>
              <a:t>Travel down concentration gradient until </a:t>
            </a:r>
            <a:r>
              <a:rPr lang="en-US" b="1" u="sng" dirty="0" smtClean="0">
                <a:solidFill>
                  <a:schemeClr val="accent1">
                    <a:lumMod val="75000"/>
                  </a:schemeClr>
                </a:solidFill>
                <a:latin typeface="Calibri" pitchFamily="34" charset="0"/>
              </a:rPr>
              <a:t>equilibrium</a:t>
            </a:r>
            <a:r>
              <a:rPr lang="en-US" dirty="0" smtClean="0">
                <a:latin typeface="Calibri" pitchFamily="34" charset="0"/>
              </a:rPr>
              <a:t> is obtained</a:t>
            </a:r>
          </a:p>
          <a:p>
            <a:pPr marL="365760" indent="-256032" eaLnBrk="1" fontAlgn="auto" hangingPunct="1">
              <a:spcAft>
                <a:spcPts val="0"/>
              </a:spcAft>
              <a:buFont typeface="Wingdings 3"/>
              <a:buChar char=""/>
              <a:defRPr/>
            </a:pPr>
            <a:r>
              <a:rPr lang="en-US" dirty="0" smtClean="0">
                <a:latin typeface="Calibri" pitchFamily="34" charset="0"/>
              </a:rPr>
              <a:t>Multiple substances diffuse independently</a:t>
            </a:r>
          </a:p>
          <a:p>
            <a:pPr marL="365760" indent="-256032">
              <a:defRPr/>
            </a:pPr>
            <a:r>
              <a:rPr lang="en-US" dirty="0" smtClean="0">
                <a:latin typeface="Calibri" pitchFamily="34" charset="0"/>
              </a:rPr>
              <a:t>Passive transport- substances diffuse through membranes without work by the cell</a:t>
            </a:r>
          </a:p>
          <a:p>
            <a:pPr marL="640080" lvl="1" indent="-256032">
              <a:defRPr/>
            </a:pPr>
            <a:r>
              <a:rPr lang="en-US" dirty="0" err="1" smtClean="0">
                <a:latin typeface="Calibri" pitchFamily="34" charset="0"/>
              </a:rPr>
              <a:t>O</a:t>
            </a:r>
            <a:r>
              <a:rPr lang="en-US" baseline="-25000" dirty="0" err="1" smtClean="0">
                <a:latin typeface="Calibri" pitchFamily="34" charset="0"/>
              </a:rPr>
              <a:t>2</a:t>
            </a:r>
            <a:r>
              <a:rPr lang="en-US" dirty="0" smtClean="0">
                <a:latin typeface="Calibri" pitchFamily="34" charset="0"/>
              </a:rPr>
              <a:t> and CO</a:t>
            </a:r>
            <a:r>
              <a:rPr lang="en-US" baseline="-25000" dirty="0" smtClean="0">
                <a:latin typeface="Calibri" pitchFamily="34" charset="0"/>
              </a:rPr>
              <a:t>2</a:t>
            </a:r>
            <a:r>
              <a:rPr lang="en-US" dirty="0" smtClean="0">
                <a:latin typeface="Calibri" pitchFamily="34" charset="0"/>
              </a:rPr>
              <a:t> move in and out of our red blood cells in our lung</a:t>
            </a:r>
          </a:p>
          <a:p>
            <a:pPr marL="640080" lvl="1" indent="-256032">
              <a:defRPr/>
            </a:pPr>
            <a:r>
              <a:rPr lang="en-US" dirty="0" smtClean="0">
                <a:latin typeface="Calibri" pitchFamily="34" charset="0"/>
              </a:rPr>
              <a:t>Small, </a:t>
            </a:r>
            <a:r>
              <a:rPr lang="en-US" dirty="0" err="1" smtClean="0">
                <a:latin typeface="Calibri" pitchFamily="34" charset="0"/>
              </a:rPr>
              <a:t>nonpolar</a:t>
            </a:r>
            <a:r>
              <a:rPr lang="en-US" dirty="0" smtClean="0">
                <a:latin typeface="Calibri" pitchFamily="34" charset="0"/>
              </a:rPr>
              <a:t> molecules diffuse easily</a:t>
            </a:r>
          </a:p>
          <a:p>
            <a:pPr marL="640080" lvl="1" indent="-256032">
              <a:defRPr/>
            </a:pPr>
            <a:r>
              <a:rPr lang="en-US" dirty="0" smtClean="0">
                <a:latin typeface="Calibri" pitchFamily="34" charset="0"/>
              </a:rPr>
              <a:t>What about large molecules, ions or polar molecules?</a:t>
            </a:r>
          </a:p>
          <a:p>
            <a:pPr marL="365760" indent="-256032" eaLnBrk="1" fontAlgn="auto" hangingPunct="1">
              <a:spcAft>
                <a:spcPts val="0"/>
              </a:spcAft>
              <a:buFont typeface="Wingdings 3"/>
              <a:buChar char=""/>
              <a:defRPr/>
            </a:pPr>
            <a:endParaRPr lang="en-US" dirty="0" smtClean="0">
              <a:latin typeface="Calibri" pitchFamily="34" charset="0"/>
            </a:endParaRPr>
          </a:p>
          <a:p>
            <a:pPr marL="365760" indent="-256032" eaLnBrk="1" fontAlgn="auto" hangingPunct="1">
              <a:spcAft>
                <a:spcPts val="0"/>
              </a:spcAft>
              <a:buFont typeface="Wingdings 3"/>
              <a:buChar char=""/>
              <a:defRPr/>
            </a:pPr>
            <a:endParaRPr lang="en-US" dirty="0" smtClean="0"/>
          </a:p>
          <a:p>
            <a:pPr marL="365760" indent="-256032" eaLnBrk="1" fontAlgn="auto" hangingPunct="1">
              <a:spcAft>
                <a:spcPts val="0"/>
              </a:spcAft>
              <a:buFont typeface="Wingdings 3"/>
              <a:buChar char=""/>
              <a:defRPr/>
            </a:pPr>
            <a:endParaRPr lang="en-US" b="1" dirty="0">
              <a:solidFill>
                <a:schemeClr val="accent1">
                  <a:lumMod val="75000"/>
                </a:schemeClr>
              </a:solidFill>
            </a:endParaRPr>
          </a:p>
        </p:txBody>
      </p:sp>
    </p:spTree>
    <p:extLst>
      <p:ext uri="{BB962C8B-B14F-4D97-AF65-F5344CB8AC3E}">
        <p14:creationId xmlns:p14="http://schemas.microsoft.com/office/powerpoint/2010/main" val="234826590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7"/>
          <p:cNvGrpSpPr>
            <a:grpSpLocks noGrp="1"/>
          </p:cNvGrpSpPr>
          <p:nvPr/>
        </p:nvGrpSpPr>
        <p:grpSpPr bwMode="auto">
          <a:xfrm>
            <a:off x="2" y="255588"/>
            <a:ext cx="9144000" cy="6602412"/>
            <a:chOff x="1397" y="1912"/>
            <a:chExt cx="3046" cy="2205"/>
          </a:xfrm>
        </p:grpSpPr>
        <p:pic>
          <p:nvPicPr>
            <p:cNvPr id="38915" name="Picture 17" descr="05_14aPassiveTransport_U.jpg                                   0050AADD203                            BE5F4864:"/>
            <p:cNvPicPr>
              <a:picLocks noChangeAspect="1" noChangeArrowheads="1"/>
            </p:cNvPicPr>
            <p:nvPr/>
          </p:nvPicPr>
          <p:blipFill>
            <a:blip r:embed="rId2" cstate="print"/>
            <a:srcRect/>
            <a:stretch>
              <a:fillRect/>
            </a:stretch>
          </p:blipFill>
          <p:spPr bwMode="auto">
            <a:xfrm>
              <a:off x="1402" y="2029"/>
              <a:ext cx="3034" cy="1031"/>
            </a:xfrm>
            <a:prstGeom prst="rect">
              <a:avLst/>
            </a:prstGeom>
            <a:noFill/>
            <a:ln w="9525">
              <a:noFill/>
              <a:miter lim="800000"/>
              <a:headEnd/>
              <a:tailEnd/>
            </a:ln>
          </p:spPr>
        </p:pic>
        <p:sp>
          <p:nvSpPr>
            <p:cNvPr id="38916" name="Rectangle 18"/>
            <p:cNvSpPr>
              <a:spLocks noChangeArrowheads="1"/>
            </p:cNvSpPr>
            <p:nvPr/>
          </p:nvSpPr>
          <p:spPr bwMode="auto">
            <a:xfrm>
              <a:off x="3668" y="1912"/>
              <a:ext cx="485" cy="134"/>
            </a:xfrm>
            <a:prstGeom prst="rect">
              <a:avLst/>
            </a:prstGeom>
            <a:noFill/>
            <a:ln w="25400">
              <a:noFill/>
              <a:miter lim="800000"/>
              <a:headEnd/>
              <a:tailEnd/>
            </a:ln>
          </p:spPr>
          <p:txBody>
            <a:bodyPr wrap="none" anchor="ctr">
              <a:spAutoFit/>
            </a:bodyPr>
            <a:lstStyle/>
            <a:p>
              <a:pPr algn="ctr"/>
              <a:r>
                <a:rPr lang="en-US" sz="2000" b="0"/>
                <a:t>Equilibrium</a:t>
              </a:r>
            </a:p>
          </p:txBody>
        </p:sp>
        <p:sp>
          <p:nvSpPr>
            <p:cNvPr id="38917" name="Rectangle 19"/>
            <p:cNvSpPr>
              <a:spLocks noChangeArrowheads="1"/>
            </p:cNvSpPr>
            <p:nvPr/>
          </p:nvSpPr>
          <p:spPr bwMode="auto">
            <a:xfrm>
              <a:off x="2577" y="1912"/>
              <a:ext cx="469" cy="134"/>
            </a:xfrm>
            <a:prstGeom prst="rect">
              <a:avLst/>
            </a:prstGeom>
            <a:noFill/>
            <a:ln w="25400">
              <a:noFill/>
              <a:miter lim="800000"/>
              <a:headEnd/>
              <a:tailEnd/>
            </a:ln>
          </p:spPr>
          <p:txBody>
            <a:bodyPr wrap="none" anchor="ctr">
              <a:spAutoFit/>
            </a:bodyPr>
            <a:lstStyle/>
            <a:p>
              <a:pPr algn="ctr"/>
              <a:r>
                <a:rPr lang="en-US" sz="2000" b="0"/>
                <a:t>Membrane</a:t>
              </a:r>
            </a:p>
          </p:txBody>
        </p:sp>
        <p:sp>
          <p:nvSpPr>
            <p:cNvPr id="38918" name="Line 20"/>
            <p:cNvSpPr>
              <a:spLocks noChangeShapeType="1"/>
            </p:cNvSpPr>
            <p:nvPr/>
          </p:nvSpPr>
          <p:spPr bwMode="auto">
            <a:xfrm flipH="1" flipV="1">
              <a:off x="2856" y="2072"/>
              <a:ext cx="61" cy="65"/>
            </a:xfrm>
            <a:prstGeom prst="line">
              <a:avLst/>
            </a:prstGeom>
            <a:noFill/>
            <a:ln w="25400">
              <a:solidFill>
                <a:schemeClr val="tx1"/>
              </a:solidFill>
              <a:round/>
              <a:headEnd/>
              <a:tailEnd/>
            </a:ln>
          </p:spPr>
          <p:txBody>
            <a:bodyPr wrap="none" anchor="ctr"/>
            <a:lstStyle/>
            <a:p>
              <a:endParaRPr lang="en-US"/>
            </a:p>
          </p:txBody>
        </p:sp>
        <p:sp>
          <p:nvSpPr>
            <p:cNvPr id="38919" name="Line 21"/>
            <p:cNvSpPr>
              <a:spLocks noChangeShapeType="1"/>
            </p:cNvSpPr>
            <p:nvPr/>
          </p:nvSpPr>
          <p:spPr bwMode="auto">
            <a:xfrm flipV="1">
              <a:off x="1536" y="2058"/>
              <a:ext cx="86" cy="123"/>
            </a:xfrm>
            <a:prstGeom prst="line">
              <a:avLst/>
            </a:prstGeom>
            <a:noFill/>
            <a:ln w="25400">
              <a:solidFill>
                <a:schemeClr val="tx1"/>
              </a:solidFill>
              <a:round/>
              <a:headEnd/>
              <a:tailEnd/>
            </a:ln>
          </p:spPr>
          <p:txBody>
            <a:bodyPr wrap="none" anchor="ctr"/>
            <a:lstStyle/>
            <a:p>
              <a:endParaRPr lang="en-US"/>
            </a:p>
          </p:txBody>
        </p:sp>
        <p:sp>
          <p:nvSpPr>
            <p:cNvPr id="38920" name="Line 22"/>
            <p:cNvSpPr>
              <a:spLocks noChangeShapeType="1"/>
            </p:cNvSpPr>
            <p:nvPr/>
          </p:nvSpPr>
          <p:spPr bwMode="auto">
            <a:xfrm flipH="1" flipV="1">
              <a:off x="1622" y="2058"/>
              <a:ext cx="31" cy="192"/>
            </a:xfrm>
            <a:prstGeom prst="line">
              <a:avLst/>
            </a:prstGeom>
            <a:noFill/>
            <a:ln w="25400">
              <a:solidFill>
                <a:schemeClr val="tx1"/>
              </a:solidFill>
              <a:round/>
              <a:headEnd/>
              <a:tailEnd/>
            </a:ln>
          </p:spPr>
          <p:txBody>
            <a:bodyPr wrap="none" anchor="ctr"/>
            <a:lstStyle/>
            <a:p>
              <a:endParaRPr lang="en-US"/>
            </a:p>
          </p:txBody>
        </p:sp>
        <p:sp>
          <p:nvSpPr>
            <p:cNvPr id="38921" name="Rectangle 23"/>
            <p:cNvSpPr>
              <a:spLocks noChangeArrowheads="1"/>
            </p:cNvSpPr>
            <p:nvPr/>
          </p:nvSpPr>
          <p:spPr bwMode="auto">
            <a:xfrm>
              <a:off x="1474" y="1912"/>
              <a:ext cx="702" cy="134"/>
            </a:xfrm>
            <a:prstGeom prst="rect">
              <a:avLst/>
            </a:prstGeom>
            <a:noFill/>
            <a:ln w="25400">
              <a:noFill/>
              <a:miter lim="800000"/>
              <a:headEnd/>
              <a:tailEnd/>
            </a:ln>
          </p:spPr>
          <p:txBody>
            <a:bodyPr wrap="none" anchor="ctr">
              <a:spAutoFit/>
            </a:bodyPr>
            <a:lstStyle/>
            <a:p>
              <a:pPr algn="ctr"/>
              <a:r>
                <a:rPr lang="en-US" sz="2000" b="0"/>
                <a:t>Molecules of dye</a:t>
              </a:r>
            </a:p>
          </p:txBody>
        </p:sp>
        <p:pic>
          <p:nvPicPr>
            <p:cNvPr id="38922" name="Picture 25" descr="05_14bPassiveTransport_U.jpg                                   0050AADD203                            BE5F4864:"/>
            <p:cNvPicPr>
              <a:picLocks noChangeAspect="1" noChangeArrowheads="1"/>
            </p:cNvPicPr>
            <p:nvPr/>
          </p:nvPicPr>
          <p:blipFill>
            <a:blip r:embed="rId3" cstate="print"/>
            <a:srcRect/>
            <a:stretch>
              <a:fillRect/>
            </a:stretch>
          </p:blipFill>
          <p:spPr bwMode="auto">
            <a:xfrm>
              <a:off x="1397" y="3070"/>
              <a:ext cx="3046" cy="1047"/>
            </a:xfrm>
            <a:prstGeom prst="rect">
              <a:avLst/>
            </a:prstGeom>
            <a:noFill/>
            <a:ln w="9525">
              <a:noFill/>
              <a:miter lim="800000"/>
              <a:headEnd/>
              <a:tailEnd/>
            </a:ln>
          </p:spPr>
        </p:pic>
        <p:sp>
          <p:nvSpPr>
            <p:cNvPr id="38923" name="Rectangle 26"/>
            <p:cNvSpPr>
              <a:spLocks noChangeArrowheads="1"/>
            </p:cNvSpPr>
            <p:nvPr/>
          </p:nvSpPr>
          <p:spPr bwMode="auto">
            <a:xfrm>
              <a:off x="3680" y="2970"/>
              <a:ext cx="485" cy="134"/>
            </a:xfrm>
            <a:prstGeom prst="rect">
              <a:avLst/>
            </a:prstGeom>
            <a:noFill/>
            <a:ln w="25400">
              <a:noFill/>
              <a:miter lim="800000"/>
              <a:headEnd/>
              <a:tailEnd/>
            </a:ln>
          </p:spPr>
          <p:txBody>
            <a:bodyPr wrap="none" anchor="ctr">
              <a:spAutoFit/>
            </a:bodyPr>
            <a:lstStyle/>
            <a:p>
              <a:pPr algn="ctr"/>
              <a:r>
                <a:rPr lang="en-US" sz="2000" b="0"/>
                <a:t>Equilibrium</a:t>
              </a:r>
            </a:p>
          </p:txBody>
        </p:sp>
      </p:grpSp>
    </p:spTree>
    <p:extLst>
      <p:ext uri="{BB962C8B-B14F-4D97-AF65-F5344CB8AC3E}">
        <p14:creationId xmlns:p14="http://schemas.microsoft.com/office/powerpoint/2010/main" val="226759734"/>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36662"/>
            <a:ext cx="8229600" cy="4935537"/>
          </a:xfrm>
        </p:spPr>
        <p:txBody>
          <a:bodyPr>
            <a:normAutofit/>
          </a:bodyPr>
          <a:lstStyle/>
          <a:p>
            <a:pPr marL="365760" indent="-256032">
              <a:defRPr/>
            </a:pPr>
            <a:r>
              <a:rPr lang="en-US" dirty="0" smtClean="0"/>
              <a:t>Many kinds of molecules do not diffuse freely across membranes</a:t>
            </a:r>
          </a:p>
          <a:p>
            <a:pPr marL="640080" lvl="1" indent="-256032">
              <a:defRPr/>
            </a:pPr>
            <a:r>
              <a:rPr lang="en-US" dirty="0" smtClean="0"/>
              <a:t>Charge, size, polarity</a:t>
            </a:r>
          </a:p>
          <a:p>
            <a:pPr marL="365760" indent="-256032">
              <a:defRPr/>
            </a:pPr>
            <a:r>
              <a:rPr lang="en-US" dirty="0" smtClean="0"/>
              <a:t>Require facilitation</a:t>
            </a:r>
          </a:p>
          <a:p>
            <a:pPr marL="365760" indent="-256032">
              <a:defRPr/>
            </a:pPr>
            <a:r>
              <a:rPr lang="en-US" dirty="0" smtClean="0"/>
              <a:t>Still passive transport- no energy required</a:t>
            </a:r>
          </a:p>
          <a:p>
            <a:pPr marL="365760" indent="-256032">
              <a:defRPr/>
            </a:pPr>
            <a:r>
              <a:rPr lang="en-US" dirty="0" smtClean="0"/>
              <a:t>Facilitated by transport proteins in 2 ways</a:t>
            </a:r>
          </a:p>
          <a:p>
            <a:pPr marL="640080" lvl="1" indent="-256032">
              <a:defRPr/>
            </a:pPr>
            <a:r>
              <a:rPr lang="en-US" dirty="0" smtClean="0"/>
              <a:t>Transport protein provides a pore for solute to pass</a:t>
            </a:r>
          </a:p>
          <a:p>
            <a:pPr marL="640080" lvl="1" indent="-256032">
              <a:defRPr/>
            </a:pPr>
            <a:r>
              <a:rPr lang="en-US" dirty="0" smtClean="0"/>
              <a:t>Transport protein binds to solute, changes shape and releases it on the other side</a:t>
            </a:r>
          </a:p>
          <a:p>
            <a:pPr marL="365760" indent="-256032">
              <a:defRPr/>
            </a:pPr>
            <a:r>
              <a:rPr lang="en-US" dirty="0" smtClean="0"/>
              <a:t>Solute examples</a:t>
            </a:r>
          </a:p>
          <a:p>
            <a:pPr marL="640080" lvl="1" indent="-256032">
              <a:defRPr/>
            </a:pPr>
            <a:r>
              <a:rPr lang="en-US" dirty="0" smtClean="0"/>
              <a:t>Sugars, amino acids, ions and water</a:t>
            </a:r>
          </a:p>
          <a:p>
            <a:pPr marL="365760" indent="-256032" eaLnBrk="1" fontAlgn="auto" hangingPunct="1">
              <a:spcAft>
                <a:spcPts val="0"/>
              </a:spcAft>
              <a:buFont typeface="Wingdings 3"/>
              <a:buNone/>
              <a:defRPr/>
            </a:pPr>
            <a:endParaRPr lang="en-US" dirty="0"/>
          </a:p>
        </p:txBody>
      </p:sp>
      <p:sp>
        <p:nvSpPr>
          <p:cNvPr id="3" name="Title 2"/>
          <p:cNvSpPr>
            <a:spLocks noGrp="1"/>
          </p:cNvSpPr>
          <p:nvPr>
            <p:ph type="title"/>
          </p:nvPr>
        </p:nvSpPr>
        <p:spPr>
          <a:xfrm>
            <a:off x="363071" y="167064"/>
            <a:ext cx="8229600" cy="854914"/>
          </a:xfrm>
        </p:spPr>
        <p:txBody>
          <a:bodyPr>
            <a:normAutofit/>
          </a:bodyPr>
          <a:lstStyle/>
          <a:p>
            <a:pPr marL="365760" indent="-256032" eaLnBrk="1" fontAlgn="auto" hangingPunct="1">
              <a:lnSpc>
                <a:spcPts val="2800"/>
              </a:lnSpc>
              <a:spcBef>
                <a:spcPts val="400"/>
              </a:spcBef>
              <a:spcAft>
                <a:spcPts val="0"/>
              </a:spcAft>
              <a:defRPr/>
            </a:pPr>
            <a:r>
              <a:rPr lang="en-US" b="0" dirty="0" smtClean="0">
                <a:solidFill>
                  <a:prstClr val="black"/>
                </a:solidFill>
                <a:effectLst/>
                <a:ea typeface="+mn-ea"/>
                <a:cs typeface="+mn-cs"/>
              </a:rPr>
              <a:t>Facilitated Diffusion</a:t>
            </a:r>
          </a:p>
        </p:txBody>
      </p:sp>
    </p:spTree>
    <p:extLst>
      <p:ext uri="{BB962C8B-B14F-4D97-AF65-F5344CB8AC3E}">
        <p14:creationId xmlns:p14="http://schemas.microsoft.com/office/powerpoint/2010/main" val="360644021"/>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1"/>
          <p:cNvSpPr>
            <a:spLocks noGrp="1"/>
          </p:cNvSpPr>
          <p:nvPr>
            <p:ph idx="1"/>
          </p:nvPr>
        </p:nvSpPr>
        <p:spPr/>
        <p:txBody>
          <a:bodyPr/>
          <a:lstStyle/>
          <a:p>
            <a:pPr eaLnBrk="1" hangingPunct="1"/>
            <a:endParaRPr lang="en-US" smtClean="0"/>
          </a:p>
        </p:txBody>
      </p:sp>
      <p:sp>
        <p:nvSpPr>
          <p:cNvPr id="3" name="Title 2"/>
          <p:cNvSpPr>
            <a:spLocks noGrp="1"/>
          </p:cNvSpPr>
          <p:nvPr>
            <p:ph type="title"/>
          </p:nvPr>
        </p:nvSpPr>
        <p:spPr/>
        <p:txBody>
          <a:bodyPr/>
          <a:lstStyle/>
          <a:p>
            <a:pPr eaLnBrk="1" fontAlgn="auto" hangingPunct="1">
              <a:spcAft>
                <a:spcPts val="0"/>
              </a:spcAft>
              <a:defRPr/>
            </a:pPr>
            <a:endParaRPr lang="en-US"/>
          </a:p>
        </p:txBody>
      </p:sp>
      <p:grpSp>
        <p:nvGrpSpPr>
          <p:cNvPr id="2" name="Group 18"/>
          <p:cNvGrpSpPr>
            <a:grpSpLocks/>
          </p:cNvGrpSpPr>
          <p:nvPr/>
        </p:nvGrpSpPr>
        <p:grpSpPr bwMode="auto">
          <a:xfrm>
            <a:off x="0" y="0"/>
            <a:ext cx="9144000" cy="6858000"/>
            <a:chOff x="1871" y="2468"/>
            <a:chExt cx="2115" cy="1607"/>
          </a:xfrm>
        </p:grpSpPr>
        <p:pic>
          <p:nvPicPr>
            <p:cNvPr id="43013" name="Picture 12" descr="05_15TransportProtein_U.jpg                                    0050AADD203                            BE5F4864:"/>
            <p:cNvPicPr>
              <a:picLocks noChangeAspect="1" noChangeArrowheads="1"/>
            </p:cNvPicPr>
            <p:nvPr/>
          </p:nvPicPr>
          <p:blipFill>
            <a:blip r:embed="rId2" cstate="print"/>
            <a:srcRect/>
            <a:stretch>
              <a:fillRect/>
            </a:stretch>
          </p:blipFill>
          <p:spPr bwMode="auto">
            <a:xfrm>
              <a:off x="1871" y="2468"/>
              <a:ext cx="2115" cy="1607"/>
            </a:xfrm>
            <a:prstGeom prst="rect">
              <a:avLst/>
            </a:prstGeom>
            <a:noFill/>
            <a:ln w="9525">
              <a:noFill/>
              <a:miter lim="800000"/>
              <a:headEnd/>
              <a:tailEnd/>
            </a:ln>
          </p:spPr>
        </p:pic>
        <p:sp>
          <p:nvSpPr>
            <p:cNvPr id="43014" name="Rectangle 13"/>
            <p:cNvSpPr>
              <a:spLocks noChangeArrowheads="1"/>
            </p:cNvSpPr>
            <p:nvPr/>
          </p:nvSpPr>
          <p:spPr bwMode="auto">
            <a:xfrm>
              <a:off x="3034" y="2558"/>
              <a:ext cx="722" cy="58"/>
            </a:xfrm>
            <a:prstGeom prst="rect">
              <a:avLst/>
            </a:prstGeom>
            <a:noFill/>
            <a:ln w="25400">
              <a:noFill/>
              <a:miter lim="800000"/>
              <a:headEnd/>
              <a:tailEnd/>
            </a:ln>
          </p:spPr>
          <p:txBody>
            <a:bodyPr anchor="ctr">
              <a:spAutoFit/>
            </a:bodyPr>
            <a:lstStyle/>
            <a:p>
              <a:pPr algn="l">
                <a:lnSpc>
                  <a:spcPts val="1200"/>
                </a:lnSpc>
              </a:pPr>
              <a:r>
                <a:rPr lang="en-US" sz="2800" b="0"/>
                <a:t>Solute Molecule</a:t>
              </a:r>
            </a:p>
          </p:txBody>
        </p:sp>
        <p:sp>
          <p:nvSpPr>
            <p:cNvPr id="43015" name="Line 14"/>
            <p:cNvSpPr>
              <a:spLocks noChangeShapeType="1"/>
            </p:cNvSpPr>
            <p:nvPr/>
          </p:nvSpPr>
          <p:spPr bwMode="auto">
            <a:xfrm flipV="1">
              <a:off x="2907" y="2594"/>
              <a:ext cx="118" cy="118"/>
            </a:xfrm>
            <a:prstGeom prst="line">
              <a:avLst/>
            </a:prstGeom>
            <a:noFill/>
            <a:ln w="25400">
              <a:solidFill>
                <a:schemeClr val="tx1"/>
              </a:solidFill>
              <a:round/>
              <a:headEnd/>
              <a:tailEnd/>
            </a:ln>
          </p:spPr>
          <p:txBody>
            <a:bodyPr wrap="none" anchor="ctr"/>
            <a:lstStyle/>
            <a:p>
              <a:endParaRPr lang="en-US"/>
            </a:p>
          </p:txBody>
        </p:sp>
        <p:sp>
          <p:nvSpPr>
            <p:cNvPr id="43016" name="Line 15"/>
            <p:cNvSpPr>
              <a:spLocks noChangeShapeType="1"/>
            </p:cNvSpPr>
            <p:nvPr/>
          </p:nvSpPr>
          <p:spPr bwMode="auto">
            <a:xfrm flipH="1">
              <a:off x="2434" y="3764"/>
              <a:ext cx="115" cy="83"/>
            </a:xfrm>
            <a:prstGeom prst="line">
              <a:avLst/>
            </a:prstGeom>
            <a:noFill/>
            <a:ln w="25400">
              <a:solidFill>
                <a:schemeClr val="tx1"/>
              </a:solidFill>
              <a:round/>
              <a:headEnd/>
              <a:tailEnd/>
            </a:ln>
          </p:spPr>
          <p:txBody>
            <a:bodyPr wrap="none" anchor="ctr"/>
            <a:lstStyle/>
            <a:p>
              <a:endParaRPr lang="en-US"/>
            </a:p>
          </p:txBody>
        </p:sp>
        <p:sp>
          <p:nvSpPr>
            <p:cNvPr id="43017" name="Rectangle 16"/>
            <p:cNvSpPr>
              <a:spLocks noChangeArrowheads="1"/>
            </p:cNvSpPr>
            <p:nvPr/>
          </p:nvSpPr>
          <p:spPr bwMode="auto">
            <a:xfrm>
              <a:off x="1929" y="3859"/>
              <a:ext cx="683" cy="58"/>
            </a:xfrm>
            <a:prstGeom prst="rect">
              <a:avLst/>
            </a:prstGeom>
            <a:noFill/>
            <a:ln w="25400">
              <a:noFill/>
              <a:miter lim="800000"/>
              <a:headEnd/>
              <a:tailEnd/>
            </a:ln>
          </p:spPr>
          <p:txBody>
            <a:bodyPr wrap="none" anchor="ctr">
              <a:spAutoFit/>
            </a:bodyPr>
            <a:lstStyle/>
            <a:p>
              <a:pPr>
                <a:lnSpc>
                  <a:spcPts val="1200"/>
                </a:lnSpc>
              </a:pPr>
              <a:r>
                <a:rPr lang="en-US" sz="2800" b="0"/>
                <a:t>Transport Protein</a:t>
              </a:r>
            </a:p>
          </p:txBody>
        </p:sp>
      </p:grpSp>
      <p:sp>
        <p:nvSpPr>
          <p:cNvPr id="10" name="Explosion 1 9"/>
          <p:cNvSpPr/>
          <p:nvPr/>
        </p:nvSpPr>
        <p:spPr>
          <a:xfrm>
            <a:off x="4380633" y="431740"/>
            <a:ext cx="4312292" cy="3507390"/>
          </a:xfrm>
          <a:prstGeom prst="irregularSeal1">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b="1" dirty="0" smtClean="0"/>
              <a:t>Look Familiar?</a:t>
            </a:r>
            <a:endParaRPr lang="en-US" sz="4000" b="1" dirty="0"/>
          </a:p>
        </p:txBody>
      </p:sp>
    </p:spTree>
    <p:extLst>
      <p:ext uri="{BB962C8B-B14F-4D97-AF65-F5344CB8AC3E}">
        <p14:creationId xmlns:p14="http://schemas.microsoft.com/office/powerpoint/2010/main" val="3740462123"/>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36662"/>
            <a:ext cx="8229600" cy="4935537"/>
          </a:xfrm>
        </p:spPr>
        <p:txBody>
          <a:bodyPr>
            <a:normAutofit/>
          </a:bodyPr>
          <a:lstStyle/>
          <a:p>
            <a:pPr marL="365760" indent="-256032">
              <a:defRPr/>
            </a:pPr>
            <a:r>
              <a:rPr lang="en-US" sz="2800" dirty="0" smtClean="0"/>
              <a:t>DIFFERENT!</a:t>
            </a:r>
          </a:p>
          <a:p>
            <a:pPr marL="365760" indent="-256032">
              <a:defRPr/>
            </a:pPr>
            <a:r>
              <a:rPr lang="en-US" sz="2800" dirty="0" smtClean="0"/>
              <a:t>NOT about the movement of solute!!!</a:t>
            </a:r>
          </a:p>
          <a:p>
            <a:pPr marL="365760" indent="-256032">
              <a:defRPr/>
            </a:pPr>
            <a:r>
              <a:rPr lang="en-US" sz="2800" dirty="0" smtClean="0"/>
              <a:t>The diffusion of water across a membrane</a:t>
            </a:r>
          </a:p>
          <a:p>
            <a:pPr marL="365760" indent="-256032">
              <a:defRPr/>
            </a:pPr>
            <a:r>
              <a:rPr lang="en-US" sz="2800" dirty="0" smtClean="0"/>
              <a:t>Water travels from a solution of lower solute concentration to one of higher solute concentration</a:t>
            </a:r>
          </a:p>
          <a:p>
            <a:pPr marL="640080" lvl="1" indent="-256032">
              <a:defRPr/>
            </a:pPr>
            <a:r>
              <a:rPr lang="en-US" sz="2800" dirty="0" smtClean="0"/>
              <a:t>Water is used to “balance out” different solute concentrations to equilibrium</a:t>
            </a:r>
          </a:p>
          <a:p>
            <a:pPr marL="640080" lvl="1" indent="-256032">
              <a:defRPr/>
            </a:pPr>
            <a:r>
              <a:rPr lang="en-US" sz="2800" dirty="0" smtClean="0"/>
              <a:t>“waters down” the side with “too much” solute</a:t>
            </a:r>
          </a:p>
          <a:p>
            <a:pPr marL="365760" indent="-256032" eaLnBrk="1" fontAlgn="auto" hangingPunct="1">
              <a:spcAft>
                <a:spcPts val="0"/>
              </a:spcAft>
              <a:buFont typeface="Wingdings 3"/>
              <a:buNone/>
              <a:defRPr/>
            </a:pPr>
            <a:endParaRPr lang="en-US" dirty="0"/>
          </a:p>
        </p:txBody>
      </p:sp>
      <p:sp>
        <p:nvSpPr>
          <p:cNvPr id="3" name="Title 2"/>
          <p:cNvSpPr>
            <a:spLocks noGrp="1"/>
          </p:cNvSpPr>
          <p:nvPr>
            <p:ph type="title"/>
          </p:nvPr>
        </p:nvSpPr>
        <p:spPr>
          <a:xfrm>
            <a:off x="363071" y="167064"/>
            <a:ext cx="8229600" cy="854914"/>
          </a:xfrm>
        </p:spPr>
        <p:txBody>
          <a:bodyPr>
            <a:normAutofit/>
          </a:bodyPr>
          <a:lstStyle/>
          <a:p>
            <a:pPr marL="365760" indent="-256032" eaLnBrk="1" fontAlgn="auto" hangingPunct="1">
              <a:lnSpc>
                <a:spcPts val="2800"/>
              </a:lnSpc>
              <a:spcBef>
                <a:spcPts val="400"/>
              </a:spcBef>
              <a:spcAft>
                <a:spcPts val="0"/>
              </a:spcAft>
              <a:defRPr/>
            </a:pPr>
            <a:r>
              <a:rPr lang="en-US" b="0" dirty="0" smtClean="0">
                <a:solidFill>
                  <a:prstClr val="black"/>
                </a:solidFill>
                <a:effectLst/>
                <a:ea typeface="+mn-ea"/>
                <a:cs typeface="+mn-cs"/>
              </a:rPr>
              <a:t>Osmosis</a:t>
            </a:r>
          </a:p>
        </p:txBody>
      </p:sp>
    </p:spTree>
    <p:extLst>
      <p:ext uri="{BB962C8B-B14F-4D97-AF65-F5344CB8AC3E}">
        <p14:creationId xmlns:p14="http://schemas.microsoft.com/office/powerpoint/2010/main" val="557149724"/>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54"/>
          <p:cNvGrpSpPr>
            <a:grpSpLocks noGrp="1"/>
          </p:cNvGrpSpPr>
          <p:nvPr/>
        </p:nvGrpSpPr>
        <p:grpSpPr bwMode="auto">
          <a:xfrm>
            <a:off x="1590" y="163515"/>
            <a:ext cx="9142412" cy="6694488"/>
            <a:chOff x="1804" y="1562"/>
            <a:chExt cx="2176" cy="2607"/>
          </a:xfrm>
        </p:grpSpPr>
        <p:sp>
          <p:nvSpPr>
            <p:cNvPr id="45059" name="Line 108"/>
            <p:cNvSpPr>
              <a:spLocks noChangeShapeType="1"/>
            </p:cNvSpPr>
            <p:nvPr/>
          </p:nvSpPr>
          <p:spPr bwMode="auto">
            <a:xfrm flipH="1">
              <a:off x="2295" y="2667"/>
              <a:ext cx="314" cy="92"/>
            </a:xfrm>
            <a:prstGeom prst="line">
              <a:avLst/>
            </a:prstGeom>
            <a:noFill/>
            <a:ln w="25400">
              <a:solidFill>
                <a:schemeClr val="tx1"/>
              </a:solidFill>
              <a:round/>
              <a:headEnd/>
              <a:tailEnd/>
            </a:ln>
          </p:spPr>
          <p:txBody>
            <a:bodyPr wrap="none" anchor="ctr"/>
            <a:lstStyle/>
            <a:p>
              <a:endParaRPr lang="en-US"/>
            </a:p>
          </p:txBody>
        </p:sp>
        <p:pic>
          <p:nvPicPr>
            <p:cNvPr id="45060" name="Picture 116" descr="05_16Osmosis_U.jpg                                             0050AADD203                            BE5F4864:"/>
            <p:cNvPicPr>
              <a:picLocks noChangeAspect="1" noChangeArrowheads="1"/>
            </p:cNvPicPr>
            <p:nvPr/>
          </p:nvPicPr>
          <p:blipFill>
            <a:blip r:embed="rId2" cstate="print"/>
            <a:srcRect/>
            <a:stretch>
              <a:fillRect/>
            </a:stretch>
          </p:blipFill>
          <p:spPr bwMode="auto">
            <a:xfrm>
              <a:off x="1804" y="1955"/>
              <a:ext cx="2176" cy="2214"/>
            </a:xfrm>
            <a:prstGeom prst="rect">
              <a:avLst/>
            </a:prstGeom>
            <a:noFill/>
            <a:ln w="9525">
              <a:noFill/>
              <a:miter lim="800000"/>
              <a:headEnd/>
              <a:tailEnd/>
            </a:ln>
          </p:spPr>
        </p:pic>
        <p:sp>
          <p:nvSpPr>
            <p:cNvPr id="45061" name="Line 117"/>
            <p:cNvSpPr>
              <a:spLocks noChangeShapeType="1"/>
            </p:cNvSpPr>
            <p:nvPr/>
          </p:nvSpPr>
          <p:spPr bwMode="auto">
            <a:xfrm flipV="1">
              <a:off x="2351" y="1984"/>
              <a:ext cx="0" cy="230"/>
            </a:xfrm>
            <a:prstGeom prst="line">
              <a:avLst/>
            </a:prstGeom>
            <a:noFill/>
            <a:ln w="25400">
              <a:solidFill>
                <a:schemeClr val="tx1"/>
              </a:solidFill>
              <a:round/>
              <a:headEnd/>
              <a:tailEnd/>
            </a:ln>
          </p:spPr>
          <p:txBody>
            <a:bodyPr wrap="none" anchor="ctr"/>
            <a:lstStyle/>
            <a:p>
              <a:endParaRPr lang="en-US"/>
            </a:p>
          </p:txBody>
        </p:sp>
        <p:sp>
          <p:nvSpPr>
            <p:cNvPr id="45062" name="Rectangle 118"/>
            <p:cNvSpPr>
              <a:spLocks noChangeArrowheads="1"/>
            </p:cNvSpPr>
            <p:nvPr/>
          </p:nvSpPr>
          <p:spPr bwMode="auto">
            <a:xfrm>
              <a:off x="2064" y="1581"/>
              <a:ext cx="374" cy="360"/>
            </a:xfrm>
            <a:prstGeom prst="rect">
              <a:avLst/>
            </a:prstGeom>
            <a:noFill/>
            <a:ln w="25400">
              <a:noFill/>
              <a:miter lim="800000"/>
              <a:headEnd/>
              <a:tailEnd/>
            </a:ln>
          </p:spPr>
          <p:txBody>
            <a:bodyPr wrap="none" anchor="ctr">
              <a:spAutoFit/>
            </a:bodyPr>
            <a:lstStyle/>
            <a:p>
              <a:pPr algn="ctr"/>
              <a:r>
                <a:rPr lang="en-US" sz="1800" b="0"/>
                <a:t>Lower</a:t>
              </a:r>
              <a:br>
                <a:rPr lang="en-US" sz="1800" b="0"/>
              </a:br>
              <a:r>
                <a:rPr lang="en-US" sz="1800" b="0"/>
                <a:t>concentration</a:t>
              </a:r>
              <a:br>
                <a:rPr lang="en-US" sz="1800" b="0"/>
              </a:br>
              <a:r>
                <a:rPr lang="en-US" sz="1800" b="0"/>
                <a:t>of solute</a:t>
              </a:r>
            </a:p>
          </p:txBody>
        </p:sp>
        <p:sp>
          <p:nvSpPr>
            <p:cNvPr id="45063" name="Line 119"/>
            <p:cNvSpPr>
              <a:spLocks noChangeShapeType="1"/>
            </p:cNvSpPr>
            <p:nvPr/>
          </p:nvSpPr>
          <p:spPr bwMode="auto">
            <a:xfrm flipV="1">
              <a:off x="2831" y="1973"/>
              <a:ext cx="0" cy="231"/>
            </a:xfrm>
            <a:prstGeom prst="line">
              <a:avLst/>
            </a:prstGeom>
            <a:noFill/>
            <a:ln w="25400">
              <a:solidFill>
                <a:schemeClr val="tx1"/>
              </a:solidFill>
              <a:round/>
              <a:headEnd/>
              <a:tailEnd/>
            </a:ln>
          </p:spPr>
          <p:txBody>
            <a:bodyPr wrap="none" anchor="ctr"/>
            <a:lstStyle/>
            <a:p>
              <a:endParaRPr lang="en-US"/>
            </a:p>
          </p:txBody>
        </p:sp>
        <p:sp>
          <p:nvSpPr>
            <p:cNvPr id="45064" name="Rectangle 120"/>
            <p:cNvSpPr>
              <a:spLocks noChangeArrowheads="1"/>
            </p:cNvSpPr>
            <p:nvPr/>
          </p:nvSpPr>
          <p:spPr bwMode="auto">
            <a:xfrm>
              <a:off x="2601" y="1583"/>
              <a:ext cx="374" cy="360"/>
            </a:xfrm>
            <a:prstGeom prst="rect">
              <a:avLst/>
            </a:prstGeom>
            <a:noFill/>
            <a:ln w="25400">
              <a:noFill/>
              <a:miter lim="800000"/>
              <a:headEnd/>
              <a:tailEnd/>
            </a:ln>
          </p:spPr>
          <p:txBody>
            <a:bodyPr wrap="none" anchor="ctr">
              <a:spAutoFit/>
            </a:bodyPr>
            <a:lstStyle/>
            <a:p>
              <a:pPr algn="ctr"/>
              <a:r>
                <a:rPr lang="en-US" sz="1800" b="0"/>
                <a:t>Higher</a:t>
              </a:r>
              <a:br>
                <a:rPr lang="en-US" sz="1800" b="0"/>
              </a:br>
              <a:r>
                <a:rPr lang="en-US" sz="1800" b="0"/>
                <a:t>concentration</a:t>
              </a:r>
              <a:br>
                <a:rPr lang="en-US" sz="1800" b="0"/>
              </a:br>
              <a:r>
                <a:rPr lang="en-US" sz="1800" b="0"/>
                <a:t>of solute</a:t>
              </a:r>
            </a:p>
          </p:txBody>
        </p:sp>
        <p:sp>
          <p:nvSpPr>
            <p:cNvPr id="45065" name="Line 121"/>
            <p:cNvSpPr>
              <a:spLocks noChangeShapeType="1"/>
            </p:cNvSpPr>
            <p:nvPr/>
          </p:nvSpPr>
          <p:spPr bwMode="auto">
            <a:xfrm flipV="1">
              <a:off x="3293" y="2003"/>
              <a:ext cx="0" cy="357"/>
            </a:xfrm>
            <a:prstGeom prst="line">
              <a:avLst/>
            </a:prstGeom>
            <a:noFill/>
            <a:ln w="25400">
              <a:solidFill>
                <a:schemeClr val="tx1"/>
              </a:solidFill>
              <a:round/>
              <a:headEnd/>
              <a:tailEnd/>
            </a:ln>
          </p:spPr>
          <p:txBody>
            <a:bodyPr wrap="none" anchor="ctr"/>
            <a:lstStyle/>
            <a:p>
              <a:endParaRPr lang="en-US"/>
            </a:p>
          </p:txBody>
        </p:sp>
        <p:sp>
          <p:nvSpPr>
            <p:cNvPr id="45066" name="AutoShape 122"/>
            <p:cNvSpPr>
              <a:spLocks/>
            </p:cNvSpPr>
            <p:nvPr/>
          </p:nvSpPr>
          <p:spPr bwMode="auto">
            <a:xfrm rot="-5400000">
              <a:off x="3481" y="1706"/>
              <a:ext cx="117" cy="502"/>
            </a:xfrm>
            <a:prstGeom prst="rightBrace">
              <a:avLst>
                <a:gd name="adj1" fmla="val 35755"/>
                <a:gd name="adj2" fmla="val 50000"/>
              </a:avLst>
            </a:prstGeom>
            <a:noFill/>
            <a:ln w="25400">
              <a:solidFill>
                <a:schemeClr val="tx1"/>
              </a:solidFill>
              <a:round/>
              <a:headEnd/>
              <a:tailEnd/>
            </a:ln>
          </p:spPr>
          <p:txBody>
            <a:bodyPr wrap="none" anchor="ctr"/>
            <a:lstStyle/>
            <a:p>
              <a:endParaRPr lang="en-US"/>
            </a:p>
          </p:txBody>
        </p:sp>
        <p:sp>
          <p:nvSpPr>
            <p:cNvPr id="45067" name="Line 123"/>
            <p:cNvSpPr>
              <a:spLocks noChangeShapeType="1"/>
            </p:cNvSpPr>
            <p:nvPr/>
          </p:nvSpPr>
          <p:spPr bwMode="auto">
            <a:xfrm>
              <a:off x="3792" y="2010"/>
              <a:ext cx="0" cy="121"/>
            </a:xfrm>
            <a:prstGeom prst="line">
              <a:avLst/>
            </a:prstGeom>
            <a:noFill/>
            <a:ln w="25400">
              <a:solidFill>
                <a:schemeClr val="tx1"/>
              </a:solidFill>
              <a:round/>
              <a:headEnd/>
              <a:tailEnd/>
            </a:ln>
          </p:spPr>
          <p:txBody>
            <a:bodyPr wrap="none" anchor="ctr"/>
            <a:lstStyle/>
            <a:p>
              <a:endParaRPr lang="en-US"/>
            </a:p>
          </p:txBody>
        </p:sp>
        <p:sp>
          <p:nvSpPr>
            <p:cNvPr id="45068" name="Rectangle 124"/>
            <p:cNvSpPr>
              <a:spLocks noChangeArrowheads="1"/>
            </p:cNvSpPr>
            <p:nvPr/>
          </p:nvSpPr>
          <p:spPr bwMode="auto">
            <a:xfrm>
              <a:off x="3330" y="1562"/>
              <a:ext cx="374" cy="360"/>
            </a:xfrm>
            <a:prstGeom prst="rect">
              <a:avLst/>
            </a:prstGeom>
            <a:noFill/>
            <a:ln w="25400">
              <a:noFill/>
              <a:miter lim="800000"/>
              <a:headEnd/>
              <a:tailEnd/>
            </a:ln>
          </p:spPr>
          <p:txBody>
            <a:bodyPr wrap="none" anchor="ctr">
              <a:spAutoFit/>
            </a:bodyPr>
            <a:lstStyle/>
            <a:p>
              <a:pPr algn="ctr"/>
              <a:r>
                <a:rPr lang="en-US" sz="1800" b="0"/>
                <a:t>Equal</a:t>
              </a:r>
              <a:br>
                <a:rPr lang="en-US" sz="1800" b="0"/>
              </a:br>
              <a:r>
                <a:rPr lang="en-US" sz="1800" b="0"/>
                <a:t>concentration</a:t>
              </a:r>
              <a:br>
                <a:rPr lang="en-US" sz="1800" b="0"/>
              </a:br>
              <a:r>
                <a:rPr lang="en-US" sz="1800" b="0"/>
                <a:t>of solute</a:t>
              </a:r>
            </a:p>
          </p:txBody>
        </p:sp>
        <p:sp>
          <p:nvSpPr>
            <p:cNvPr id="45069" name="Rectangle 125"/>
            <p:cNvSpPr>
              <a:spLocks noChangeArrowheads="1"/>
            </p:cNvSpPr>
            <p:nvPr/>
          </p:nvSpPr>
          <p:spPr bwMode="auto">
            <a:xfrm>
              <a:off x="2471" y="2247"/>
              <a:ext cx="147" cy="144"/>
            </a:xfrm>
            <a:prstGeom prst="rect">
              <a:avLst/>
            </a:prstGeom>
            <a:noFill/>
            <a:ln w="25400">
              <a:noFill/>
              <a:miter lim="800000"/>
              <a:headEnd/>
              <a:tailEnd/>
            </a:ln>
          </p:spPr>
          <p:txBody>
            <a:bodyPr wrap="none" anchor="ctr">
              <a:spAutoFit/>
            </a:bodyPr>
            <a:lstStyle/>
            <a:p>
              <a:pPr algn="ctr"/>
              <a:r>
                <a:rPr lang="en-US" sz="1800" b="0"/>
                <a:t>H</a:t>
              </a:r>
              <a:r>
                <a:rPr lang="en-US" sz="1800" b="0" baseline="-25000"/>
                <a:t>2</a:t>
              </a:r>
              <a:r>
                <a:rPr lang="en-US" sz="1800" b="0"/>
                <a:t>O</a:t>
              </a:r>
            </a:p>
          </p:txBody>
        </p:sp>
        <p:sp>
          <p:nvSpPr>
            <p:cNvPr id="45070" name="Rectangle 126"/>
            <p:cNvSpPr>
              <a:spLocks noChangeArrowheads="1"/>
            </p:cNvSpPr>
            <p:nvPr/>
          </p:nvSpPr>
          <p:spPr bwMode="auto">
            <a:xfrm>
              <a:off x="1864" y="2035"/>
              <a:ext cx="264" cy="252"/>
            </a:xfrm>
            <a:prstGeom prst="rect">
              <a:avLst/>
            </a:prstGeom>
            <a:noFill/>
            <a:ln w="25400">
              <a:noFill/>
              <a:miter lim="800000"/>
              <a:headEnd/>
              <a:tailEnd/>
            </a:ln>
          </p:spPr>
          <p:txBody>
            <a:bodyPr wrap="none" anchor="ctr">
              <a:spAutoFit/>
            </a:bodyPr>
            <a:lstStyle/>
            <a:p>
              <a:pPr algn="l"/>
              <a:r>
                <a:rPr lang="en-US" sz="1800" b="0"/>
                <a:t>Solute</a:t>
              </a:r>
              <a:br>
                <a:rPr lang="en-US" sz="1800" b="0"/>
              </a:br>
              <a:r>
                <a:rPr lang="en-US" sz="1800" b="0"/>
                <a:t>molecule</a:t>
              </a:r>
            </a:p>
          </p:txBody>
        </p:sp>
        <p:sp>
          <p:nvSpPr>
            <p:cNvPr id="45071" name="Line 127"/>
            <p:cNvSpPr>
              <a:spLocks noChangeShapeType="1"/>
            </p:cNvSpPr>
            <p:nvPr/>
          </p:nvSpPr>
          <p:spPr bwMode="auto">
            <a:xfrm flipH="1" flipV="1">
              <a:off x="2101" y="2268"/>
              <a:ext cx="214" cy="173"/>
            </a:xfrm>
            <a:prstGeom prst="line">
              <a:avLst/>
            </a:prstGeom>
            <a:noFill/>
            <a:ln w="25400">
              <a:solidFill>
                <a:schemeClr val="tx1"/>
              </a:solidFill>
              <a:round/>
              <a:headEnd/>
              <a:tailEnd/>
            </a:ln>
          </p:spPr>
          <p:txBody>
            <a:bodyPr wrap="none" anchor="ctr"/>
            <a:lstStyle/>
            <a:p>
              <a:endParaRPr lang="en-US"/>
            </a:p>
          </p:txBody>
        </p:sp>
        <p:sp>
          <p:nvSpPr>
            <p:cNvPr id="45072" name="Rectangle 129"/>
            <p:cNvSpPr>
              <a:spLocks noChangeArrowheads="1"/>
            </p:cNvSpPr>
            <p:nvPr/>
          </p:nvSpPr>
          <p:spPr bwMode="auto">
            <a:xfrm>
              <a:off x="1859" y="2455"/>
              <a:ext cx="306" cy="360"/>
            </a:xfrm>
            <a:prstGeom prst="rect">
              <a:avLst/>
            </a:prstGeom>
            <a:noFill/>
            <a:ln w="25400">
              <a:noFill/>
              <a:miter lim="800000"/>
              <a:headEnd/>
              <a:tailEnd/>
            </a:ln>
          </p:spPr>
          <p:txBody>
            <a:bodyPr wrap="none" anchor="ctr">
              <a:spAutoFit/>
            </a:bodyPr>
            <a:lstStyle/>
            <a:p>
              <a:pPr algn="ctr"/>
              <a:r>
                <a:rPr lang="en-US" sz="1800" b="0"/>
                <a:t>Selectively</a:t>
              </a:r>
              <a:br>
                <a:rPr lang="en-US" sz="1800" b="0"/>
              </a:br>
              <a:r>
                <a:rPr lang="en-US" sz="1800" b="0"/>
                <a:t>permeable</a:t>
              </a:r>
              <a:br>
                <a:rPr lang="en-US" sz="1800" b="0"/>
              </a:br>
              <a:r>
                <a:rPr lang="en-US" sz="1800" b="0"/>
                <a:t>membrane</a:t>
              </a:r>
            </a:p>
          </p:txBody>
        </p:sp>
        <p:sp>
          <p:nvSpPr>
            <p:cNvPr id="45073" name="Line 131"/>
            <p:cNvSpPr>
              <a:spLocks noChangeShapeType="1"/>
            </p:cNvSpPr>
            <p:nvPr/>
          </p:nvSpPr>
          <p:spPr bwMode="auto">
            <a:xfrm flipH="1" flipV="1">
              <a:off x="2087" y="2977"/>
              <a:ext cx="194" cy="24"/>
            </a:xfrm>
            <a:prstGeom prst="line">
              <a:avLst/>
            </a:prstGeom>
            <a:noFill/>
            <a:ln w="25400">
              <a:solidFill>
                <a:schemeClr val="tx1"/>
              </a:solidFill>
              <a:round/>
              <a:headEnd/>
              <a:tailEnd/>
            </a:ln>
          </p:spPr>
          <p:txBody>
            <a:bodyPr wrap="none" anchor="ctr"/>
            <a:lstStyle/>
            <a:p>
              <a:endParaRPr lang="en-US"/>
            </a:p>
          </p:txBody>
        </p:sp>
        <p:sp>
          <p:nvSpPr>
            <p:cNvPr id="45074" name="Rectangle 132"/>
            <p:cNvSpPr>
              <a:spLocks noChangeArrowheads="1"/>
            </p:cNvSpPr>
            <p:nvPr/>
          </p:nvSpPr>
          <p:spPr bwMode="auto">
            <a:xfrm>
              <a:off x="1894" y="2904"/>
              <a:ext cx="264" cy="252"/>
            </a:xfrm>
            <a:prstGeom prst="rect">
              <a:avLst/>
            </a:prstGeom>
            <a:noFill/>
            <a:ln w="25400">
              <a:noFill/>
              <a:miter lim="800000"/>
              <a:headEnd/>
              <a:tailEnd/>
            </a:ln>
          </p:spPr>
          <p:txBody>
            <a:bodyPr wrap="none" anchor="ctr">
              <a:spAutoFit/>
            </a:bodyPr>
            <a:lstStyle/>
            <a:p>
              <a:pPr algn="l"/>
              <a:r>
                <a:rPr lang="en-US" sz="1800" b="0"/>
                <a:t>Water</a:t>
              </a:r>
              <a:br>
                <a:rPr lang="en-US" sz="1800" b="0"/>
              </a:br>
              <a:r>
                <a:rPr lang="en-US" sz="1800" b="0"/>
                <a:t>molecule</a:t>
              </a:r>
            </a:p>
          </p:txBody>
        </p:sp>
        <p:sp>
          <p:nvSpPr>
            <p:cNvPr id="45075" name="Line 133"/>
            <p:cNvSpPr>
              <a:spLocks noChangeShapeType="1"/>
            </p:cNvSpPr>
            <p:nvPr/>
          </p:nvSpPr>
          <p:spPr bwMode="auto">
            <a:xfrm>
              <a:off x="3329" y="3635"/>
              <a:ext cx="155" cy="162"/>
            </a:xfrm>
            <a:prstGeom prst="line">
              <a:avLst/>
            </a:prstGeom>
            <a:noFill/>
            <a:ln w="25400">
              <a:solidFill>
                <a:schemeClr val="tx1"/>
              </a:solidFill>
              <a:round/>
              <a:headEnd/>
              <a:tailEnd/>
            </a:ln>
          </p:spPr>
          <p:txBody>
            <a:bodyPr wrap="none" anchor="ctr"/>
            <a:lstStyle/>
            <a:p>
              <a:endParaRPr lang="en-US"/>
            </a:p>
          </p:txBody>
        </p:sp>
        <p:sp>
          <p:nvSpPr>
            <p:cNvPr id="45076" name="Rectangle 134"/>
            <p:cNvSpPr>
              <a:spLocks noChangeArrowheads="1"/>
            </p:cNvSpPr>
            <p:nvPr/>
          </p:nvSpPr>
          <p:spPr bwMode="auto">
            <a:xfrm>
              <a:off x="3055" y="3771"/>
              <a:ext cx="694" cy="252"/>
            </a:xfrm>
            <a:prstGeom prst="rect">
              <a:avLst/>
            </a:prstGeom>
            <a:noFill/>
            <a:ln w="25400">
              <a:noFill/>
              <a:miter lim="800000"/>
              <a:headEnd/>
              <a:tailEnd/>
            </a:ln>
          </p:spPr>
          <p:txBody>
            <a:bodyPr wrap="none" anchor="ctr">
              <a:spAutoFit/>
            </a:bodyPr>
            <a:lstStyle/>
            <a:p>
              <a:pPr algn="ctr"/>
              <a:r>
                <a:rPr lang="en-US" sz="1800" b="0"/>
                <a:t>Solute molecule with</a:t>
              </a:r>
            </a:p>
            <a:p>
              <a:pPr algn="ctr"/>
              <a:r>
                <a:rPr lang="en-US" sz="1800" b="0"/>
                <a:t>cluster of water molecules </a:t>
              </a:r>
            </a:p>
          </p:txBody>
        </p:sp>
        <p:sp>
          <p:nvSpPr>
            <p:cNvPr id="45077" name="Rectangle 135"/>
            <p:cNvSpPr>
              <a:spLocks noChangeArrowheads="1"/>
            </p:cNvSpPr>
            <p:nvPr/>
          </p:nvSpPr>
          <p:spPr bwMode="auto">
            <a:xfrm>
              <a:off x="3272" y="4025"/>
              <a:ext cx="453" cy="144"/>
            </a:xfrm>
            <a:prstGeom prst="rect">
              <a:avLst/>
            </a:prstGeom>
            <a:noFill/>
            <a:ln w="25400">
              <a:noFill/>
              <a:miter lim="800000"/>
              <a:headEnd/>
              <a:tailEnd/>
            </a:ln>
          </p:spPr>
          <p:txBody>
            <a:bodyPr wrap="none" anchor="ctr">
              <a:spAutoFit/>
            </a:bodyPr>
            <a:lstStyle/>
            <a:p>
              <a:pPr algn="ctr"/>
              <a:r>
                <a:rPr lang="en-US" sz="1800" b="0"/>
                <a:t>Net flow of water</a:t>
              </a:r>
            </a:p>
          </p:txBody>
        </p:sp>
        <p:sp>
          <p:nvSpPr>
            <p:cNvPr id="45078" name="Freeform 153"/>
            <p:cNvSpPr>
              <a:spLocks/>
            </p:cNvSpPr>
            <p:nvPr/>
          </p:nvSpPr>
          <p:spPr bwMode="auto">
            <a:xfrm>
              <a:off x="2152" y="2644"/>
              <a:ext cx="772" cy="212"/>
            </a:xfrm>
            <a:custGeom>
              <a:avLst/>
              <a:gdLst>
                <a:gd name="T0" fmla="*/ 675 w 628"/>
                <a:gd name="T1" fmla="*/ 0 h 212"/>
                <a:gd name="T2" fmla="*/ 0 w 628"/>
                <a:gd name="T3" fmla="*/ 100 h 212"/>
                <a:gd name="T4" fmla="*/ 1435 w 628"/>
                <a:gd name="T5" fmla="*/ 212 h 212"/>
                <a:gd name="T6" fmla="*/ 0 60000 65536"/>
                <a:gd name="T7" fmla="*/ 0 60000 65536"/>
                <a:gd name="T8" fmla="*/ 0 60000 65536"/>
                <a:gd name="T9" fmla="*/ 0 w 628"/>
                <a:gd name="T10" fmla="*/ 0 h 212"/>
                <a:gd name="T11" fmla="*/ 628 w 628"/>
                <a:gd name="T12" fmla="*/ 212 h 212"/>
              </a:gdLst>
              <a:ahLst/>
              <a:cxnLst>
                <a:cxn ang="T6">
                  <a:pos x="T0" y="T1"/>
                </a:cxn>
                <a:cxn ang="T7">
                  <a:pos x="T2" y="T3"/>
                </a:cxn>
                <a:cxn ang="T8">
                  <a:pos x="T4" y="T5"/>
                </a:cxn>
              </a:cxnLst>
              <a:rect l="T9" t="T10" r="T11" b="T12"/>
              <a:pathLst>
                <a:path w="628" h="212">
                  <a:moveTo>
                    <a:pt x="296" y="0"/>
                  </a:moveTo>
                  <a:lnTo>
                    <a:pt x="0" y="100"/>
                  </a:lnTo>
                  <a:lnTo>
                    <a:pt x="628" y="212"/>
                  </a:lnTo>
                </a:path>
              </a:pathLst>
            </a:custGeom>
            <a:noFill/>
            <a:ln w="25400">
              <a:solidFill>
                <a:schemeClr val="tx1"/>
              </a:solidFill>
              <a:round/>
              <a:headEnd/>
              <a:tailEnd/>
            </a:ln>
          </p:spPr>
          <p:txBody>
            <a:bodyPr wrap="none" anchor="ctr"/>
            <a:lstStyle/>
            <a:p>
              <a:endParaRPr lang="en-US"/>
            </a:p>
          </p:txBody>
        </p:sp>
      </p:grpSp>
    </p:spTree>
    <p:extLst>
      <p:ext uri="{BB962C8B-B14F-4D97-AF65-F5344CB8AC3E}">
        <p14:creationId xmlns:p14="http://schemas.microsoft.com/office/powerpoint/2010/main" val="1497691762"/>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Osmosis and Water Balance</a:t>
            </a:r>
            <a:endParaRPr lang="en-US" dirty="0"/>
          </a:p>
        </p:txBody>
      </p:sp>
      <p:sp>
        <p:nvSpPr>
          <p:cNvPr id="546819" name="Rectangle 3"/>
          <p:cNvSpPr>
            <a:spLocks noGrp="1" noChangeArrowheads="1"/>
          </p:cNvSpPr>
          <p:nvPr>
            <p:ph sz="quarter" idx="1"/>
          </p:nvPr>
        </p:nvSpPr>
        <p:spPr/>
        <p:txBody>
          <a:bodyPr>
            <a:normAutofit lnSpcReduction="10000"/>
          </a:bodyPr>
          <a:lstStyle/>
          <a:p>
            <a:pPr marL="365760" indent="-256032" eaLnBrk="1" fontAlgn="auto" hangingPunct="1">
              <a:spcBef>
                <a:spcPct val="25000"/>
              </a:spcBef>
              <a:spcAft>
                <a:spcPts val="0"/>
              </a:spcAft>
              <a:buFont typeface="Wingdings 3"/>
              <a:buChar char=""/>
              <a:defRPr/>
            </a:pPr>
            <a:r>
              <a:rPr lang="en-US" sz="2800" b="1" dirty="0" err="1" smtClean="0">
                <a:solidFill>
                  <a:schemeClr val="accent1">
                    <a:lumMod val="75000"/>
                  </a:schemeClr>
                </a:solidFill>
                <a:latin typeface="Calibri" pitchFamily="34" charset="0"/>
              </a:rPr>
              <a:t>Osmoregulation</a:t>
            </a:r>
            <a:r>
              <a:rPr lang="en-US" sz="2800" dirty="0" smtClean="0">
                <a:latin typeface="Calibri" pitchFamily="34" charset="0"/>
              </a:rPr>
              <a:t>- the control of water balance</a:t>
            </a:r>
          </a:p>
          <a:p>
            <a:pPr marL="365760" indent="-256032" eaLnBrk="1" fontAlgn="auto" hangingPunct="1">
              <a:spcBef>
                <a:spcPct val="25000"/>
              </a:spcBef>
              <a:spcAft>
                <a:spcPts val="0"/>
              </a:spcAft>
              <a:buFont typeface="Wingdings 3"/>
              <a:buChar char=""/>
              <a:defRPr/>
            </a:pPr>
            <a:r>
              <a:rPr lang="en-US" sz="2800" b="1" dirty="0" smtClean="0">
                <a:solidFill>
                  <a:schemeClr val="accent1">
                    <a:lumMod val="75000"/>
                  </a:schemeClr>
                </a:solidFill>
                <a:latin typeface="Calibri" pitchFamily="34" charset="0"/>
              </a:rPr>
              <a:t>Isotonic- </a:t>
            </a:r>
            <a:r>
              <a:rPr lang="en-US" sz="2800" dirty="0" smtClean="0">
                <a:latin typeface="Calibri" pitchFamily="34" charset="0"/>
              </a:rPr>
              <a:t>solution = in solute concentration to the cell</a:t>
            </a:r>
          </a:p>
          <a:p>
            <a:pPr marL="365760" indent="-256032" eaLnBrk="1" fontAlgn="auto" hangingPunct="1">
              <a:spcBef>
                <a:spcPct val="25000"/>
              </a:spcBef>
              <a:spcAft>
                <a:spcPts val="0"/>
              </a:spcAft>
              <a:buFont typeface="Wingdings 3"/>
              <a:buChar char=""/>
              <a:defRPr/>
            </a:pPr>
            <a:r>
              <a:rPr lang="en-US" sz="2800" b="1" dirty="0" smtClean="0">
                <a:solidFill>
                  <a:schemeClr val="accent1">
                    <a:lumMod val="75000"/>
                  </a:schemeClr>
                </a:solidFill>
                <a:latin typeface="Calibri" pitchFamily="34" charset="0"/>
              </a:rPr>
              <a:t>Hypotonic - </a:t>
            </a:r>
            <a:r>
              <a:rPr lang="en-US" sz="2800" dirty="0" smtClean="0">
                <a:latin typeface="Calibri" pitchFamily="34" charset="0"/>
              </a:rPr>
              <a:t>solution with solute concentration lower than the cell</a:t>
            </a:r>
          </a:p>
          <a:p>
            <a:pPr marL="365760" indent="-256032" eaLnBrk="1" fontAlgn="auto" hangingPunct="1">
              <a:spcBef>
                <a:spcPct val="25000"/>
              </a:spcBef>
              <a:spcAft>
                <a:spcPts val="0"/>
              </a:spcAft>
              <a:buFont typeface="Wingdings 3"/>
              <a:buChar char=""/>
              <a:defRPr/>
            </a:pPr>
            <a:r>
              <a:rPr lang="en-US" sz="2800" b="1" dirty="0" smtClean="0">
                <a:solidFill>
                  <a:schemeClr val="accent1">
                    <a:lumMod val="75000"/>
                  </a:schemeClr>
                </a:solidFill>
                <a:latin typeface="Calibri" pitchFamily="34" charset="0"/>
              </a:rPr>
              <a:t>Hypertonic-</a:t>
            </a:r>
            <a:r>
              <a:rPr lang="en-US" sz="2800" dirty="0" smtClean="0">
                <a:latin typeface="Calibri" pitchFamily="34" charset="0"/>
              </a:rPr>
              <a:t> solution with solute concentration greater than the cell</a:t>
            </a:r>
          </a:p>
          <a:p>
            <a:pPr marL="365760" indent="-256032" eaLnBrk="1" fontAlgn="auto" hangingPunct="1">
              <a:spcBef>
                <a:spcPct val="25000"/>
              </a:spcBef>
              <a:spcAft>
                <a:spcPts val="0"/>
              </a:spcAft>
              <a:buFont typeface="Wingdings 3"/>
              <a:buChar char=""/>
              <a:defRPr/>
            </a:pPr>
            <a:r>
              <a:rPr lang="en-US" sz="2800" dirty="0" smtClean="0">
                <a:latin typeface="Calibri" pitchFamily="34" charset="0"/>
              </a:rPr>
              <a:t>Osmosis </a:t>
            </a:r>
            <a:r>
              <a:rPr lang="en-US" sz="2800" dirty="0">
                <a:latin typeface="Calibri" pitchFamily="34" charset="0"/>
              </a:rPr>
              <a:t>causes cells </a:t>
            </a:r>
            <a:r>
              <a:rPr lang="en-US" sz="2800" dirty="0" smtClean="0">
                <a:latin typeface="Calibri" pitchFamily="34" charset="0"/>
              </a:rPr>
              <a:t>to:</a:t>
            </a:r>
          </a:p>
          <a:p>
            <a:pPr marL="693357" lvl="2" eaLnBrk="1" fontAlgn="auto" hangingPunct="1">
              <a:spcBef>
                <a:spcPct val="25000"/>
              </a:spcBef>
              <a:spcAft>
                <a:spcPts val="0"/>
              </a:spcAft>
              <a:buFont typeface="Wingdings 2"/>
              <a:buChar char=""/>
              <a:defRPr/>
            </a:pPr>
            <a:r>
              <a:rPr lang="en-US" sz="2800" b="1" dirty="0" smtClean="0">
                <a:solidFill>
                  <a:schemeClr val="accent1">
                    <a:lumMod val="75000"/>
                  </a:schemeClr>
                </a:solidFill>
                <a:latin typeface="Calibri" pitchFamily="34" charset="0"/>
              </a:rPr>
              <a:t>shrink</a:t>
            </a:r>
            <a:r>
              <a:rPr lang="en-US" sz="2800" b="1" dirty="0" smtClean="0">
                <a:latin typeface="Calibri" pitchFamily="34" charset="0"/>
              </a:rPr>
              <a:t> </a:t>
            </a:r>
            <a:r>
              <a:rPr lang="en-US" sz="2800" dirty="0">
                <a:latin typeface="Calibri" pitchFamily="34" charset="0"/>
              </a:rPr>
              <a:t>in hypertonic </a:t>
            </a:r>
            <a:r>
              <a:rPr lang="en-US" sz="2800" dirty="0" smtClean="0">
                <a:latin typeface="Calibri" pitchFamily="34" charset="0"/>
              </a:rPr>
              <a:t>solutions</a:t>
            </a:r>
          </a:p>
          <a:p>
            <a:pPr marL="693357" lvl="2" eaLnBrk="1" fontAlgn="auto" hangingPunct="1">
              <a:spcBef>
                <a:spcPct val="25000"/>
              </a:spcBef>
              <a:spcAft>
                <a:spcPts val="0"/>
              </a:spcAft>
              <a:buFont typeface="Wingdings 2"/>
              <a:buChar char=""/>
              <a:defRPr/>
            </a:pPr>
            <a:r>
              <a:rPr lang="en-US" sz="2800" b="1" dirty="0" smtClean="0">
                <a:solidFill>
                  <a:schemeClr val="accent1">
                    <a:lumMod val="75000"/>
                  </a:schemeClr>
                </a:solidFill>
                <a:latin typeface="Calibri" pitchFamily="34" charset="0"/>
              </a:rPr>
              <a:t>swell</a:t>
            </a:r>
            <a:r>
              <a:rPr lang="en-US" sz="2800" dirty="0" smtClean="0">
                <a:latin typeface="Calibri" pitchFamily="34" charset="0"/>
              </a:rPr>
              <a:t> </a:t>
            </a:r>
            <a:r>
              <a:rPr lang="en-US" sz="2800" dirty="0">
                <a:latin typeface="Calibri" pitchFamily="34" charset="0"/>
              </a:rPr>
              <a:t>in hypotonic solutions</a:t>
            </a:r>
          </a:p>
          <a:p>
            <a:pPr marL="455613" lvl="1" eaLnBrk="1" fontAlgn="auto" hangingPunct="1">
              <a:spcBef>
                <a:spcPct val="25000"/>
              </a:spcBef>
              <a:spcAft>
                <a:spcPts val="0"/>
              </a:spcAft>
              <a:buFont typeface="Verdana"/>
              <a:buChar char="◦"/>
              <a:defRPr/>
            </a:pPr>
            <a:endParaRPr lang="en-US" sz="2600" dirty="0" smtClean="0"/>
          </a:p>
        </p:txBody>
      </p:sp>
    </p:spTree>
    <p:extLst>
      <p:ext uri="{BB962C8B-B14F-4D97-AF65-F5344CB8AC3E}">
        <p14:creationId xmlns:p14="http://schemas.microsoft.com/office/powerpoint/2010/main" val="771944551"/>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0"/>
          <p:cNvGrpSpPr>
            <a:grpSpLocks/>
          </p:cNvGrpSpPr>
          <p:nvPr/>
        </p:nvGrpSpPr>
        <p:grpSpPr bwMode="auto">
          <a:xfrm>
            <a:off x="2" y="264420"/>
            <a:ext cx="9144000" cy="6593579"/>
            <a:chOff x="1555" y="2568"/>
            <a:chExt cx="2559" cy="1493"/>
          </a:xfrm>
        </p:grpSpPr>
        <p:pic>
          <p:nvPicPr>
            <p:cNvPr id="47107" name="Picture 5" descr="05_17TonicityAnimalPlant_U.jpg                                 0050AADD203                            BE5F4864:"/>
            <p:cNvPicPr>
              <a:picLocks noChangeAspect="1" noChangeArrowheads="1"/>
            </p:cNvPicPr>
            <p:nvPr/>
          </p:nvPicPr>
          <p:blipFill>
            <a:blip r:embed="rId2" cstate="print"/>
            <a:srcRect/>
            <a:stretch>
              <a:fillRect/>
            </a:stretch>
          </p:blipFill>
          <p:spPr bwMode="auto">
            <a:xfrm>
              <a:off x="1555" y="2648"/>
              <a:ext cx="2559" cy="1413"/>
            </a:xfrm>
            <a:prstGeom prst="rect">
              <a:avLst/>
            </a:prstGeom>
            <a:noFill/>
            <a:ln w="9525">
              <a:noFill/>
              <a:miter lim="800000"/>
              <a:headEnd/>
              <a:tailEnd/>
            </a:ln>
          </p:spPr>
        </p:pic>
        <p:sp>
          <p:nvSpPr>
            <p:cNvPr id="47108" name="Rectangle 8"/>
            <p:cNvSpPr>
              <a:spLocks noChangeArrowheads="1"/>
            </p:cNvSpPr>
            <p:nvPr/>
          </p:nvSpPr>
          <p:spPr bwMode="auto">
            <a:xfrm>
              <a:off x="1689" y="3294"/>
              <a:ext cx="172" cy="84"/>
            </a:xfrm>
            <a:prstGeom prst="rect">
              <a:avLst/>
            </a:prstGeom>
            <a:noFill/>
            <a:ln w="25400">
              <a:noFill/>
              <a:miter lim="800000"/>
              <a:headEnd/>
              <a:tailEnd/>
            </a:ln>
          </p:spPr>
          <p:txBody>
            <a:bodyPr wrap="none" anchor="ctr">
              <a:spAutoFit/>
            </a:bodyPr>
            <a:lstStyle/>
            <a:p>
              <a:pPr algn="ctr"/>
              <a:r>
                <a:rPr lang="en-US" sz="1800" b="0"/>
                <a:t>H</a:t>
              </a:r>
              <a:r>
                <a:rPr lang="en-US" sz="1800" b="0" baseline="-25000"/>
                <a:t>2</a:t>
              </a:r>
              <a:r>
                <a:rPr lang="en-US" sz="1800" b="0"/>
                <a:t>O</a:t>
              </a:r>
            </a:p>
          </p:txBody>
        </p:sp>
        <p:sp>
          <p:nvSpPr>
            <p:cNvPr id="47109" name="Rectangle 9"/>
            <p:cNvSpPr>
              <a:spLocks noChangeArrowheads="1"/>
            </p:cNvSpPr>
            <p:nvPr/>
          </p:nvSpPr>
          <p:spPr bwMode="auto">
            <a:xfrm>
              <a:off x="2160" y="2730"/>
              <a:ext cx="172" cy="84"/>
            </a:xfrm>
            <a:prstGeom prst="rect">
              <a:avLst/>
            </a:prstGeom>
            <a:noFill/>
            <a:ln w="25400">
              <a:noFill/>
              <a:miter lim="800000"/>
              <a:headEnd/>
              <a:tailEnd/>
            </a:ln>
          </p:spPr>
          <p:txBody>
            <a:bodyPr wrap="none" anchor="ctr">
              <a:spAutoFit/>
            </a:bodyPr>
            <a:lstStyle/>
            <a:p>
              <a:pPr algn="ctr"/>
              <a:r>
                <a:rPr lang="en-US" sz="1800" b="0"/>
                <a:t>H</a:t>
              </a:r>
              <a:r>
                <a:rPr lang="en-US" sz="1800" b="0" baseline="-25000"/>
                <a:t>2</a:t>
              </a:r>
              <a:r>
                <a:rPr lang="en-US" sz="1800" b="0"/>
                <a:t>O</a:t>
              </a:r>
            </a:p>
          </p:txBody>
        </p:sp>
        <p:sp>
          <p:nvSpPr>
            <p:cNvPr id="47110" name="Rectangle 10"/>
            <p:cNvSpPr>
              <a:spLocks noChangeArrowheads="1"/>
            </p:cNvSpPr>
            <p:nvPr/>
          </p:nvSpPr>
          <p:spPr bwMode="auto">
            <a:xfrm>
              <a:off x="1703" y="2717"/>
              <a:ext cx="172" cy="84"/>
            </a:xfrm>
            <a:prstGeom prst="rect">
              <a:avLst/>
            </a:prstGeom>
            <a:noFill/>
            <a:ln w="25400">
              <a:noFill/>
              <a:miter lim="800000"/>
              <a:headEnd/>
              <a:tailEnd/>
            </a:ln>
          </p:spPr>
          <p:txBody>
            <a:bodyPr wrap="none" anchor="ctr">
              <a:spAutoFit/>
            </a:bodyPr>
            <a:lstStyle/>
            <a:p>
              <a:pPr algn="ctr"/>
              <a:r>
                <a:rPr lang="en-US" sz="1800" b="0"/>
                <a:t>H</a:t>
              </a:r>
              <a:r>
                <a:rPr lang="en-US" sz="1800" b="0" baseline="-25000"/>
                <a:t>2</a:t>
              </a:r>
              <a:r>
                <a:rPr lang="en-US" sz="1800" b="0"/>
                <a:t>O</a:t>
              </a:r>
            </a:p>
          </p:txBody>
        </p:sp>
        <p:sp>
          <p:nvSpPr>
            <p:cNvPr id="47111" name="Rectangle 11"/>
            <p:cNvSpPr>
              <a:spLocks noChangeArrowheads="1"/>
            </p:cNvSpPr>
            <p:nvPr/>
          </p:nvSpPr>
          <p:spPr bwMode="auto">
            <a:xfrm>
              <a:off x="2135" y="3294"/>
              <a:ext cx="172" cy="84"/>
            </a:xfrm>
            <a:prstGeom prst="rect">
              <a:avLst/>
            </a:prstGeom>
            <a:noFill/>
            <a:ln w="25400">
              <a:noFill/>
              <a:miter lim="800000"/>
              <a:headEnd/>
              <a:tailEnd/>
            </a:ln>
          </p:spPr>
          <p:txBody>
            <a:bodyPr anchor="ctr">
              <a:spAutoFit/>
            </a:bodyPr>
            <a:lstStyle/>
            <a:p>
              <a:pPr algn="ctr"/>
              <a:r>
                <a:rPr lang="en-US" sz="1800" b="0"/>
                <a:t>H</a:t>
              </a:r>
              <a:r>
                <a:rPr lang="en-US" sz="1800" b="0" baseline="-25000"/>
                <a:t>2</a:t>
              </a:r>
              <a:r>
                <a:rPr lang="en-US" sz="1800" b="0"/>
                <a:t>O</a:t>
              </a:r>
            </a:p>
          </p:txBody>
        </p:sp>
        <p:sp>
          <p:nvSpPr>
            <p:cNvPr id="47112" name="Rectangle 12"/>
            <p:cNvSpPr>
              <a:spLocks noChangeArrowheads="1"/>
            </p:cNvSpPr>
            <p:nvPr/>
          </p:nvSpPr>
          <p:spPr bwMode="auto">
            <a:xfrm>
              <a:off x="2978" y="2718"/>
              <a:ext cx="191" cy="84"/>
            </a:xfrm>
            <a:prstGeom prst="rect">
              <a:avLst/>
            </a:prstGeom>
            <a:noFill/>
            <a:ln w="25400">
              <a:noFill/>
              <a:miter lim="800000"/>
              <a:headEnd/>
              <a:tailEnd/>
            </a:ln>
          </p:spPr>
          <p:txBody>
            <a:bodyPr anchor="ctr">
              <a:spAutoFit/>
            </a:bodyPr>
            <a:lstStyle/>
            <a:p>
              <a:pPr algn="ctr"/>
              <a:r>
                <a:rPr lang="en-US" sz="1800" b="0"/>
                <a:t>H</a:t>
              </a:r>
              <a:r>
                <a:rPr lang="en-US" sz="1800" b="0" baseline="-25000"/>
                <a:t>2</a:t>
              </a:r>
              <a:r>
                <a:rPr lang="en-US" sz="1800" b="0"/>
                <a:t>O</a:t>
              </a:r>
            </a:p>
          </p:txBody>
        </p:sp>
        <p:sp>
          <p:nvSpPr>
            <p:cNvPr id="47113" name="Rectangle 13"/>
            <p:cNvSpPr>
              <a:spLocks noChangeArrowheads="1"/>
            </p:cNvSpPr>
            <p:nvPr/>
          </p:nvSpPr>
          <p:spPr bwMode="auto">
            <a:xfrm>
              <a:off x="2653" y="3299"/>
              <a:ext cx="172" cy="84"/>
            </a:xfrm>
            <a:prstGeom prst="rect">
              <a:avLst/>
            </a:prstGeom>
            <a:noFill/>
            <a:ln w="25400">
              <a:noFill/>
              <a:miter lim="800000"/>
              <a:headEnd/>
              <a:tailEnd/>
            </a:ln>
          </p:spPr>
          <p:txBody>
            <a:bodyPr wrap="none" anchor="ctr">
              <a:spAutoFit/>
            </a:bodyPr>
            <a:lstStyle/>
            <a:p>
              <a:pPr algn="ctr"/>
              <a:r>
                <a:rPr lang="en-US" sz="1800" b="0"/>
                <a:t>H</a:t>
              </a:r>
              <a:r>
                <a:rPr lang="en-US" sz="1800" b="0" baseline="-25000"/>
                <a:t>2</a:t>
              </a:r>
              <a:r>
                <a:rPr lang="en-US" sz="1800" b="0"/>
                <a:t>O</a:t>
              </a:r>
            </a:p>
          </p:txBody>
        </p:sp>
        <p:sp>
          <p:nvSpPr>
            <p:cNvPr id="47114" name="Rectangle 14"/>
            <p:cNvSpPr>
              <a:spLocks noChangeArrowheads="1"/>
            </p:cNvSpPr>
            <p:nvPr/>
          </p:nvSpPr>
          <p:spPr bwMode="auto">
            <a:xfrm>
              <a:off x="3803" y="2733"/>
              <a:ext cx="172" cy="84"/>
            </a:xfrm>
            <a:prstGeom prst="rect">
              <a:avLst/>
            </a:prstGeom>
            <a:noFill/>
            <a:ln w="25400">
              <a:noFill/>
              <a:miter lim="800000"/>
              <a:headEnd/>
              <a:tailEnd/>
            </a:ln>
          </p:spPr>
          <p:txBody>
            <a:bodyPr wrap="none" anchor="ctr">
              <a:spAutoFit/>
            </a:bodyPr>
            <a:lstStyle/>
            <a:p>
              <a:pPr algn="ctr"/>
              <a:r>
                <a:rPr lang="en-US" sz="1800" b="0"/>
                <a:t>H</a:t>
              </a:r>
              <a:r>
                <a:rPr lang="en-US" sz="1800" b="0" baseline="-25000"/>
                <a:t>2</a:t>
              </a:r>
              <a:r>
                <a:rPr lang="en-US" sz="1800" b="0"/>
                <a:t>O</a:t>
              </a:r>
            </a:p>
          </p:txBody>
        </p:sp>
        <p:sp>
          <p:nvSpPr>
            <p:cNvPr id="47115" name="Rectangle 15"/>
            <p:cNvSpPr>
              <a:spLocks noChangeArrowheads="1"/>
            </p:cNvSpPr>
            <p:nvPr/>
          </p:nvSpPr>
          <p:spPr bwMode="auto">
            <a:xfrm>
              <a:off x="3800" y="3306"/>
              <a:ext cx="172" cy="84"/>
            </a:xfrm>
            <a:prstGeom prst="rect">
              <a:avLst/>
            </a:prstGeom>
            <a:noFill/>
            <a:ln w="25400">
              <a:noFill/>
              <a:miter lim="800000"/>
              <a:headEnd/>
              <a:tailEnd/>
            </a:ln>
          </p:spPr>
          <p:txBody>
            <a:bodyPr wrap="none" anchor="ctr">
              <a:spAutoFit/>
            </a:bodyPr>
            <a:lstStyle/>
            <a:p>
              <a:pPr algn="ctr"/>
              <a:r>
                <a:rPr lang="en-US" sz="1800" b="0"/>
                <a:t>H</a:t>
              </a:r>
              <a:r>
                <a:rPr lang="en-US" sz="1800" b="0" baseline="-25000"/>
                <a:t>2</a:t>
              </a:r>
              <a:r>
                <a:rPr lang="en-US" sz="1800" b="0"/>
                <a:t>O</a:t>
              </a:r>
            </a:p>
          </p:txBody>
        </p:sp>
        <p:sp>
          <p:nvSpPr>
            <p:cNvPr id="47116" name="Rectangle 16"/>
            <p:cNvSpPr>
              <a:spLocks noChangeArrowheads="1"/>
            </p:cNvSpPr>
            <p:nvPr/>
          </p:nvSpPr>
          <p:spPr bwMode="auto">
            <a:xfrm>
              <a:off x="3315" y="3300"/>
              <a:ext cx="360" cy="146"/>
            </a:xfrm>
            <a:prstGeom prst="rect">
              <a:avLst/>
            </a:prstGeom>
            <a:noFill/>
            <a:ln w="25400">
              <a:noFill/>
              <a:miter lim="800000"/>
              <a:headEnd/>
              <a:tailEnd/>
            </a:ln>
          </p:spPr>
          <p:txBody>
            <a:bodyPr wrap="none" anchor="ctr">
              <a:spAutoFit/>
            </a:bodyPr>
            <a:lstStyle/>
            <a:p>
              <a:pPr algn="ctr"/>
              <a:r>
                <a:rPr lang="en-US" sz="1800" b="0"/>
                <a:t>Plasma</a:t>
              </a:r>
              <a:br>
                <a:rPr lang="en-US" sz="1800" b="0"/>
              </a:br>
              <a:r>
                <a:rPr lang="en-US" sz="1800" b="0"/>
                <a:t>membrane</a:t>
              </a:r>
            </a:p>
          </p:txBody>
        </p:sp>
        <p:sp>
          <p:nvSpPr>
            <p:cNvPr id="47117" name="Rectangle 17"/>
            <p:cNvSpPr>
              <a:spLocks noChangeArrowheads="1"/>
            </p:cNvSpPr>
            <p:nvPr/>
          </p:nvSpPr>
          <p:spPr bwMode="auto">
            <a:xfrm>
              <a:off x="2016" y="3174"/>
              <a:ext cx="357" cy="84"/>
            </a:xfrm>
            <a:prstGeom prst="rect">
              <a:avLst/>
            </a:prstGeom>
            <a:noFill/>
            <a:ln w="25400">
              <a:noFill/>
              <a:miter lim="800000"/>
              <a:headEnd/>
              <a:tailEnd/>
            </a:ln>
          </p:spPr>
          <p:txBody>
            <a:bodyPr wrap="none" anchor="ctr">
              <a:spAutoFit/>
            </a:bodyPr>
            <a:lstStyle/>
            <a:p>
              <a:pPr algn="ctr"/>
              <a:r>
                <a:rPr lang="en-US" sz="1800" b="0"/>
                <a:t>(1) Normal</a:t>
              </a:r>
            </a:p>
          </p:txBody>
        </p:sp>
        <p:sp>
          <p:nvSpPr>
            <p:cNvPr id="47118" name="Rectangle 18"/>
            <p:cNvSpPr>
              <a:spLocks noChangeArrowheads="1"/>
            </p:cNvSpPr>
            <p:nvPr/>
          </p:nvSpPr>
          <p:spPr bwMode="auto">
            <a:xfrm>
              <a:off x="2747" y="3173"/>
              <a:ext cx="318" cy="84"/>
            </a:xfrm>
            <a:prstGeom prst="rect">
              <a:avLst/>
            </a:prstGeom>
            <a:noFill/>
            <a:ln w="25400">
              <a:noFill/>
              <a:miter lim="800000"/>
              <a:headEnd/>
              <a:tailEnd/>
            </a:ln>
          </p:spPr>
          <p:txBody>
            <a:bodyPr wrap="none" anchor="ctr">
              <a:spAutoFit/>
            </a:bodyPr>
            <a:lstStyle/>
            <a:p>
              <a:pPr algn="ctr"/>
              <a:r>
                <a:rPr lang="en-US" sz="1800" b="0"/>
                <a:t>(2) Lysed</a:t>
              </a:r>
            </a:p>
          </p:txBody>
        </p:sp>
        <p:sp>
          <p:nvSpPr>
            <p:cNvPr id="47119" name="Rectangle 19"/>
            <p:cNvSpPr>
              <a:spLocks noChangeArrowheads="1"/>
            </p:cNvSpPr>
            <p:nvPr/>
          </p:nvSpPr>
          <p:spPr bwMode="auto">
            <a:xfrm>
              <a:off x="3420" y="3170"/>
              <a:ext cx="418" cy="84"/>
            </a:xfrm>
            <a:prstGeom prst="rect">
              <a:avLst/>
            </a:prstGeom>
            <a:noFill/>
            <a:ln w="25400">
              <a:noFill/>
              <a:miter lim="800000"/>
              <a:headEnd/>
              <a:tailEnd/>
            </a:ln>
          </p:spPr>
          <p:txBody>
            <a:bodyPr wrap="none" anchor="ctr">
              <a:spAutoFit/>
            </a:bodyPr>
            <a:lstStyle/>
            <a:p>
              <a:pPr algn="ctr"/>
              <a:r>
                <a:rPr lang="en-US" sz="1800" b="0"/>
                <a:t>(3) Shriveled</a:t>
              </a:r>
            </a:p>
          </p:txBody>
        </p:sp>
        <p:sp>
          <p:nvSpPr>
            <p:cNvPr id="47120" name="Rectangle 20"/>
            <p:cNvSpPr>
              <a:spLocks noChangeArrowheads="1"/>
            </p:cNvSpPr>
            <p:nvPr/>
          </p:nvSpPr>
          <p:spPr bwMode="auto">
            <a:xfrm>
              <a:off x="2035" y="3866"/>
              <a:ext cx="353" cy="84"/>
            </a:xfrm>
            <a:prstGeom prst="rect">
              <a:avLst/>
            </a:prstGeom>
            <a:noFill/>
            <a:ln w="25400">
              <a:noFill/>
              <a:miter lim="800000"/>
              <a:headEnd/>
              <a:tailEnd/>
            </a:ln>
          </p:spPr>
          <p:txBody>
            <a:bodyPr wrap="none" anchor="ctr">
              <a:spAutoFit/>
            </a:bodyPr>
            <a:lstStyle/>
            <a:p>
              <a:pPr algn="ctr"/>
              <a:r>
                <a:rPr lang="en-US" sz="1800" b="0"/>
                <a:t>(4) Flaccid</a:t>
              </a:r>
            </a:p>
          </p:txBody>
        </p:sp>
        <p:sp>
          <p:nvSpPr>
            <p:cNvPr id="47121" name="Rectangle 21"/>
            <p:cNvSpPr>
              <a:spLocks noChangeArrowheads="1"/>
            </p:cNvSpPr>
            <p:nvPr/>
          </p:nvSpPr>
          <p:spPr bwMode="auto">
            <a:xfrm>
              <a:off x="2754" y="3864"/>
              <a:ext cx="328" cy="84"/>
            </a:xfrm>
            <a:prstGeom prst="rect">
              <a:avLst/>
            </a:prstGeom>
            <a:noFill/>
            <a:ln w="25400">
              <a:noFill/>
              <a:miter lim="800000"/>
              <a:headEnd/>
              <a:tailEnd/>
            </a:ln>
          </p:spPr>
          <p:txBody>
            <a:bodyPr wrap="none" anchor="ctr">
              <a:spAutoFit/>
            </a:bodyPr>
            <a:lstStyle/>
            <a:p>
              <a:pPr algn="ctr"/>
              <a:r>
                <a:rPr lang="en-US" sz="1800" b="0"/>
                <a:t>(5) Turgid</a:t>
              </a:r>
            </a:p>
          </p:txBody>
        </p:sp>
        <p:sp>
          <p:nvSpPr>
            <p:cNvPr id="47122" name="Rectangle 22"/>
            <p:cNvSpPr>
              <a:spLocks noChangeArrowheads="1"/>
            </p:cNvSpPr>
            <p:nvPr/>
          </p:nvSpPr>
          <p:spPr bwMode="auto">
            <a:xfrm>
              <a:off x="3415" y="3843"/>
              <a:ext cx="543" cy="146"/>
            </a:xfrm>
            <a:prstGeom prst="rect">
              <a:avLst/>
            </a:prstGeom>
            <a:noFill/>
            <a:ln w="25400">
              <a:noFill/>
              <a:miter lim="800000"/>
              <a:headEnd/>
              <a:tailEnd/>
            </a:ln>
          </p:spPr>
          <p:txBody>
            <a:bodyPr wrap="none" anchor="ctr">
              <a:spAutoFit/>
            </a:bodyPr>
            <a:lstStyle/>
            <a:p>
              <a:pPr algn="l"/>
              <a:r>
                <a:rPr lang="en-US" sz="1800" b="0"/>
                <a:t>(6) Shriveled</a:t>
              </a:r>
              <a:br>
                <a:rPr lang="en-US" sz="1800" b="0"/>
              </a:br>
              <a:r>
                <a:rPr lang="en-US" sz="1800" b="0"/>
                <a:t>     (plasmolyzed)</a:t>
              </a:r>
            </a:p>
          </p:txBody>
        </p:sp>
        <p:sp>
          <p:nvSpPr>
            <p:cNvPr id="47123" name="Rectangle 23"/>
            <p:cNvSpPr>
              <a:spLocks noChangeArrowheads="1"/>
            </p:cNvSpPr>
            <p:nvPr/>
          </p:nvSpPr>
          <p:spPr bwMode="auto">
            <a:xfrm>
              <a:off x="1767" y="2575"/>
              <a:ext cx="515" cy="84"/>
            </a:xfrm>
            <a:prstGeom prst="rect">
              <a:avLst/>
            </a:prstGeom>
            <a:noFill/>
            <a:ln w="25400">
              <a:noFill/>
              <a:miter lim="800000"/>
              <a:headEnd/>
              <a:tailEnd/>
            </a:ln>
          </p:spPr>
          <p:txBody>
            <a:bodyPr wrap="none" anchor="ctr">
              <a:spAutoFit/>
            </a:bodyPr>
            <a:lstStyle/>
            <a:p>
              <a:pPr algn="ctr"/>
              <a:r>
                <a:rPr lang="en-US" sz="1800"/>
                <a:t>Isotonic solution</a:t>
              </a:r>
            </a:p>
          </p:txBody>
        </p:sp>
        <p:sp>
          <p:nvSpPr>
            <p:cNvPr id="47124" name="Rectangle 24"/>
            <p:cNvSpPr>
              <a:spLocks noChangeArrowheads="1"/>
            </p:cNvSpPr>
            <p:nvPr/>
          </p:nvSpPr>
          <p:spPr bwMode="auto">
            <a:xfrm>
              <a:off x="2538" y="2574"/>
              <a:ext cx="579" cy="84"/>
            </a:xfrm>
            <a:prstGeom prst="rect">
              <a:avLst/>
            </a:prstGeom>
            <a:noFill/>
            <a:ln w="25400">
              <a:noFill/>
              <a:miter lim="800000"/>
              <a:headEnd/>
              <a:tailEnd/>
            </a:ln>
          </p:spPr>
          <p:txBody>
            <a:bodyPr wrap="none" anchor="ctr">
              <a:spAutoFit/>
            </a:bodyPr>
            <a:lstStyle/>
            <a:p>
              <a:pPr algn="ctr"/>
              <a:r>
                <a:rPr lang="en-US" sz="1800"/>
                <a:t>Hypotonic solution</a:t>
              </a:r>
            </a:p>
          </p:txBody>
        </p:sp>
        <p:sp>
          <p:nvSpPr>
            <p:cNvPr id="47125" name="Rectangle 25"/>
            <p:cNvSpPr>
              <a:spLocks noChangeArrowheads="1"/>
            </p:cNvSpPr>
            <p:nvPr/>
          </p:nvSpPr>
          <p:spPr bwMode="auto">
            <a:xfrm>
              <a:off x="3393" y="2568"/>
              <a:ext cx="601" cy="84"/>
            </a:xfrm>
            <a:prstGeom prst="rect">
              <a:avLst/>
            </a:prstGeom>
            <a:noFill/>
            <a:ln w="25400">
              <a:noFill/>
              <a:miter lim="800000"/>
              <a:headEnd/>
              <a:tailEnd/>
            </a:ln>
          </p:spPr>
          <p:txBody>
            <a:bodyPr wrap="none" anchor="ctr">
              <a:spAutoFit/>
            </a:bodyPr>
            <a:lstStyle/>
            <a:p>
              <a:pPr algn="ctr"/>
              <a:r>
                <a:rPr lang="en-US" sz="1800"/>
                <a:t>Hypertonic solution</a:t>
              </a:r>
            </a:p>
          </p:txBody>
        </p:sp>
        <p:sp>
          <p:nvSpPr>
            <p:cNvPr id="47126" name="Rectangle 6"/>
            <p:cNvSpPr>
              <a:spLocks noChangeArrowheads="1"/>
            </p:cNvSpPr>
            <p:nvPr/>
          </p:nvSpPr>
          <p:spPr bwMode="auto">
            <a:xfrm>
              <a:off x="1555" y="2844"/>
              <a:ext cx="249" cy="146"/>
            </a:xfrm>
            <a:prstGeom prst="rect">
              <a:avLst/>
            </a:prstGeom>
            <a:noFill/>
            <a:ln w="25400">
              <a:noFill/>
              <a:miter lim="800000"/>
              <a:headEnd/>
              <a:tailEnd/>
            </a:ln>
          </p:spPr>
          <p:txBody>
            <a:bodyPr wrap="none" anchor="ctr">
              <a:spAutoFit/>
            </a:bodyPr>
            <a:lstStyle/>
            <a:p>
              <a:pPr algn="l"/>
              <a:r>
                <a:rPr lang="en-US" sz="1800"/>
                <a:t>Animal</a:t>
              </a:r>
              <a:br>
                <a:rPr lang="en-US" sz="1800"/>
              </a:br>
              <a:r>
                <a:rPr lang="en-US" sz="1800"/>
                <a:t>cell</a:t>
              </a:r>
            </a:p>
          </p:txBody>
        </p:sp>
        <p:sp>
          <p:nvSpPr>
            <p:cNvPr id="47127" name="Rectangle 7"/>
            <p:cNvSpPr>
              <a:spLocks noChangeArrowheads="1"/>
            </p:cNvSpPr>
            <p:nvPr/>
          </p:nvSpPr>
          <p:spPr bwMode="auto">
            <a:xfrm>
              <a:off x="1555" y="3631"/>
              <a:ext cx="199" cy="146"/>
            </a:xfrm>
            <a:prstGeom prst="rect">
              <a:avLst/>
            </a:prstGeom>
            <a:noFill/>
            <a:ln w="25400">
              <a:noFill/>
              <a:miter lim="800000"/>
              <a:headEnd/>
              <a:tailEnd/>
            </a:ln>
          </p:spPr>
          <p:txBody>
            <a:bodyPr wrap="none" anchor="ctr">
              <a:spAutoFit/>
            </a:bodyPr>
            <a:lstStyle/>
            <a:p>
              <a:pPr algn="l"/>
              <a:r>
                <a:rPr lang="en-US" sz="1800"/>
                <a:t>Plant</a:t>
              </a:r>
              <a:br>
                <a:rPr lang="en-US" sz="1800"/>
              </a:br>
              <a:r>
                <a:rPr lang="en-US" sz="1800"/>
                <a:t>cell</a:t>
              </a:r>
            </a:p>
          </p:txBody>
        </p:sp>
      </p:grpSp>
    </p:spTree>
    <p:extLst>
      <p:ext uri="{BB962C8B-B14F-4D97-AF65-F5344CB8AC3E}">
        <p14:creationId xmlns:p14="http://schemas.microsoft.com/office/powerpoint/2010/main" val="2444212758"/>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Active Transport</a:t>
            </a:r>
            <a:endParaRPr lang="en-US" dirty="0"/>
          </a:p>
        </p:txBody>
      </p:sp>
      <p:sp>
        <p:nvSpPr>
          <p:cNvPr id="548867" name="Rectangle 3"/>
          <p:cNvSpPr>
            <a:spLocks noGrp="1" noChangeArrowheads="1"/>
          </p:cNvSpPr>
          <p:nvPr>
            <p:ph sz="quarter" idx="1"/>
          </p:nvPr>
        </p:nvSpPr>
        <p:spPr/>
        <p:txBody>
          <a:bodyPr>
            <a:normAutofit fontScale="92500" lnSpcReduction="20000"/>
          </a:bodyPr>
          <a:lstStyle/>
          <a:p>
            <a:pPr marL="365760" lvl="1" indent="-256032">
              <a:spcBef>
                <a:spcPts val="600"/>
              </a:spcBef>
              <a:buClr>
                <a:schemeClr val="accent1"/>
              </a:buClr>
              <a:defRPr/>
            </a:pPr>
            <a:r>
              <a:rPr lang="en-US" sz="3200" dirty="0" smtClean="0">
                <a:latin typeface="Calibri" pitchFamily="34" charset="0"/>
              </a:rPr>
              <a:t>Cell work is not ALWAYS about balance</a:t>
            </a:r>
          </a:p>
          <a:p>
            <a:pPr marL="640080" lvl="2" indent="-256032">
              <a:spcBef>
                <a:spcPts val="600"/>
              </a:spcBef>
              <a:buClr>
                <a:schemeClr val="accent1"/>
              </a:buClr>
              <a:defRPr/>
            </a:pPr>
            <a:r>
              <a:rPr lang="en-US" sz="2900" dirty="0" smtClean="0">
                <a:latin typeface="Calibri" pitchFamily="34" charset="0"/>
              </a:rPr>
              <a:t>Ex) The cell needs </a:t>
            </a:r>
            <a:r>
              <a:rPr lang="en-US" sz="2900" dirty="0" smtClean="0">
                <a:solidFill>
                  <a:schemeClr val="accent1">
                    <a:lumMod val="75000"/>
                  </a:schemeClr>
                </a:solidFill>
                <a:latin typeface="Calibri" pitchFamily="34" charset="0"/>
              </a:rPr>
              <a:t>more</a:t>
            </a:r>
            <a:r>
              <a:rPr lang="en-US" sz="2900" dirty="0" smtClean="0">
                <a:latin typeface="Calibri" pitchFamily="34" charset="0"/>
              </a:rPr>
              <a:t> K+ and </a:t>
            </a:r>
            <a:r>
              <a:rPr lang="en-US" sz="2900" dirty="0" smtClean="0">
                <a:solidFill>
                  <a:schemeClr val="accent1">
                    <a:lumMod val="75000"/>
                  </a:schemeClr>
                </a:solidFill>
                <a:latin typeface="Calibri" pitchFamily="34" charset="0"/>
              </a:rPr>
              <a:t>less</a:t>
            </a:r>
            <a:r>
              <a:rPr lang="en-US" sz="2900" dirty="0" smtClean="0">
                <a:latin typeface="Calibri" pitchFamily="34" charset="0"/>
              </a:rPr>
              <a:t> Na+ than its’ external environment (Na+/K+ PUMP) to generate nerve signals</a:t>
            </a:r>
            <a:endParaRPr lang="en-US" sz="3200" dirty="0" smtClean="0">
              <a:latin typeface="Calibri" pitchFamily="34" charset="0"/>
            </a:endParaRPr>
          </a:p>
          <a:p>
            <a:pPr marL="365760" indent="-256032" eaLnBrk="1" fontAlgn="auto" hangingPunct="1">
              <a:spcAft>
                <a:spcPts val="0"/>
              </a:spcAft>
              <a:buFont typeface="Wingdings 3"/>
              <a:buChar char=""/>
              <a:defRPr/>
            </a:pPr>
            <a:r>
              <a:rPr lang="en-US" sz="3200" dirty="0" smtClean="0">
                <a:latin typeface="Calibri" pitchFamily="34" charset="0"/>
              </a:rPr>
              <a:t>Cells </a:t>
            </a:r>
            <a:r>
              <a:rPr lang="en-US" sz="3200" dirty="0">
                <a:latin typeface="Calibri" pitchFamily="34" charset="0"/>
              </a:rPr>
              <a:t>expend energy for </a:t>
            </a:r>
            <a:r>
              <a:rPr lang="en-US" sz="3200" b="1" dirty="0">
                <a:solidFill>
                  <a:schemeClr val="accent1">
                    <a:lumMod val="75000"/>
                  </a:schemeClr>
                </a:solidFill>
                <a:latin typeface="Calibri" pitchFamily="34" charset="0"/>
              </a:rPr>
              <a:t>active </a:t>
            </a:r>
            <a:r>
              <a:rPr lang="en-US" sz="3200" b="1" dirty="0" smtClean="0">
                <a:solidFill>
                  <a:schemeClr val="accent1">
                    <a:lumMod val="75000"/>
                  </a:schemeClr>
                </a:solidFill>
                <a:latin typeface="Calibri" pitchFamily="34" charset="0"/>
              </a:rPr>
              <a:t>transport</a:t>
            </a:r>
          </a:p>
          <a:p>
            <a:pPr marL="365760" indent="-256032" eaLnBrk="1" fontAlgn="auto" hangingPunct="1">
              <a:spcAft>
                <a:spcPts val="0"/>
              </a:spcAft>
              <a:buFont typeface="Wingdings 3"/>
              <a:buChar char=""/>
              <a:defRPr/>
            </a:pPr>
            <a:r>
              <a:rPr lang="en-US" sz="3200" dirty="0" smtClean="0">
                <a:solidFill>
                  <a:schemeClr val="accent1">
                    <a:lumMod val="75000"/>
                  </a:schemeClr>
                </a:solidFill>
                <a:latin typeface="Calibri" pitchFamily="34" charset="0"/>
              </a:rPr>
              <a:t>Transport </a:t>
            </a:r>
            <a:r>
              <a:rPr lang="en-US" sz="3200" dirty="0">
                <a:solidFill>
                  <a:schemeClr val="accent1">
                    <a:lumMod val="75000"/>
                  </a:schemeClr>
                </a:solidFill>
                <a:latin typeface="Calibri" pitchFamily="34" charset="0"/>
              </a:rPr>
              <a:t>proteins </a:t>
            </a:r>
            <a:r>
              <a:rPr lang="en-US" sz="3200" dirty="0">
                <a:latin typeface="Calibri" pitchFamily="34" charset="0"/>
              </a:rPr>
              <a:t>can move solutes </a:t>
            </a:r>
            <a:r>
              <a:rPr lang="en-US" sz="3200" b="1" dirty="0">
                <a:solidFill>
                  <a:schemeClr val="accent1">
                    <a:lumMod val="75000"/>
                  </a:schemeClr>
                </a:solidFill>
                <a:latin typeface="Calibri" pitchFamily="34" charset="0"/>
              </a:rPr>
              <a:t>against</a:t>
            </a:r>
            <a:r>
              <a:rPr lang="en-US" sz="3200" dirty="0">
                <a:latin typeface="Calibri" pitchFamily="34" charset="0"/>
              </a:rPr>
              <a:t> a concentration </a:t>
            </a:r>
            <a:r>
              <a:rPr lang="en-US" sz="3200" dirty="0" smtClean="0">
                <a:latin typeface="Calibri" pitchFamily="34" charset="0"/>
              </a:rPr>
              <a:t>gradient</a:t>
            </a:r>
          </a:p>
          <a:p>
            <a:pPr marL="621792" lvl="1" eaLnBrk="1" fontAlgn="auto" hangingPunct="1">
              <a:spcBef>
                <a:spcPts val="324"/>
              </a:spcBef>
              <a:spcAft>
                <a:spcPts val="0"/>
              </a:spcAft>
              <a:buFont typeface="Verdana"/>
              <a:buChar char="◦"/>
              <a:defRPr/>
            </a:pPr>
            <a:r>
              <a:rPr lang="en-US" sz="3200" dirty="0" smtClean="0">
                <a:latin typeface="Calibri" pitchFamily="34" charset="0"/>
              </a:rPr>
              <a:t>To the side with the most solute</a:t>
            </a:r>
          </a:p>
          <a:p>
            <a:pPr marL="621792" lvl="1" eaLnBrk="1" fontAlgn="auto" hangingPunct="1">
              <a:spcBef>
                <a:spcPts val="324"/>
              </a:spcBef>
              <a:spcAft>
                <a:spcPts val="0"/>
              </a:spcAft>
              <a:buFont typeface="Verdana"/>
              <a:buChar char="◦"/>
              <a:defRPr/>
            </a:pPr>
            <a:r>
              <a:rPr lang="en-US" sz="3200" b="1" dirty="0" smtClean="0">
                <a:solidFill>
                  <a:schemeClr val="accent1">
                    <a:lumMod val="75000"/>
                  </a:schemeClr>
                </a:solidFill>
                <a:latin typeface="Calibri" pitchFamily="34" charset="0"/>
              </a:rPr>
              <a:t>requires ATP</a:t>
            </a:r>
          </a:p>
          <a:p>
            <a:pPr marL="621792" lvl="1" eaLnBrk="1" fontAlgn="auto" hangingPunct="1">
              <a:spcBef>
                <a:spcPts val="324"/>
              </a:spcBef>
              <a:spcAft>
                <a:spcPts val="0"/>
              </a:spcAft>
              <a:buFont typeface="Verdana"/>
              <a:buChar char="◦"/>
              <a:defRPr/>
            </a:pPr>
            <a:r>
              <a:rPr lang="en-US" sz="3200" dirty="0" smtClean="0">
                <a:latin typeface="Calibri" pitchFamily="34" charset="0"/>
              </a:rPr>
              <a:t>Ex) The cell needs </a:t>
            </a:r>
            <a:r>
              <a:rPr lang="en-US" sz="3200" dirty="0" smtClean="0">
                <a:solidFill>
                  <a:schemeClr val="accent1">
                    <a:lumMod val="75000"/>
                  </a:schemeClr>
                </a:solidFill>
                <a:latin typeface="Calibri" pitchFamily="34" charset="0"/>
              </a:rPr>
              <a:t>more</a:t>
            </a:r>
            <a:r>
              <a:rPr lang="en-US" sz="3200" dirty="0" smtClean="0">
                <a:latin typeface="Calibri" pitchFamily="34" charset="0"/>
              </a:rPr>
              <a:t> K+ and </a:t>
            </a:r>
            <a:r>
              <a:rPr lang="en-US" sz="3200" dirty="0" smtClean="0">
                <a:solidFill>
                  <a:schemeClr val="accent1">
                    <a:lumMod val="75000"/>
                  </a:schemeClr>
                </a:solidFill>
                <a:latin typeface="Calibri" pitchFamily="34" charset="0"/>
              </a:rPr>
              <a:t>less</a:t>
            </a:r>
            <a:r>
              <a:rPr lang="en-US" sz="3200" dirty="0" smtClean="0">
                <a:latin typeface="Calibri" pitchFamily="34" charset="0"/>
              </a:rPr>
              <a:t> Na+ than its’ external environment (Na+/K+ PUMP) to generate nerve signals</a:t>
            </a:r>
            <a:endParaRPr lang="en-US" sz="3200" dirty="0">
              <a:latin typeface="Calibri" pitchFamily="34" charset="0"/>
            </a:endParaRPr>
          </a:p>
        </p:txBody>
      </p:sp>
    </p:spTree>
    <p:extLst>
      <p:ext uri="{BB962C8B-B14F-4D97-AF65-F5344CB8AC3E}">
        <p14:creationId xmlns:p14="http://schemas.microsoft.com/office/powerpoint/2010/main" val="39186232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2.1.1 Diagnosing Diabetes</a:t>
            </a:r>
            <a:endParaRPr lang="en-US" dirty="0"/>
          </a:p>
        </p:txBody>
      </p:sp>
      <p:sp>
        <p:nvSpPr>
          <p:cNvPr id="3" name="Content Placeholder 2"/>
          <p:cNvSpPr>
            <a:spLocks noGrp="1"/>
          </p:cNvSpPr>
          <p:nvPr>
            <p:ph sz="quarter" idx="1"/>
          </p:nvPr>
        </p:nvSpPr>
        <p:spPr>
          <a:xfrm>
            <a:off x="457200" y="1295400"/>
            <a:ext cx="8229600" cy="5013960"/>
          </a:xfrm>
        </p:spPr>
        <p:txBody>
          <a:bodyPr>
            <a:normAutofit fontScale="92500" lnSpcReduction="10000"/>
          </a:bodyPr>
          <a:lstStyle/>
          <a:p>
            <a:r>
              <a:rPr lang="en-US" dirty="0" smtClean="0"/>
              <a:t>Patient Histories</a:t>
            </a:r>
          </a:p>
          <a:p>
            <a:pPr lvl="1"/>
            <a:r>
              <a:rPr lang="en-US" dirty="0" smtClean="0"/>
              <a:t>Case histories, physical exams, blood tests, urine test…etc.</a:t>
            </a:r>
          </a:p>
          <a:p>
            <a:r>
              <a:rPr lang="en-US" dirty="0" smtClean="0"/>
              <a:t>The Fasting </a:t>
            </a:r>
            <a:r>
              <a:rPr lang="en-US" dirty="0"/>
              <a:t>P</a:t>
            </a:r>
            <a:r>
              <a:rPr lang="en-US" dirty="0" smtClean="0"/>
              <a:t>lasma </a:t>
            </a:r>
            <a:r>
              <a:rPr lang="en-US" dirty="0"/>
              <a:t>G</a:t>
            </a:r>
            <a:r>
              <a:rPr lang="en-US" dirty="0" smtClean="0"/>
              <a:t>lucose </a:t>
            </a:r>
            <a:r>
              <a:rPr lang="en-US" dirty="0"/>
              <a:t>T</a:t>
            </a:r>
            <a:r>
              <a:rPr lang="en-US" dirty="0" smtClean="0"/>
              <a:t>est </a:t>
            </a:r>
            <a:r>
              <a:rPr lang="en-US" dirty="0"/>
              <a:t>(</a:t>
            </a:r>
            <a:r>
              <a:rPr lang="en-US" dirty="0" err="1"/>
              <a:t>FPG</a:t>
            </a:r>
            <a:r>
              <a:rPr lang="en-US" dirty="0"/>
              <a:t>) </a:t>
            </a:r>
            <a:endParaRPr lang="en-US" dirty="0" smtClean="0"/>
          </a:p>
          <a:p>
            <a:pPr lvl="1"/>
            <a:r>
              <a:rPr lang="en-US" dirty="0"/>
              <a:t>P</a:t>
            </a:r>
            <a:r>
              <a:rPr lang="en-US" dirty="0" smtClean="0"/>
              <a:t>referred method: easy </a:t>
            </a:r>
            <a:r>
              <a:rPr lang="en-US" dirty="0"/>
              <a:t>to do, convenient, and less expensive than </a:t>
            </a:r>
            <a:endParaRPr lang="en-US" dirty="0" smtClean="0"/>
          </a:p>
          <a:p>
            <a:r>
              <a:rPr lang="en-US" dirty="0" smtClean="0"/>
              <a:t>Glucose </a:t>
            </a:r>
            <a:r>
              <a:rPr lang="en-US" dirty="0"/>
              <a:t>Tolerance Testing (</a:t>
            </a:r>
            <a:r>
              <a:rPr lang="en-US" dirty="0" err="1"/>
              <a:t>GTT</a:t>
            </a:r>
            <a:r>
              <a:rPr lang="en-US" dirty="0"/>
              <a:t>) </a:t>
            </a:r>
            <a:r>
              <a:rPr lang="en-US" dirty="0" smtClean="0"/>
              <a:t>(vs. </a:t>
            </a:r>
            <a:r>
              <a:rPr lang="en-US" dirty="0" err="1" smtClean="0"/>
              <a:t>FPGTT</a:t>
            </a:r>
            <a:r>
              <a:rPr lang="en-US" dirty="0" smtClean="0"/>
              <a:t>)</a:t>
            </a:r>
          </a:p>
          <a:p>
            <a:pPr lvl="1"/>
            <a:r>
              <a:rPr lang="en-US" dirty="0"/>
              <a:t>G</a:t>
            </a:r>
            <a:r>
              <a:rPr lang="en-US" dirty="0" smtClean="0"/>
              <a:t>estational diabetes </a:t>
            </a:r>
          </a:p>
          <a:p>
            <a:pPr lvl="1"/>
            <a:r>
              <a:rPr lang="en-US" dirty="0" smtClean="0"/>
              <a:t>Monitors </a:t>
            </a:r>
            <a:r>
              <a:rPr lang="en-US" dirty="0"/>
              <a:t>the amount of sugar in </a:t>
            </a:r>
            <a:r>
              <a:rPr lang="en-US" dirty="0" smtClean="0"/>
              <a:t>blood plasma</a:t>
            </a:r>
            <a:r>
              <a:rPr lang="en-US" dirty="0"/>
              <a:t>, over a set time period </a:t>
            </a:r>
            <a:endParaRPr lang="en-US" dirty="0" smtClean="0"/>
          </a:p>
          <a:p>
            <a:r>
              <a:rPr lang="en-US" dirty="0" smtClean="0"/>
              <a:t>Insulin Level Testing</a:t>
            </a:r>
          </a:p>
          <a:p>
            <a:pPr lvl="1"/>
            <a:r>
              <a:rPr lang="en-US" dirty="0"/>
              <a:t>U</a:t>
            </a:r>
            <a:r>
              <a:rPr lang="en-US" dirty="0" smtClean="0"/>
              <a:t>sed to </a:t>
            </a:r>
            <a:r>
              <a:rPr lang="en-US" dirty="0"/>
              <a:t>determine whether a patient has Type 1 or Type 2 </a:t>
            </a:r>
            <a:r>
              <a:rPr lang="en-US" dirty="0" smtClean="0"/>
              <a:t>diabetes</a:t>
            </a:r>
          </a:p>
          <a:p>
            <a:r>
              <a:rPr lang="en-US" dirty="0" err="1"/>
              <a:t>Glycated</a:t>
            </a:r>
            <a:r>
              <a:rPr lang="en-US" dirty="0"/>
              <a:t> hemoglobin (</a:t>
            </a:r>
            <a:r>
              <a:rPr lang="en-US" dirty="0" err="1"/>
              <a:t>A1C</a:t>
            </a:r>
            <a:r>
              <a:rPr lang="en-US" dirty="0"/>
              <a:t>) test. This blood test </a:t>
            </a:r>
          </a:p>
          <a:p>
            <a:pPr lvl="1"/>
            <a:r>
              <a:rPr lang="en-US" sz="2500" dirty="0"/>
              <a:t>B</a:t>
            </a:r>
            <a:r>
              <a:rPr lang="en-US" sz="2500" dirty="0" smtClean="0"/>
              <a:t>lood </a:t>
            </a:r>
            <a:r>
              <a:rPr lang="en-US" sz="2500" dirty="0"/>
              <a:t>sugar levels over a two to three month period and may assist in a diagnosis of </a:t>
            </a:r>
            <a:r>
              <a:rPr lang="en-US" sz="2500" dirty="0" smtClean="0"/>
              <a:t>diabetes</a:t>
            </a:r>
            <a:r>
              <a:rPr lang="en-US" sz="2500" dirty="0"/>
              <a:t> </a:t>
            </a:r>
            <a:r>
              <a:rPr lang="en-US" sz="2500" dirty="0" smtClean="0"/>
              <a:t>and subsequent control</a:t>
            </a:r>
            <a:endParaRPr lang="en-US" sz="2500" dirty="0"/>
          </a:p>
          <a:p>
            <a:pPr lvl="1"/>
            <a:endParaRPr lang="en-US" dirty="0"/>
          </a:p>
          <a:p>
            <a:endParaRPr lang="en-US" dirty="0"/>
          </a:p>
        </p:txBody>
      </p:sp>
    </p:spTree>
    <p:extLst>
      <p:ext uri="{BB962C8B-B14F-4D97-AF65-F5344CB8AC3E}">
        <p14:creationId xmlns:p14="http://schemas.microsoft.com/office/powerpoint/2010/main" val="3664028051"/>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1" y="0"/>
            <a:ext cx="9144003" cy="6858000"/>
            <a:chOff x="228600" y="2913063"/>
            <a:chExt cx="8913817" cy="3440112"/>
          </a:xfrm>
        </p:grpSpPr>
        <p:grpSp>
          <p:nvGrpSpPr>
            <p:cNvPr id="3" name="Group 31"/>
            <p:cNvGrpSpPr>
              <a:grpSpLocks/>
            </p:cNvGrpSpPr>
            <p:nvPr/>
          </p:nvGrpSpPr>
          <p:grpSpPr bwMode="auto">
            <a:xfrm>
              <a:off x="228600" y="2913063"/>
              <a:ext cx="8851900" cy="3440112"/>
              <a:chOff x="144" y="1835"/>
              <a:chExt cx="5576" cy="2167"/>
            </a:xfrm>
          </p:grpSpPr>
          <p:pic>
            <p:nvPicPr>
              <p:cNvPr id="49168" name="Picture 5" descr="05_18ActiveTransport_U.jpg                                     0050AADD203                            BE5F4864:"/>
              <p:cNvPicPr>
                <a:picLocks noChangeAspect="1" noChangeArrowheads="1"/>
              </p:cNvPicPr>
              <p:nvPr/>
            </p:nvPicPr>
            <p:blipFill>
              <a:blip r:embed="rId2" cstate="print"/>
              <a:srcRect/>
              <a:stretch>
                <a:fillRect/>
              </a:stretch>
            </p:blipFill>
            <p:spPr bwMode="auto">
              <a:xfrm>
                <a:off x="144" y="1835"/>
                <a:ext cx="5576" cy="2167"/>
              </a:xfrm>
              <a:prstGeom prst="rect">
                <a:avLst/>
              </a:prstGeom>
              <a:noFill/>
              <a:ln w="9525">
                <a:noFill/>
                <a:miter lim="800000"/>
                <a:headEnd/>
                <a:tailEnd/>
              </a:ln>
            </p:spPr>
          </p:pic>
          <p:sp>
            <p:nvSpPr>
              <p:cNvPr id="49169" name="Rectangle 14"/>
              <p:cNvSpPr>
                <a:spLocks noChangeArrowheads="1"/>
              </p:cNvSpPr>
              <p:nvPr/>
            </p:nvSpPr>
            <p:spPr bwMode="auto">
              <a:xfrm>
                <a:off x="2342" y="3262"/>
                <a:ext cx="219" cy="126"/>
              </a:xfrm>
              <a:prstGeom prst="rect">
                <a:avLst/>
              </a:prstGeom>
              <a:noFill/>
              <a:ln w="25400">
                <a:noFill/>
                <a:miter lim="800000"/>
                <a:headEnd/>
                <a:tailEnd/>
              </a:ln>
            </p:spPr>
            <p:txBody>
              <a:bodyPr wrap="none" anchor="ctr">
                <a:spAutoFit/>
              </a:bodyPr>
              <a:lstStyle/>
              <a:p>
                <a:pPr algn="ctr"/>
                <a:r>
                  <a:rPr lang="en-US" sz="2000" b="0"/>
                  <a:t>P</a:t>
                </a:r>
              </a:p>
            </p:txBody>
          </p:sp>
          <p:sp>
            <p:nvSpPr>
              <p:cNvPr id="49170" name="Rectangle 15"/>
              <p:cNvSpPr>
                <a:spLocks noChangeArrowheads="1"/>
              </p:cNvSpPr>
              <p:nvPr/>
            </p:nvSpPr>
            <p:spPr bwMode="auto">
              <a:xfrm>
                <a:off x="3918" y="3174"/>
                <a:ext cx="219" cy="126"/>
              </a:xfrm>
              <a:prstGeom prst="rect">
                <a:avLst/>
              </a:prstGeom>
              <a:noFill/>
              <a:ln w="25400">
                <a:noFill/>
                <a:miter lim="800000"/>
                <a:headEnd/>
                <a:tailEnd/>
              </a:ln>
            </p:spPr>
            <p:txBody>
              <a:bodyPr wrap="none" anchor="ctr">
                <a:spAutoFit/>
              </a:bodyPr>
              <a:lstStyle/>
              <a:p>
                <a:pPr algn="ctr"/>
                <a:r>
                  <a:rPr lang="en-US" sz="2000" b="0"/>
                  <a:t>P</a:t>
                </a:r>
              </a:p>
            </p:txBody>
          </p:sp>
          <p:sp>
            <p:nvSpPr>
              <p:cNvPr id="49171" name="Rectangle 16"/>
              <p:cNvSpPr>
                <a:spLocks noChangeArrowheads="1"/>
              </p:cNvSpPr>
              <p:nvPr/>
            </p:nvSpPr>
            <p:spPr bwMode="auto">
              <a:xfrm>
                <a:off x="5190" y="3214"/>
                <a:ext cx="219" cy="126"/>
              </a:xfrm>
              <a:prstGeom prst="rect">
                <a:avLst/>
              </a:prstGeom>
              <a:noFill/>
              <a:ln w="25400">
                <a:noFill/>
                <a:miter lim="800000"/>
                <a:headEnd/>
                <a:tailEnd/>
              </a:ln>
            </p:spPr>
            <p:txBody>
              <a:bodyPr wrap="none" anchor="ctr">
                <a:spAutoFit/>
              </a:bodyPr>
              <a:lstStyle/>
              <a:p>
                <a:pPr algn="ctr"/>
                <a:r>
                  <a:rPr lang="en-US" sz="2000" b="0"/>
                  <a:t>P</a:t>
                </a:r>
              </a:p>
            </p:txBody>
          </p:sp>
          <p:sp>
            <p:nvSpPr>
              <p:cNvPr id="49172" name="Rectangle 17"/>
              <p:cNvSpPr>
                <a:spLocks noChangeArrowheads="1"/>
              </p:cNvSpPr>
              <p:nvPr/>
            </p:nvSpPr>
            <p:spPr bwMode="auto">
              <a:xfrm>
                <a:off x="2977" y="3273"/>
                <a:ext cx="1181" cy="224"/>
              </a:xfrm>
              <a:prstGeom prst="rect">
                <a:avLst/>
              </a:prstGeom>
              <a:noFill/>
              <a:ln w="25400">
                <a:noFill/>
                <a:miter lim="800000"/>
                <a:headEnd/>
                <a:tailEnd/>
              </a:ln>
            </p:spPr>
            <p:txBody>
              <a:bodyPr wrap="none" anchor="ctr">
                <a:spAutoFit/>
              </a:bodyPr>
              <a:lstStyle/>
              <a:p>
                <a:pPr algn="l"/>
                <a:r>
                  <a:rPr lang="en-US" sz="2000" b="0"/>
                  <a:t>Protein</a:t>
                </a:r>
                <a:br>
                  <a:rPr lang="en-US" sz="2000" b="0"/>
                </a:br>
                <a:r>
                  <a:rPr lang="en-US" sz="2000" b="0"/>
                  <a:t>changes shape</a:t>
                </a:r>
              </a:p>
            </p:txBody>
          </p:sp>
          <p:sp>
            <p:nvSpPr>
              <p:cNvPr id="49173" name="Rectangle 18"/>
              <p:cNvSpPr>
                <a:spLocks noChangeArrowheads="1"/>
              </p:cNvSpPr>
              <p:nvPr/>
            </p:nvSpPr>
            <p:spPr bwMode="auto">
              <a:xfrm>
                <a:off x="4353" y="3265"/>
                <a:ext cx="866" cy="224"/>
              </a:xfrm>
              <a:prstGeom prst="rect">
                <a:avLst/>
              </a:prstGeom>
              <a:noFill/>
              <a:ln w="25400">
                <a:noFill/>
                <a:miter lim="800000"/>
                <a:headEnd/>
                <a:tailEnd/>
              </a:ln>
            </p:spPr>
            <p:txBody>
              <a:bodyPr wrap="none" anchor="ctr">
                <a:spAutoFit/>
              </a:bodyPr>
              <a:lstStyle/>
              <a:p>
                <a:pPr algn="l"/>
                <a:r>
                  <a:rPr lang="en-US" sz="2000" b="0"/>
                  <a:t>Phosphate</a:t>
                </a:r>
                <a:br>
                  <a:rPr lang="en-US" sz="2000" b="0"/>
                </a:br>
                <a:r>
                  <a:rPr lang="en-US" sz="2000" b="0"/>
                  <a:t>detaches</a:t>
                </a:r>
              </a:p>
            </p:txBody>
          </p:sp>
          <p:sp>
            <p:nvSpPr>
              <p:cNvPr id="49174" name="Rectangle 19"/>
              <p:cNvSpPr>
                <a:spLocks noChangeArrowheads="1"/>
              </p:cNvSpPr>
              <p:nvPr/>
            </p:nvSpPr>
            <p:spPr bwMode="auto">
              <a:xfrm>
                <a:off x="1731" y="3286"/>
                <a:ext cx="409" cy="126"/>
              </a:xfrm>
              <a:prstGeom prst="rect">
                <a:avLst/>
              </a:prstGeom>
              <a:noFill/>
              <a:ln w="25400">
                <a:noFill/>
                <a:miter lim="800000"/>
                <a:headEnd/>
                <a:tailEnd/>
              </a:ln>
            </p:spPr>
            <p:txBody>
              <a:bodyPr wrap="none" anchor="ctr">
                <a:spAutoFit/>
              </a:bodyPr>
              <a:lstStyle/>
              <a:p>
                <a:pPr algn="ctr"/>
                <a:r>
                  <a:rPr lang="en-US" sz="2000" b="0"/>
                  <a:t>ATP</a:t>
                </a:r>
              </a:p>
            </p:txBody>
          </p:sp>
          <p:sp>
            <p:nvSpPr>
              <p:cNvPr id="49175" name="Rectangle 20"/>
              <p:cNvSpPr>
                <a:spLocks noChangeArrowheads="1"/>
              </p:cNvSpPr>
              <p:nvPr/>
            </p:nvSpPr>
            <p:spPr bwMode="auto">
              <a:xfrm>
                <a:off x="2284" y="3438"/>
                <a:ext cx="438" cy="126"/>
              </a:xfrm>
              <a:prstGeom prst="rect">
                <a:avLst/>
              </a:prstGeom>
              <a:noFill/>
              <a:ln w="25400">
                <a:noFill/>
                <a:miter lim="800000"/>
                <a:headEnd/>
                <a:tailEnd/>
              </a:ln>
            </p:spPr>
            <p:txBody>
              <a:bodyPr wrap="none" anchor="ctr">
                <a:spAutoFit/>
              </a:bodyPr>
              <a:lstStyle/>
              <a:p>
                <a:pPr algn="ctr"/>
                <a:r>
                  <a:rPr lang="en-US" sz="2000" b="0"/>
                  <a:t>ADP</a:t>
                </a:r>
              </a:p>
            </p:txBody>
          </p:sp>
          <p:sp>
            <p:nvSpPr>
              <p:cNvPr id="49176" name="Line 21"/>
              <p:cNvSpPr>
                <a:spLocks noChangeShapeType="1"/>
              </p:cNvSpPr>
              <p:nvPr/>
            </p:nvSpPr>
            <p:spPr bwMode="auto">
              <a:xfrm>
                <a:off x="768" y="3368"/>
                <a:ext cx="136" cy="96"/>
              </a:xfrm>
              <a:prstGeom prst="line">
                <a:avLst/>
              </a:prstGeom>
              <a:noFill/>
              <a:ln w="25400">
                <a:solidFill>
                  <a:schemeClr val="tx1"/>
                </a:solidFill>
                <a:round/>
                <a:headEnd/>
                <a:tailEnd/>
              </a:ln>
            </p:spPr>
            <p:txBody>
              <a:bodyPr wrap="none" anchor="ctr"/>
              <a:lstStyle/>
              <a:p>
                <a:endParaRPr lang="en-US"/>
              </a:p>
            </p:txBody>
          </p:sp>
          <p:sp>
            <p:nvSpPr>
              <p:cNvPr id="49177" name="Rectangle 22"/>
              <p:cNvSpPr>
                <a:spLocks noChangeArrowheads="1"/>
              </p:cNvSpPr>
              <p:nvPr/>
            </p:nvSpPr>
            <p:spPr bwMode="auto">
              <a:xfrm>
                <a:off x="873" y="3406"/>
                <a:ext cx="560" cy="126"/>
              </a:xfrm>
              <a:prstGeom prst="rect">
                <a:avLst/>
              </a:prstGeom>
              <a:noFill/>
              <a:ln w="25400">
                <a:noFill/>
                <a:miter lim="800000"/>
                <a:headEnd/>
                <a:tailEnd/>
              </a:ln>
            </p:spPr>
            <p:txBody>
              <a:bodyPr wrap="none" anchor="ctr">
                <a:spAutoFit/>
              </a:bodyPr>
              <a:lstStyle/>
              <a:p>
                <a:pPr algn="ctr"/>
                <a:r>
                  <a:rPr lang="en-US" sz="2000" b="0"/>
                  <a:t>Solute</a:t>
                </a:r>
              </a:p>
            </p:txBody>
          </p:sp>
          <p:sp>
            <p:nvSpPr>
              <p:cNvPr id="49178" name="Line 23"/>
              <p:cNvSpPr>
                <a:spLocks noChangeShapeType="1"/>
              </p:cNvSpPr>
              <p:nvPr/>
            </p:nvSpPr>
            <p:spPr bwMode="auto">
              <a:xfrm flipV="1">
                <a:off x="816" y="2320"/>
                <a:ext cx="0" cy="240"/>
              </a:xfrm>
              <a:prstGeom prst="line">
                <a:avLst/>
              </a:prstGeom>
              <a:noFill/>
              <a:ln w="25400">
                <a:solidFill>
                  <a:schemeClr val="tx1"/>
                </a:solidFill>
                <a:round/>
                <a:headEnd/>
                <a:tailEnd/>
              </a:ln>
            </p:spPr>
            <p:txBody>
              <a:bodyPr wrap="none" anchor="ctr"/>
              <a:lstStyle/>
              <a:p>
                <a:endParaRPr lang="en-US"/>
              </a:p>
            </p:txBody>
          </p:sp>
          <p:sp>
            <p:nvSpPr>
              <p:cNvPr id="49179" name="Rectangle 24"/>
              <p:cNvSpPr>
                <a:spLocks noChangeArrowheads="1"/>
              </p:cNvSpPr>
              <p:nvPr/>
            </p:nvSpPr>
            <p:spPr bwMode="auto">
              <a:xfrm>
                <a:off x="583" y="1961"/>
                <a:ext cx="781" cy="224"/>
              </a:xfrm>
              <a:prstGeom prst="rect">
                <a:avLst/>
              </a:prstGeom>
              <a:noFill/>
              <a:ln w="25400">
                <a:noFill/>
                <a:miter lim="800000"/>
                <a:headEnd/>
                <a:tailEnd/>
              </a:ln>
            </p:spPr>
            <p:txBody>
              <a:bodyPr wrap="none" anchor="ctr">
                <a:spAutoFit/>
              </a:bodyPr>
              <a:lstStyle/>
              <a:p>
                <a:pPr algn="l"/>
                <a:r>
                  <a:rPr lang="en-US" sz="2000" b="0"/>
                  <a:t>Transport</a:t>
                </a:r>
                <a:br>
                  <a:rPr lang="en-US" sz="2000" b="0"/>
                </a:br>
                <a:r>
                  <a:rPr lang="en-US" sz="2000" b="0"/>
                  <a:t>protein</a:t>
                </a:r>
              </a:p>
            </p:txBody>
          </p:sp>
        </p:grpSp>
        <p:grpSp>
          <p:nvGrpSpPr>
            <p:cNvPr id="4" name="Group 27"/>
            <p:cNvGrpSpPr>
              <a:grpSpLocks/>
            </p:cNvGrpSpPr>
            <p:nvPr/>
          </p:nvGrpSpPr>
          <p:grpSpPr bwMode="auto">
            <a:xfrm>
              <a:off x="406402" y="5916642"/>
              <a:ext cx="2005014" cy="209551"/>
              <a:chOff x="256" y="3727"/>
              <a:chExt cx="1263" cy="132"/>
            </a:xfrm>
          </p:grpSpPr>
          <p:sp>
            <p:nvSpPr>
              <p:cNvPr id="49166" name="Rectangle 6"/>
              <p:cNvSpPr>
                <a:spLocks noChangeArrowheads="1"/>
              </p:cNvSpPr>
              <p:nvPr/>
            </p:nvSpPr>
            <p:spPr bwMode="auto">
              <a:xfrm>
                <a:off x="406" y="3733"/>
                <a:ext cx="1113" cy="126"/>
              </a:xfrm>
              <a:prstGeom prst="rect">
                <a:avLst/>
              </a:prstGeom>
              <a:noFill/>
              <a:ln w="25400">
                <a:noFill/>
                <a:miter lim="800000"/>
                <a:headEnd/>
                <a:tailEnd/>
              </a:ln>
            </p:spPr>
            <p:txBody>
              <a:bodyPr wrap="none" anchor="ctr">
                <a:spAutoFit/>
              </a:bodyPr>
              <a:lstStyle/>
              <a:p>
                <a:pPr algn="ctr"/>
                <a:r>
                  <a:rPr lang="en-US" sz="2000" b="0"/>
                  <a:t>Solute binding</a:t>
                </a:r>
              </a:p>
            </p:txBody>
          </p:sp>
          <p:sp>
            <p:nvSpPr>
              <p:cNvPr id="49167" name="Rectangle 10"/>
              <p:cNvSpPr>
                <a:spLocks noChangeArrowheads="1"/>
              </p:cNvSpPr>
              <p:nvPr/>
            </p:nvSpPr>
            <p:spPr bwMode="auto">
              <a:xfrm>
                <a:off x="256" y="3727"/>
                <a:ext cx="192" cy="117"/>
              </a:xfrm>
              <a:prstGeom prst="rect">
                <a:avLst/>
              </a:prstGeom>
              <a:noFill/>
              <a:ln w="25400">
                <a:noFill/>
                <a:miter lim="800000"/>
                <a:headEnd/>
                <a:tailEnd/>
              </a:ln>
            </p:spPr>
            <p:txBody>
              <a:bodyPr wrap="none" anchor="ctr">
                <a:spAutoFit/>
              </a:bodyPr>
              <a:lstStyle/>
              <a:p>
                <a:pPr algn="ctr"/>
                <a:r>
                  <a:rPr lang="en-US">
                    <a:solidFill>
                      <a:schemeClr val="bg1"/>
                    </a:solidFill>
                  </a:rPr>
                  <a:t>1</a:t>
                </a:r>
              </a:p>
            </p:txBody>
          </p:sp>
        </p:grpSp>
        <p:grpSp>
          <p:nvGrpSpPr>
            <p:cNvPr id="5" name="Group 28"/>
            <p:cNvGrpSpPr>
              <a:grpSpLocks/>
            </p:cNvGrpSpPr>
            <p:nvPr/>
          </p:nvGrpSpPr>
          <p:grpSpPr bwMode="auto">
            <a:xfrm>
              <a:off x="2590802" y="5916642"/>
              <a:ext cx="2197101" cy="203201"/>
              <a:chOff x="1632" y="3727"/>
              <a:chExt cx="1384" cy="128"/>
            </a:xfrm>
          </p:grpSpPr>
          <p:sp>
            <p:nvSpPr>
              <p:cNvPr id="49164" name="Rectangle 7"/>
              <p:cNvSpPr>
                <a:spLocks noChangeArrowheads="1"/>
              </p:cNvSpPr>
              <p:nvPr/>
            </p:nvSpPr>
            <p:spPr bwMode="auto">
              <a:xfrm>
                <a:off x="1773" y="3729"/>
                <a:ext cx="1243" cy="126"/>
              </a:xfrm>
              <a:prstGeom prst="rect">
                <a:avLst/>
              </a:prstGeom>
              <a:noFill/>
              <a:ln w="25400">
                <a:noFill/>
                <a:miter lim="800000"/>
                <a:headEnd/>
                <a:tailEnd/>
              </a:ln>
            </p:spPr>
            <p:txBody>
              <a:bodyPr wrap="none" anchor="ctr">
                <a:spAutoFit/>
              </a:bodyPr>
              <a:lstStyle/>
              <a:p>
                <a:pPr algn="ctr"/>
                <a:r>
                  <a:rPr lang="en-US" sz="2000" b="0"/>
                  <a:t>Phosphorylation</a:t>
                </a:r>
              </a:p>
            </p:txBody>
          </p:sp>
          <p:sp>
            <p:nvSpPr>
              <p:cNvPr id="49165" name="Rectangle 11"/>
              <p:cNvSpPr>
                <a:spLocks noChangeArrowheads="1"/>
              </p:cNvSpPr>
              <p:nvPr/>
            </p:nvSpPr>
            <p:spPr bwMode="auto">
              <a:xfrm>
                <a:off x="1632" y="3727"/>
                <a:ext cx="192" cy="117"/>
              </a:xfrm>
              <a:prstGeom prst="rect">
                <a:avLst/>
              </a:prstGeom>
              <a:noFill/>
              <a:ln w="25400">
                <a:noFill/>
                <a:miter lim="800000"/>
                <a:headEnd/>
                <a:tailEnd/>
              </a:ln>
            </p:spPr>
            <p:txBody>
              <a:bodyPr wrap="none" anchor="ctr">
                <a:spAutoFit/>
              </a:bodyPr>
              <a:lstStyle/>
              <a:p>
                <a:pPr algn="ctr"/>
                <a:r>
                  <a:rPr lang="en-US">
                    <a:solidFill>
                      <a:schemeClr val="bg1"/>
                    </a:solidFill>
                  </a:rPr>
                  <a:t>2</a:t>
                </a:r>
              </a:p>
            </p:txBody>
          </p:sp>
        </p:grpSp>
        <p:grpSp>
          <p:nvGrpSpPr>
            <p:cNvPr id="6" name="Group 29"/>
            <p:cNvGrpSpPr>
              <a:grpSpLocks/>
            </p:cNvGrpSpPr>
            <p:nvPr/>
          </p:nvGrpSpPr>
          <p:grpSpPr bwMode="auto">
            <a:xfrm>
              <a:off x="4711707" y="5916628"/>
              <a:ext cx="1508127" cy="211138"/>
              <a:chOff x="2968" y="3727"/>
              <a:chExt cx="950" cy="133"/>
            </a:xfrm>
          </p:grpSpPr>
          <p:sp>
            <p:nvSpPr>
              <p:cNvPr id="49162" name="Rectangle 8"/>
              <p:cNvSpPr>
                <a:spLocks noChangeArrowheads="1"/>
              </p:cNvSpPr>
              <p:nvPr/>
            </p:nvSpPr>
            <p:spPr bwMode="auto">
              <a:xfrm>
                <a:off x="3137" y="3734"/>
                <a:ext cx="781" cy="126"/>
              </a:xfrm>
              <a:prstGeom prst="rect">
                <a:avLst/>
              </a:prstGeom>
              <a:noFill/>
              <a:ln w="25400">
                <a:noFill/>
                <a:miter lim="800000"/>
                <a:headEnd/>
                <a:tailEnd/>
              </a:ln>
            </p:spPr>
            <p:txBody>
              <a:bodyPr wrap="none" anchor="ctr">
                <a:spAutoFit/>
              </a:bodyPr>
              <a:lstStyle/>
              <a:p>
                <a:pPr algn="ctr"/>
                <a:r>
                  <a:rPr lang="en-US" sz="2000" b="0"/>
                  <a:t>Transport</a:t>
                </a:r>
              </a:p>
            </p:txBody>
          </p:sp>
          <p:sp>
            <p:nvSpPr>
              <p:cNvPr id="49163" name="Rectangle 12"/>
              <p:cNvSpPr>
                <a:spLocks noChangeArrowheads="1"/>
              </p:cNvSpPr>
              <p:nvPr/>
            </p:nvSpPr>
            <p:spPr bwMode="auto">
              <a:xfrm>
                <a:off x="2968" y="3727"/>
                <a:ext cx="192" cy="117"/>
              </a:xfrm>
              <a:prstGeom prst="rect">
                <a:avLst/>
              </a:prstGeom>
              <a:noFill/>
              <a:ln w="25400">
                <a:noFill/>
                <a:miter lim="800000"/>
                <a:headEnd/>
                <a:tailEnd/>
              </a:ln>
            </p:spPr>
            <p:txBody>
              <a:bodyPr wrap="none" anchor="ctr">
                <a:spAutoFit/>
              </a:bodyPr>
              <a:lstStyle/>
              <a:p>
                <a:pPr algn="ctr"/>
                <a:r>
                  <a:rPr lang="en-US">
                    <a:solidFill>
                      <a:schemeClr val="bg1"/>
                    </a:solidFill>
                  </a:rPr>
                  <a:t>3</a:t>
                </a:r>
              </a:p>
            </p:txBody>
          </p:sp>
        </p:grpSp>
        <p:grpSp>
          <p:nvGrpSpPr>
            <p:cNvPr id="7" name="Group 30"/>
            <p:cNvGrpSpPr>
              <a:grpSpLocks/>
            </p:cNvGrpSpPr>
            <p:nvPr/>
          </p:nvGrpSpPr>
          <p:grpSpPr bwMode="auto">
            <a:xfrm>
              <a:off x="6870704" y="5929342"/>
              <a:ext cx="2271713" cy="203201"/>
              <a:chOff x="4328" y="3735"/>
              <a:chExt cx="1431" cy="128"/>
            </a:xfrm>
          </p:grpSpPr>
          <p:sp>
            <p:nvSpPr>
              <p:cNvPr id="49160" name="Rectangle 9"/>
              <p:cNvSpPr>
                <a:spLocks noChangeArrowheads="1"/>
              </p:cNvSpPr>
              <p:nvPr/>
            </p:nvSpPr>
            <p:spPr bwMode="auto">
              <a:xfrm>
                <a:off x="4456" y="3737"/>
                <a:ext cx="1303" cy="126"/>
              </a:xfrm>
              <a:prstGeom prst="rect">
                <a:avLst/>
              </a:prstGeom>
              <a:noFill/>
              <a:ln w="25400">
                <a:noFill/>
                <a:miter lim="800000"/>
                <a:headEnd/>
                <a:tailEnd/>
              </a:ln>
            </p:spPr>
            <p:txBody>
              <a:bodyPr wrap="none" anchor="ctr">
                <a:spAutoFit/>
              </a:bodyPr>
              <a:lstStyle/>
              <a:p>
                <a:pPr algn="ctr"/>
                <a:r>
                  <a:rPr lang="en-US" sz="2000" b="0"/>
                  <a:t>Protein reversion</a:t>
                </a:r>
              </a:p>
            </p:txBody>
          </p:sp>
          <p:sp>
            <p:nvSpPr>
              <p:cNvPr id="49161" name="Rectangle 13"/>
              <p:cNvSpPr>
                <a:spLocks noChangeArrowheads="1"/>
              </p:cNvSpPr>
              <p:nvPr/>
            </p:nvSpPr>
            <p:spPr bwMode="auto">
              <a:xfrm>
                <a:off x="4328" y="3735"/>
                <a:ext cx="192" cy="117"/>
              </a:xfrm>
              <a:prstGeom prst="rect">
                <a:avLst/>
              </a:prstGeom>
              <a:noFill/>
              <a:ln w="25400">
                <a:noFill/>
                <a:miter lim="800000"/>
                <a:headEnd/>
                <a:tailEnd/>
              </a:ln>
            </p:spPr>
            <p:txBody>
              <a:bodyPr wrap="none" anchor="ctr">
                <a:spAutoFit/>
              </a:bodyPr>
              <a:lstStyle/>
              <a:p>
                <a:pPr algn="ctr"/>
                <a:r>
                  <a:rPr lang="en-US">
                    <a:solidFill>
                      <a:schemeClr val="bg1"/>
                    </a:solidFill>
                  </a:rPr>
                  <a:t>4</a:t>
                </a:r>
              </a:p>
            </p:txBody>
          </p:sp>
        </p:grpSp>
      </p:grpSp>
    </p:spTree>
    <p:extLst>
      <p:ext uri="{BB962C8B-B14F-4D97-AF65-F5344CB8AC3E}">
        <p14:creationId xmlns:p14="http://schemas.microsoft.com/office/powerpoint/2010/main" val="1909462594"/>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solidFill>
                  <a:schemeClr val="accent1">
                    <a:lumMod val="75000"/>
                  </a:schemeClr>
                </a:solidFill>
                <a:latin typeface="Calibri" pitchFamily="34" charset="0"/>
              </a:rPr>
              <a:t>Exocytosis</a:t>
            </a:r>
            <a:r>
              <a:rPr lang="en-US" dirty="0" smtClean="0">
                <a:latin typeface="Calibri" pitchFamily="34" charset="0"/>
              </a:rPr>
              <a:t> and </a:t>
            </a:r>
            <a:r>
              <a:rPr lang="en-US" dirty="0" err="1" smtClean="0">
                <a:solidFill>
                  <a:schemeClr val="accent1">
                    <a:lumMod val="75000"/>
                  </a:schemeClr>
                </a:solidFill>
                <a:latin typeface="Calibri" pitchFamily="34" charset="0"/>
              </a:rPr>
              <a:t>endocytosis</a:t>
            </a:r>
            <a:endParaRPr lang="en-US" dirty="0"/>
          </a:p>
        </p:txBody>
      </p:sp>
      <p:sp>
        <p:nvSpPr>
          <p:cNvPr id="549891" name="Rectangle 3"/>
          <p:cNvSpPr>
            <a:spLocks noGrp="1" noChangeArrowheads="1"/>
          </p:cNvSpPr>
          <p:nvPr>
            <p:ph sz="quarter" idx="1"/>
          </p:nvPr>
        </p:nvSpPr>
        <p:spPr/>
        <p:txBody>
          <a:bodyPr>
            <a:normAutofit/>
          </a:bodyPr>
          <a:lstStyle/>
          <a:p>
            <a:pPr marL="365760" indent="-256032" eaLnBrk="1" fontAlgn="auto" hangingPunct="1">
              <a:spcAft>
                <a:spcPts val="0"/>
              </a:spcAft>
              <a:buFont typeface="Wingdings 3"/>
              <a:buChar char=""/>
              <a:defRPr/>
            </a:pPr>
            <a:r>
              <a:rPr lang="en-US" sz="2800" dirty="0" smtClean="0">
                <a:latin typeface="Calibri" pitchFamily="34" charset="0"/>
              </a:rPr>
              <a:t>Transport </a:t>
            </a:r>
            <a:r>
              <a:rPr lang="en-US" sz="2800" dirty="0">
                <a:latin typeface="Calibri" pitchFamily="34" charset="0"/>
              </a:rPr>
              <a:t>large </a:t>
            </a:r>
            <a:r>
              <a:rPr lang="en-US" sz="2800" dirty="0" smtClean="0">
                <a:latin typeface="Calibri" pitchFamily="34" charset="0"/>
              </a:rPr>
              <a:t>molecules particles </a:t>
            </a:r>
            <a:r>
              <a:rPr lang="en-US" sz="2800" dirty="0">
                <a:latin typeface="Calibri" pitchFamily="34" charset="0"/>
              </a:rPr>
              <a:t>through a </a:t>
            </a:r>
            <a:r>
              <a:rPr lang="en-US" sz="2800" dirty="0" smtClean="0">
                <a:latin typeface="Calibri" pitchFamily="34" charset="0"/>
              </a:rPr>
              <a:t>membrane</a:t>
            </a:r>
          </a:p>
          <a:p>
            <a:pPr marL="365760" indent="-256032" eaLnBrk="1" fontAlgn="auto" hangingPunct="1">
              <a:spcAft>
                <a:spcPts val="0"/>
              </a:spcAft>
              <a:buFont typeface="Wingdings 3"/>
              <a:buChar char=""/>
              <a:defRPr/>
            </a:pPr>
            <a:r>
              <a:rPr lang="en-US" sz="2800" b="1" dirty="0" err="1" smtClean="0">
                <a:solidFill>
                  <a:schemeClr val="accent1">
                    <a:lumMod val="75000"/>
                  </a:schemeClr>
                </a:solidFill>
                <a:latin typeface="Calibri" pitchFamily="34" charset="0"/>
              </a:rPr>
              <a:t>Exocytosis</a:t>
            </a:r>
            <a:r>
              <a:rPr lang="en-US" sz="2800" b="1" dirty="0" smtClean="0">
                <a:solidFill>
                  <a:schemeClr val="accent1">
                    <a:lumMod val="75000"/>
                  </a:schemeClr>
                </a:solidFill>
                <a:latin typeface="Calibri" pitchFamily="34" charset="0"/>
              </a:rPr>
              <a:t>- </a:t>
            </a:r>
            <a:r>
              <a:rPr lang="en-US" sz="2800" dirty="0" smtClean="0">
                <a:latin typeface="Calibri" pitchFamily="34" charset="0"/>
              </a:rPr>
              <a:t>A vesicle may fuse with the membrane and expel its contents</a:t>
            </a:r>
          </a:p>
          <a:p>
            <a:pPr marL="365760" indent="-256032" eaLnBrk="1" fontAlgn="auto" hangingPunct="1">
              <a:spcAft>
                <a:spcPts val="0"/>
              </a:spcAft>
              <a:buFont typeface="Wingdings 3"/>
              <a:buChar char=""/>
              <a:defRPr/>
            </a:pPr>
            <a:r>
              <a:rPr lang="en-US" sz="2800" b="1" dirty="0" err="1" smtClean="0">
                <a:solidFill>
                  <a:schemeClr val="accent1">
                    <a:lumMod val="75000"/>
                  </a:schemeClr>
                </a:solidFill>
                <a:latin typeface="Calibri" pitchFamily="34" charset="0"/>
              </a:rPr>
              <a:t>Endocytosis</a:t>
            </a:r>
            <a:r>
              <a:rPr lang="en-US" sz="2800" b="1" dirty="0" smtClean="0">
                <a:solidFill>
                  <a:schemeClr val="accent1">
                    <a:lumMod val="75000"/>
                  </a:schemeClr>
                </a:solidFill>
                <a:latin typeface="Calibri" pitchFamily="34" charset="0"/>
              </a:rPr>
              <a:t>- </a:t>
            </a:r>
            <a:r>
              <a:rPr lang="en-US" sz="2800" dirty="0" smtClean="0">
                <a:latin typeface="Calibri" pitchFamily="34" charset="0"/>
              </a:rPr>
              <a:t>Membranes may fold inward enclosing material from the outside </a:t>
            </a:r>
          </a:p>
          <a:p>
            <a:pPr marL="621792" lvl="1" eaLnBrk="1" fontAlgn="auto" hangingPunct="1">
              <a:spcBef>
                <a:spcPct val="5000"/>
              </a:spcBef>
              <a:spcAft>
                <a:spcPts val="0"/>
              </a:spcAft>
              <a:buFont typeface="Verdana"/>
              <a:buChar char="◦"/>
              <a:defRPr/>
            </a:pPr>
            <a:endParaRPr lang="en-US" dirty="0" smtClean="0"/>
          </a:p>
          <a:p>
            <a:pPr marL="859536" lvl="2" eaLnBrk="1" fontAlgn="auto" hangingPunct="1">
              <a:spcBef>
                <a:spcPct val="5000"/>
              </a:spcBef>
              <a:spcAft>
                <a:spcPts val="0"/>
              </a:spcAft>
              <a:buFont typeface="Wingdings 2"/>
              <a:buChar char=""/>
              <a:defRPr/>
            </a:pPr>
            <a:endParaRPr lang="en-US" dirty="0" smtClean="0"/>
          </a:p>
          <a:p>
            <a:pPr marL="859536" lvl="2" eaLnBrk="1" fontAlgn="auto" hangingPunct="1">
              <a:spcBef>
                <a:spcPct val="5000"/>
              </a:spcBef>
              <a:spcAft>
                <a:spcPts val="0"/>
              </a:spcAft>
              <a:buFont typeface="Wingdings 2"/>
              <a:buChar char=""/>
              <a:defRPr/>
            </a:pPr>
            <a:endParaRPr lang="en-US" dirty="0"/>
          </a:p>
        </p:txBody>
      </p:sp>
    </p:spTree>
    <p:extLst>
      <p:ext uri="{BB962C8B-B14F-4D97-AF65-F5344CB8AC3E}">
        <p14:creationId xmlns:p14="http://schemas.microsoft.com/office/powerpoint/2010/main" val="951690731"/>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a:grpSpLocks noGrp="1"/>
          </p:cNvGrpSpPr>
          <p:nvPr/>
        </p:nvGrpSpPr>
        <p:grpSpPr bwMode="auto">
          <a:xfrm>
            <a:off x="0" y="0"/>
            <a:ext cx="9144000" cy="6858000"/>
            <a:chOff x="919" y="2236"/>
            <a:chExt cx="3714" cy="1868"/>
          </a:xfrm>
        </p:grpSpPr>
        <p:pic>
          <p:nvPicPr>
            <p:cNvPr id="51203" name="Picture 5" descr="05_19aExocytosis_U.jpg                                         0050AADD203                            BE5F4864:"/>
            <p:cNvPicPr>
              <a:picLocks noChangeArrowheads="1"/>
            </p:cNvPicPr>
            <p:nvPr/>
          </p:nvPicPr>
          <p:blipFill>
            <a:blip r:embed="rId2" cstate="print"/>
            <a:srcRect/>
            <a:stretch>
              <a:fillRect/>
            </a:stretch>
          </p:blipFill>
          <p:spPr bwMode="auto">
            <a:xfrm>
              <a:off x="919" y="2236"/>
              <a:ext cx="3714" cy="1868"/>
            </a:xfrm>
            <a:prstGeom prst="rect">
              <a:avLst/>
            </a:prstGeom>
            <a:noFill/>
            <a:ln w="9525">
              <a:noFill/>
              <a:miter lim="800000"/>
              <a:headEnd/>
              <a:tailEnd/>
            </a:ln>
          </p:spPr>
        </p:pic>
        <p:sp>
          <p:nvSpPr>
            <p:cNvPr id="51204" name="Rectangle 8"/>
            <p:cNvSpPr>
              <a:spLocks noChangeArrowheads="1"/>
            </p:cNvSpPr>
            <p:nvPr/>
          </p:nvSpPr>
          <p:spPr bwMode="auto">
            <a:xfrm>
              <a:off x="3046" y="3485"/>
              <a:ext cx="538" cy="143"/>
            </a:xfrm>
            <a:prstGeom prst="rect">
              <a:avLst/>
            </a:prstGeom>
            <a:noFill/>
            <a:ln w="25400">
              <a:noFill/>
              <a:miter lim="800000"/>
              <a:headEnd/>
              <a:tailEnd/>
            </a:ln>
          </p:spPr>
          <p:txBody>
            <a:bodyPr wrap="none" anchor="ctr">
              <a:spAutoFit/>
            </a:bodyPr>
            <a:lstStyle/>
            <a:p>
              <a:pPr algn="ctr"/>
              <a:r>
                <a:rPr lang="en-US" sz="2800" b="0"/>
                <a:t>Protein</a:t>
              </a:r>
            </a:p>
          </p:txBody>
        </p:sp>
        <p:sp>
          <p:nvSpPr>
            <p:cNvPr id="51205" name="Line 9"/>
            <p:cNvSpPr>
              <a:spLocks noChangeShapeType="1"/>
            </p:cNvSpPr>
            <p:nvPr/>
          </p:nvSpPr>
          <p:spPr bwMode="auto">
            <a:xfrm>
              <a:off x="2812" y="3180"/>
              <a:ext cx="306" cy="330"/>
            </a:xfrm>
            <a:prstGeom prst="line">
              <a:avLst/>
            </a:prstGeom>
            <a:noFill/>
            <a:ln w="25400">
              <a:solidFill>
                <a:schemeClr val="tx1"/>
              </a:solidFill>
              <a:round/>
              <a:headEnd/>
              <a:tailEnd/>
            </a:ln>
          </p:spPr>
          <p:txBody>
            <a:bodyPr wrap="none" anchor="ctr"/>
            <a:lstStyle/>
            <a:p>
              <a:endParaRPr lang="en-US"/>
            </a:p>
          </p:txBody>
        </p:sp>
        <p:sp>
          <p:nvSpPr>
            <p:cNvPr id="51206" name="AutoShape 10"/>
            <p:cNvSpPr>
              <a:spLocks/>
            </p:cNvSpPr>
            <p:nvPr/>
          </p:nvSpPr>
          <p:spPr bwMode="auto">
            <a:xfrm>
              <a:off x="1428" y="3066"/>
              <a:ext cx="158" cy="707"/>
            </a:xfrm>
            <a:prstGeom prst="leftBrace">
              <a:avLst>
                <a:gd name="adj1" fmla="val 37289"/>
                <a:gd name="adj2" fmla="val 50000"/>
              </a:avLst>
            </a:prstGeom>
            <a:noFill/>
            <a:ln w="25400">
              <a:solidFill>
                <a:schemeClr val="tx1"/>
              </a:solidFill>
              <a:round/>
              <a:headEnd/>
              <a:tailEnd/>
            </a:ln>
          </p:spPr>
          <p:txBody>
            <a:bodyPr wrap="none" anchor="ctr"/>
            <a:lstStyle/>
            <a:p>
              <a:endParaRPr lang="en-US"/>
            </a:p>
          </p:txBody>
        </p:sp>
        <p:sp>
          <p:nvSpPr>
            <p:cNvPr id="51207" name="Rectangle 11"/>
            <p:cNvSpPr>
              <a:spLocks noChangeArrowheads="1"/>
            </p:cNvSpPr>
            <p:nvPr/>
          </p:nvSpPr>
          <p:spPr bwMode="auto">
            <a:xfrm>
              <a:off x="921" y="3335"/>
              <a:ext cx="538" cy="143"/>
            </a:xfrm>
            <a:prstGeom prst="rect">
              <a:avLst/>
            </a:prstGeom>
            <a:noFill/>
            <a:ln w="25400">
              <a:noFill/>
              <a:miter lim="800000"/>
              <a:headEnd/>
              <a:tailEnd/>
            </a:ln>
          </p:spPr>
          <p:txBody>
            <a:bodyPr wrap="none" anchor="ctr">
              <a:spAutoFit/>
            </a:bodyPr>
            <a:lstStyle/>
            <a:p>
              <a:pPr algn="ctr"/>
              <a:r>
                <a:rPr lang="en-US" sz="2800" b="0"/>
                <a:t>Vesicle</a:t>
              </a:r>
            </a:p>
          </p:txBody>
        </p:sp>
      </p:grpSp>
    </p:spTree>
    <p:extLst>
      <p:ext uri="{BB962C8B-B14F-4D97-AF65-F5344CB8AC3E}">
        <p14:creationId xmlns:p14="http://schemas.microsoft.com/office/powerpoint/2010/main" val="1292160632"/>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12"/>
          <p:cNvSpPr txBox="1">
            <a:spLocks noChangeArrowheads="1"/>
          </p:cNvSpPr>
          <p:nvPr/>
        </p:nvSpPr>
        <p:spPr bwMode="auto">
          <a:xfrm>
            <a:off x="377825" y="5926140"/>
            <a:ext cx="1063112" cy="276999"/>
          </a:xfrm>
          <a:prstGeom prst="rect">
            <a:avLst/>
          </a:prstGeom>
          <a:noFill/>
          <a:ln w="9525">
            <a:noFill/>
            <a:miter lim="800000"/>
            <a:headEnd/>
            <a:tailEnd/>
          </a:ln>
        </p:spPr>
        <p:txBody>
          <a:bodyPr wrap="none">
            <a:spAutoFit/>
          </a:bodyPr>
          <a:lstStyle/>
          <a:p>
            <a:pPr algn="l"/>
            <a:r>
              <a:rPr lang="en-US" sz="1200"/>
              <a:t>Figure 5.19B</a:t>
            </a:r>
          </a:p>
        </p:txBody>
      </p:sp>
      <p:grpSp>
        <p:nvGrpSpPr>
          <p:cNvPr id="2" name="Group 19"/>
          <p:cNvGrpSpPr>
            <a:grpSpLocks/>
          </p:cNvGrpSpPr>
          <p:nvPr/>
        </p:nvGrpSpPr>
        <p:grpSpPr bwMode="auto">
          <a:xfrm>
            <a:off x="0" y="0"/>
            <a:ext cx="9144000" cy="6858000"/>
            <a:chOff x="928" y="1794"/>
            <a:chExt cx="4620" cy="2377"/>
          </a:xfrm>
        </p:grpSpPr>
        <p:pic>
          <p:nvPicPr>
            <p:cNvPr id="52228" name="Picture 16" descr="05_19bEndocytosis_U.jpg                                        0050AADD203                            BE5F4864:"/>
            <p:cNvPicPr>
              <a:picLocks noChangeAspect="1" noChangeArrowheads="1"/>
            </p:cNvPicPr>
            <p:nvPr/>
          </p:nvPicPr>
          <p:blipFill>
            <a:blip r:embed="rId2" cstate="print"/>
            <a:srcRect/>
            <a:stretch>
              <a:fillRect/>
            </a:stretch>
          </p:blipFill>
          <p:spPr bwMode="auto">
            <a:xfrm>
              <a:off x="928" y="1794"/>
              <a:ext cx="4620" cy="2377"/>
            </a:xfrm>
            <a:prstGeom prst="rect">
              <a:avLst/>
            </a:prstGeom>
            <a:noFill/>
            <a:ln w="9525">
              <a:noFill/>
              <a:miter lim="800000"/>
              <a:headEnd/>
              <a:tailEnd/>
            </a:ln>
          </p:spPr>
        </p:pic>
        <p:sp>
          <p:nvSpPr>
            <p:cNvPr id="52229" name="Rectangle 17"/>
            <p:cNvSpPr>
              <a:spLocks noChangeArrowheads="1"/>
            </p:cNvSpPr>
            <p:nvPr/>
          </p:nvSpPr>
          <p:spPr bwMode="auto">
            <a:xfrm>
              <a:off x="4128" y="2617"/>
              <a:ext cx="1149" cy="160"/>
            </a:xfrm>
            <a:prstGeom prst="rect">
              <a:avLst/>
            </a:prstGeom>
            <a:noFill/>
            <a:ln w="25400">
              <a:noFill/>
              <a:miter lim="800000"/>
              <a:headEnd/>
              <a:tailEnd/>
            </a:ln>
          </p:spPr>
          <p:txBody>
            <a:bodyPr wrap="none" anchor="ctr">
              <a:spAutoFit/>
            </a:bodyPr>
            <a:lstStyle/>
            <a:p>
              <a:pPr algn="ctr"/>
              <a:r>
                <a:rPr lang="en-US" sz="2400" b="0"/>
                <a:t>Vesicle forming</a:t>
              </a:r>
            </a:p>
          </p:txBody>
        </p:sp>
        <p:sp>
          <p:nvSpPr>
            <p:cNvPr id="52230" name="AutoShape 18"/>
            <p:cNvSpPr>
              <a:spLocks/>
            </p:cNvSpPr>
            <p:nvPr/>
          </p:nvSpPr>
          <p:spPr bwMode="auto">
            <a:xfrm>
              <a:off x="3983" y="2333"/>
              <a:ext cx="165" cy="793"/>
            </a:xfrm>
            <a:prstGeom prst="rightBrace">
              <a:avLst>
                <a:gd name="adj1" fmla="val 40051"/>
                <a:gd name="adj2" fmla="val 50000"/>
              </a:avLst>
            </a:prstGeom>
            <a:noFill/>
            <a:ln w="25400">
              <a:solidFill>
                <a:schemeClr val="tx1"/>
              </a:solidFill>
              <a:round/>
              <a:headEnd/>
              <a:tailEnd/>
            </a:ln>
          </p:spPr>
          <p:txBody>
            <a:bodyPr wrap="none" anchor="ctr"/>
            <a:lstStyle/>
            <a:p>
              <a:endParaRPr lang="en-US"/>
            </a:p>
          </p:txBody>
        </p:sp>
      </p:grpSp>
    </p:spTree>
    <p:extLst>
      <p:ext uri="{BB962C8B-B14F-4D97-AF65-F5344CB8AC3E}">
        <p14:creationId xmlns:p14="http://schemas.microsoft.com/office/powerpoint/2010/main" val="2563880995"/>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www.hh.net.nz/fck_uploads/image/Diabetes%2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4" y="109537"/>
            <a:ext cx="8836025" cy="6645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769109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2.3.2 Diabetic Emergencies</a:t>
            </a:r>
          </a:p>
        </p:txBody>
      </p:sp>
      <p:pic>
        <p:nvPicPr>
          <p:cNvPr id="6" name="Content Placeholder 5" descr="PLTW 046.jpg"/>
          <p:cNvPicPr>
            <a:picLocks noGrp="1" noChangeAspect="1"/>
          </p:cNvPicPr>
          <p:nvPr>
            <p:ph sz="quarter" idx="1"/>
          </p:nvPr>
        </p:nvPicPr>
        <p:blipFill>
          <a:blip r:embed="rId2" cstate="print"/>
          <a:stretch>
            <a:fillRect/>
          </a:stretch>
        </p:blipFill>
        <p:spPr>
          <a:xfrm>
            <a:off x="457200" y="1600200"/>
            <a:ext cx="6582833" cy="4937125"/>
          </a:xfrm>
        </p:spPr>
      </p:pic>
      <p:pic>
        <p:nvPicPr>
          <p:cNvPr id="132098" name="Picture 2" descr="dialysis001.png (4959 bytes)"/>
          <p:cNvPicPr>
            <a:picLocks noChangeAspect="1" noChangeArrowheads="1"/>
          </p:cNvPicPr>
          <p:nvPr/>
        </p:nvPicPr>
        <p:blipFill>
          <a:blip r:embed="rId3" cstate="print"/>
          <a:srcRect/>
          <a:stretch>
            <a:fillRect/>
          </a:stretch>
        </p:blipFill>
        <p:spPr bwMode="auto">
          <a:xfrm>
            <a:off x="3962400" y="1219200"/>
            <a:ext cx="4807375" cy="25495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99542353"/>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2.3.3 Complications of Diabetes </a:t>
            </a:r>
          </a:p>
        </p:txBody>
      </p:sp>
      <p:sp>
        <p:nvSpPr>
          <p:cNvPr id="3" name="Content Placeholder 2"/>
          <p:cNvSpPr>
            <a:spLocks noGrp="1"/>
          </p:cNvSpPr>
          <p:nvPr>
            <p:ph sz="quarter" idx="1"/>
          </p:nvPr>
        </p:nvSpPr>
        <p:spPr>
          <a:xfrm>
            <a:off x="457200" y="1219200"/>
            <a:ext cx="5105400" cy="4937760"/>
          </a:xfrm>
        </p:spPr>
        <p:txBody>
          <a:bodyPr>
            <a:normAutofit lnSpcReduction="10000"/>
          </a:bodyPr>
          <a:lstStyle/>
          <a:p>
            <a:r>
              <a:rPr lang="en-US" dirty="0" smtClean="0"/>
              <a:t>We know rapid </a:t>
            </a:r>
            <a:r>
              <a:rPr lang="en-US" dirty="0"/>
              <a:t>shifts in blood sugar can have severe </a:t>
            </a:r>
            <a:r>
              <a:rPr lang="en-US" dirty="0" smtClean="0"/>
              <a:t>consequences</a:t>
            </a:r>
          </a:p>
          <a:p>
            <a:r>
              <a:rPr lang="en-US" dirty="0"/>
              <a:t>M</a:t>
            </a:r>
            <a:r>
              <a:rPr lang="en-US" dirty="0" smtClean="0"/>
              <a:t>any </a:t>
            </a:r>
            <a:r>
              <a:rPr lang="en-US" dirty="0"/>
              <a:t>long term consequences of diabetes, especially if the disease is not </a:t>
            </a:r>
            <a:r>
              <a:rPr lang="en-US" dirty="0" smtClean="0"/>
              <a:t>well-controlled</a:t>
            </a:r>
          </a:p>
          <a:p>
            <a:pPr lvl="1"/>
            <a:r>
              <a:rPr lang="en-US" dirty="0" smtClean="0"/>
              <a:t>Effects of Type </a:t>
            </a:r>
            <a:r>
              <a:rPr lang="en-US" dirty="0"/>
              <a:t>1 and Type 2 </a:t>
            </a:r>
            <a:r>
              <a:rPr lang="en-US" dirty="0" smtClean="0"/>
              <a:t>on various human </a:t>
            </a:r>
            <a:r>
              <a:rPr lang="en-US" dirty="0"/>
              <a:t>body </a:t>
            </a:r>
            <a:r>
              <a:rPr lang="en-US" dirty="0" smtClean="0"/>
              <a:t>systems</a:t>
            </a:r>
          </a:p>
          <a:p>
            <a:r>
              <a:rPr lang="en-US" dirty="0" smtClean="0"/>
              <a:t>You will visualize this impact on a graphic organizer and use information about complications to further analyze details of Anna’s autopsy report</a:t>
            </a:r>
            <a:endParaRPr lang="en-US" dirty="0"/>
          </a:p>
        </p:txBody>
      </p:sp>
      <p:pic>
        <p:nvPicPr>
          <p:cNvPr id="4" name="Picture 2" descr="http://www.diabetespharmacist.com/uploads/image/diabetes%20body.jpg"/>
          <p:cNvPicPr>
            <a:picLocks noChangeAspect="1" noChangeArrowheads="1"/>
          </p:cNvPicPr>
          <p:nvPr/>
        </p:nvPicPr>
        <p:blipFill>
          <a:blip r:embed="rId2" cstate="print"/>
          <a:srcRect/>
          <a:stretch>
            <a:fillRect/>
          </a:stretch>
        </p:blipFill>
        <p:spPr bwMode="auto">
          <a:xfrm>
            <a:off x="5715000" y="1295400"/>
            <a:ext cx="2857500" cy="4524376"/>
          </a:xfrm>
          <a:prstGeom prst="rect">
            <a:avLst/>
          </a:prstGeom>
          <a:noFill/>
        </p:spPr>
      </p:pic>
    </p:spTree>
    <p:extLst>
      <p:ext uri="{BB962C8B-B14F-4D97-AF65-F5344CB8AC3E}">
        <p14:creationId xmlns:p14="http://schemas.microsoft.com/office/powerpoint/2010/main" val="59944556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Problem 2.3.4 The Future of Diabetes Management and </a:t>
            </a:r>
            <a:r>
              <a:rPr lang="en-US" dirty="0" smtClean="0"/>
              <a:t>Treatment</a:t>
            </a:r>
            <a:endParaRPr lang="en-US" dirty="0"/>
          </a:p>
        </p:txBody>
      </p:sp>
      <p:sp>
        <p:nvSpPr>
          <p:cNvPr id="3" name="Content Placeholder 2"/>
          <p:cNvSpPr>
            <a:spLocks noGrp="1"/>
          </p:cNvSpPr>
          <p:nvPr>
            <p:ph sz="quarter" idx="1"/>
          </p:nvPr>
        </p:nvSpPr>
        <p:spPr>
          <a:xfrm>
            <a:off x="381000" y="3352800"/>
            <a:ext cx="8229600" cy="3185160"/>
          </a:xfrm>
        </p:spPr>
        <p:txBody>
          <a:bodyPr>
            <a:normAutofit lnSpcReduction="10000"/>
          </a:bodyPr>
          <a:lstStyle/>
          <a:p>
            <a:r>
              <a:rPr lang="en-US" dirty="0" smtClean="0"/>
              <a:t>What are the biggest </a:t>
            </a:r>
            <a:r>
              <a:rPr lang="en-US" dirty="0"/>
              <a:t>concerns facing </a:t>
            </a:r>
            <a:r>
              <a:rPr lang="en-US" dirty="0" smtClean="0"/>
              <a:t>diabetics?</a:t>
            </a:r>
          </a:p>
          <a:p>
            <a:pPr lvl="0"/>
            <a:r>
              <a:rPr lang="en-US" dirty="0" smtClean="0"/>
              <a:t>Come up with innovation to help diabetics!</a:t>
            </a:r>
          </a:p>
          <a:p>
            <a:pPr lvl="0"/>
            <a:r>
              <a:rPr lang="en-US" dirty="0" smtClean="0"/>
              <a:t>You will pitch/present </a:t>
            </a:r>
            <a:r>
              <a:rPr lang="en-US" dirty="0"/>
              <a:t>your idea and design to a panel of experts (the members of your class). </a:t>
            </a:r>
            <a:endParaRPr lang="en-US" dirty="0" smtClean="0"/>
          </a:p>
          <a:p>
            <a:pPr lvl="1"/>
            <a:r>
              <a:rPr lang="en-US" dirty="0" smtClean="0"/>
              <a:t>You </a:t>
            </a:r>
            <a:r>
              <a:rPr lang="en-US" dirty="0"/>
              <a:t>will only have 5 minutes to explain your idea. </a:t>
            </a:r>
            <a:endParaRPr lang="en-US" dirty="0" smtClean="0"/>
          </a:p>
          <a:p>
            <a:pPr lvl="1"/>
            <a:r>
              <a:rPr lang="en-US" b="1" dirty="0"/>
              <a:t>Medicines That Backfire</a:t>
            </a:r>
            <a:r>
              <a:rPr lang="en-US" dirty="0"/>
              <a:t> presentation on </a:t>
            </a:r>
            <a:r>
              <a:rPr lang="en-US" dirty="0" smtClean="0"/>
              <a:t>website</a:t>
            </a:r>
          </a:p>
          <a:p>
            <a:pPr lvl="1"/>
            <a:r>
              <a:rPr lang="en-US" dirty="0" smtClean="0"/>
              <a:t>Make </a:t>
            </a:r>
            <a:r>
              <a:rPr lang="en-US" dirty="0"/>
              <a:t>sure to defend how this innovation would improve the life of a diabetic. </a:t>
            </a:r>
          </a:p>
          <a:p>
            <a:endParaRPr lang="en-US" dirty="0"/>
          </a:p>
        </p:txBody>
      </p:sp>
      <p:pic>
        <p:nvPicPr>
          <p:cNvPr id="29698" name="Picture 2" descr="http://ow-wordpress.s3.amazonaws.com/about-us/wp-content/uploads/2013/07/DiabetesInnovation2013-banner.jpg"/>
          <p:cNvPicPr>
            <a:picLocks noChangeAspect="1" noChangeArrowheads="1"/>
          </p:cNvPicPr>
          <p:nvPr/>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503119" y="1219200"/>
            <a:ext cx="821436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114949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534400" cy="990600"/>
          </a:xfrm>
        </p:spPr>
        <p:txBody>
          <a:bodyPr>
            <a:normAutofit fontScale="90000"/>
          </a:bodyPr>
          <a:lstStyle/>
          <a:p>
            <a:r>
              <a:rPr lang="en-US" dirty="0" smtClean="0"/>
              <a:t>Review 2.3 Essential Questions &amp; Key Terms</a:t>
            </a:r>
            <a:endParaRPr lang="en-US" dirty="0"/>
          </a:p>
        </p:txBody>
      </p:sp>
      <p:sp>
        <p:nvSpPr>
          <p:cNvPr id="3" name="Content Placeholder 2"/>
          <p:cNvSpPr>
            <a:spLocks noGrp="1"/>
          </p:cNvSpPr>
          <p:nvPr>
            <p:ph sz="quarter" idx="1"/>
          </p:nvPr>
        </p:nvSpPr>
        <p:spPr>
          <a:xfrm>
            <a:off x="457200" y="1295400"/>
            <a:ext cx="4724400" cy="5334000"/>
          </a:xfrm>
        </p:spPr>
        <p:txBody>
          <a:bodyPr>
            <a:normAutofit fontScale="77500" lnSpcReduction="20000"/>
          </a:bodyPr>
          <a:lstStyle/>
          <a:p>
            <a:pPr lvl="0"/>
            <a:r>
              <a:rPr lang="en-US" dirty="0"/>
              <a:t>What are several ways the life of someone with diabetes is impacted by the disorder?</a:t>
            </a:r>
          </a:p>
          <a:p>
            <a:pPr lvl="0"/>
            <a:r>
              <a:rPr lang="en-US" dirty="0"/>
              <a:t>How do the terms hyperglycemia and hypoglycemia relate to diabetes?</a:t>
            </a:r>
          </a:p>
          <a:p>
            <a:pPr lvl="0"/>
            <a:r>
              <a:rPr lang="en-US" dirty="0"/>
              <a:t>What might happen to cells that are exposed to high concentrations of sugar?</a:t>
            </a:r>
          </a:p>
          <a:p>
            <a:pPr lvl="0"/>
            <a:r>
              <a:rPr lang="en-US" dirty="0"/>
              <a:t>How do Type I and Type II diabetes differ?</a:t>
            </a:r>
          </a:p>
          <a:p>
            <a:pPr lvl="0"/>
            <a:r>
              <a:rPr lang="en-US" dirty="0"/>
              <a:t>What are the current treatments for Type I and Type II diabetes?</a:t>
            </a:r>
          </a:p>
          <a:p>
            <a:pPr lvl="0"/>
            <a:r>
              <a:rPr lang="en-US" dirty="0"/>
              <a:t>What is the importance of checking blood sugar levels for a diabetic?</a:t>
            </a:r>
          </a:p>
          <a:p>
            <a:pPr lvl="0"/>
            <a:r>
              <a:rPr lang="en-US" dirty="0"/>
              <a:t>How can an insulin pump help a diabetic?</a:t>
            </a:r>
          </a:p>
          <a:p>
            <a:pPr lvl="0"/>
            <a:r>
              <a:rPr lang="en-US" dirty="0"/>
              <a:t>What are potential short and long term complications of diabetes?</a:t>
            </a:r>
          </a:p>
          <a:p>
            <a:pPr lvl="0"/>
            <a:r>
              <a:rPr lang="en-US" dirty="0"/>
              <a:t>What innovations are available to help diabetics manage and treat their disease?</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125197230"/>
              </p:ext>
            </p:extLst>
          </p:nvPr>
        </p:nvGraphicFramePr>
        <p:xfrm>
          <a:off x="5410200" y="1752600"/>
          <a:ext cx="3035808" cy="3657600"/>
        </p:xfrm>
        <a:graphic>
          <a:graphicData uri="http://schemas.openxmlformats.org/drawingml/2006/table">
            <a:tbl>
              <a:tblPr firstRow="1" firstCol="1" lastRow="1" lastCol="1" bandRow="1" bandCol="1">
                <a:tableStyleId>{5C22544A-7EE6-4342-B048-85BDC9FD1C3A}</a:tableStyleId>
              </a:tblPr>
              <a:tblGrid>
                <a:gridCol w="3035808"/>
              </a:tblGrid>
              <a:tr h="0">
                <a:tc>
                  <a:txBody>
                    <a:bodyPr/>
                    <a:lstStyle/>
                    <a:p>
                      <a:pPr marL="0" marR="0">
                        <a:spcBef>
                          <a:spcPts val="0"/>
                        </a:spcBef>
                        <a:spcAft>
                          <a:spcPts val="0"/>
                        </a:spcAft>
                      </a:pPr>
                      <a:r>
                        <a:rPr lang="en-US" sz="2400" dirty="0" smtClean="0">
                          <a:effectLst/>
                        </a:rPr>
                        <a:t>Hemoglobin </a:t>
                      </a:r>
                      <a:r>
                        <a:rPr lang="en-US" sz="2400" dirty="0" err="1">
                          <a:effectLst/>
                        </a:rPr>
                        <a:t>A1c</a:t>
                      </a:r>
                      <a:endParaRPr lang="en-US" sz="2400" dirty="0">
                        <a:effectLst/>
                        <a:latin typeface="Arial"/>
                        <a:ea typeface="Times New Roman"/>
                        <a:cs typeface="Times New Roman"/>
                      </a:endParaRPr>
                    </a:p>
                  </a:txBody>
                  <a:tcPr marL="68580" marR="68580" marT="0" marB="0"/>
                </a:tc>
              </a:tr>
              <a:tr h="0">
                <a:tc>
                  <a:txBody>
                    <a:bodyPr/>
                    <a:lstStyle/>
                    <a:p>
                      <a:pPr marL="0" marR="0">
                        <a:spcBef>
                          <a:spcPts val="0"/>
                        </a:spcBef>
                        <a:spcAft>
                          <a:spcPts val="0"/>
                        </a:spcAft>
                      </a:pPr>
                      <a:r>
                        <a:rPr lang="en-US" sz="2400">
                          <a:effectLst/>
                        </a:rPr>
                        <a:t>Hyperglycemia</a:t>
                      </a:r>
                      <a:endParaRPr lang="en-US" sz="2400">
                        <a:effectLst/>
                        <a:latin typeface="Arial"/>
                        <a:ea typeface="Times New Roman"/>
                        <a:cs typeface="Times New Roman"/>
                      </a:endParaRPr>
                    </a:p>
                  </a:txBody>
                  <a:tcPr marL="68580" marR="68580" marT="0" marB="0"/>
                </a:tc>
              </a:tr>
              <a:tr h="0">
                <a:tc>
                  <a:txBody>
                    <a:bodyPr/>
                    <a:lstStyle/>
                    <a:p>
                      <a:pPr marL="0" marR="0">
                        <a:spcBef>
                          <a:spcPts val="0"/>
                        </a:spcBef>
                        <a:spcAft>
                          <a:spcPts val="0"/>
                        </a:spcAft>
                      </a:pPr>
                      <a:r>
                        <a:rPr lang="en-US" sz="2400">
                          <a:effectLst/>
                        </a:rPr>
                        <a:t>Hypertonic</a:t>
                      </a:r>
                      <a:endParaRPr lang="en-US" sz="2400">
                        <a:effectLst/>
                        <a:latin typeface="Arial"/>
                        <a:ea typeface="Times New Roman"/>
                        <a:cs typeface="Times New Roman"/>
                      </a:endParaRPr>
                    </a:p>
                  </a:txBody>
                  <a:tcPr marL="68580" marR="68580" marT="0" marB="0"/>
                </a:tc>
              </a:tr>
              <a:tr h="0">
                <a:tc>
                  <a:txBody>
                    <a:bodyPr/>
                    <a:lstStyle/>
                    <a:p>
                      <a:pPr marL="0" marR="0">
                        <a:spcBef>
                          <a:spcPts val="0"/>
                        </a:spcBef>
                        <a:spcAft>
                          <a:spcPts val="0"/>
                        </a:spcAft>
                      </a:pPr>
                      <a:r>
                        <a:rPr lang="en-US" sz="2400">
                          <a:effectLst/>
                        </a:rPr>
                        <a:t>Hypoglycemia</a:t>
                      </a:r>
                      <a:endParaRPr lang="en-US" sz="2400">
                        <a:effectLst/>
                        <a:latin typeface="Arial"/>
                        <a:ea typeface="Times New Roman"/>
                        <a:cs typeface="Times New Roman"/>
                      </a:endParaRPr>
                    </a:p>
                  </a:txBody>
                  <a:tcPr marL="68580" marR="68580" marT="0" marB="0"/>
                </a:tc>
              </a:tr>
              <a:tr h="0">
                <a:tc>
                  <a:txBody>
                    <a:bodyPr/>
                    <a:lstStyle/>
                    <a:p>
                      <a:pPr marL="0" marR="0">
                        <a:spcBef>
                          <a:spcPts val="0"/>
                        </a:spcBef>
                        <a:spcAft>
                          <a:spcPts val="0"/>
                        </a:spcAft>
                      </a:pPr>
                      <a:r>
                        <a:rPr lang="en-US" sz="2400">
                          <a:effectLst/>
                        </a:rPr>
                        <a:t>Hypotonic</a:t>
                      </a:r>
                      <a:endParaRPr lang="en-US" sz="2400">
                        <a:effectLst/>
                        <a:latin typeface="Arial"/>
                        <a:ea typeface="Times New Roman"/>
                        <a:cs typeface="Times New Roman"/>
                      </a:endParaRPr>
                    </a:p>
                  </a:txBody>
                  <a:tcPr marL="68580" marR="68580" marT="0" marB="0"/>
                </a:tc>
              </a:tr>
              <a:tr h="0">
                <a:tc>
                  <a:txBody>
                    <a:bodyPr/>
                    <a:lstStyle/>
                    <a:p>
                      <a:pPr marL="0" marR="0">
                        <a:spcBef>
                          <a:spcPts val="0"/>
                        </a:spcBef>
                        <a:spcAft>
                          <a:spcPts val="0"/>
                        </a:spcAft>
                      </a:pPr>
                      <a:r>
                        <a:rPr lang="en-US" sz="2400">
                          <a:effectLst/>
                        </a:rPr>
                        <a:t>Isotonic</a:t>
                      </a:r>
                      <a:endParaRPr lang="en-US" sz="2400">
                        <a:effectLst/>
                        <a:latin typeface="Arial"/>
                        <a:ea typeface="Times New Roman"/>
                        <a:cs typeface="Times New Roman"/>
                      </a:endParaRPr>
                    </a:p>
                  </a:txBody>
                  <a:tcPr marL="68580" marR="68580" marT="0" marB="0"/>
                </a:tc>
              </a:tr>
              <a:tr h="0">
                <a:tc>
                  <a:txBody>
                    <a:bodyPr/>
                    <a:lstStyle/>
                    <a:p>
                      <a:pPr marL="0" marR="0">
                        <a:spcBef>
                          <a:spcPts val="0"/>
                        </a:spcBef>
                        <a:spcAft>
                          <a:spcPts val="0"/>
                        </a:spcAft>
                      </a:pPr>
                      <a:r>
                        <a:rPr lang="en-US" sz="2400">
                          <a:effectLst/>
                        </a:rPr>
                        <a:t>Osmosis</a:t>
                      </a:r>
                      <a:endParaRPr lang="en-US" sz="2400">
                        <a:effectLst/>
                        <a:latin typeface="Arial"/>
                        <a:ea typeface="Times New Roman"/>
                        <a:cs typeface="Times New Roman"/>
                      </a:endParaRPr>
                    </a:p>
                  </a:txBody>
                  <a:tcPr marL="68580" marR="68580" marT="0" marB="0"/>
                </a:tc>
              </a:tr>
              <a:tr h="0">
                <a:tc>
                  <a:txBody>
                    <a:bodyPr/>
                    <a:lstStyle/>
                    <a:p>
                      <a:pPr marL="0" marR="0">
                        <a:spcBef>
                          <a:spcPts val="0"/>
                        </a:spcBef>
                        <a:spcAft>
                          <a:spcPts val="0"/>
                        </a:spcAft>
                      </a:pPr>
                      <a:r>
                        <a:rPr lang="en-US" sz="2400">
                          <a:effectLst/>
                        </a:rPr>
                        <a:t>Solute</a:t>
                      </a:r>
                      <a:endParaRPr lang="en-US" sz="2400">
                        <a:effectLst/>
                        <a:latin typeface="Arial"/>
                        <a:ea typeface="Times New Roman"/>
                        <a:cs typeface="Times New Roman"/>
                      </a:endParaRPr>
                    </a:p>
                  </a:txBody>
                  <a:tcPr marL="68580" marR="68580" marT="0" marB="0"/>
                </a:tc>
              </a:tr>
              <a:tr h="0">
                <a:tc>
                  <a:txBody>
                    <a:bodyPr/>
                    <a:lstStyle/>
                    <a:p>
                      <a:pPr marL="0" marR="0">
                        <a:spcBef>
                          <a:spcPts val="0"/>
                        </a:spcBef>
                        <a:spcAft>
                          <a:spcPts val="0"/>
                        </a:spcAft>
                      </a:pPr>
                      <a:r>
                        <a:rPr lang="en-US" sz="2400">
                          <a:effectLst/>
                        </a:rPr>
                        <a:t>Solution</a:t>
                      </a:r>
                      <a:endParaRPr lang="en-US" sz="2400">
                        <a:effectLst/>
                        <a:latin typeface="Arial"/>
                        <a:ea typeface="Times New Roman"/>
                        <a:cs typeface="Times New Roman"/>
                      </a:endParaRPr>
                    </a:p>
                  </a:txBody>
                  <a:tcPr marL="68580" marR="68580" marT="0" marB="0"/>
                </a:tc>
              </a:tr>
              <a:tr h="0">
                <a:tc>
                  <a:txBody>
                    <a:bodyPr/>
                    <a:lstStyle/>
                    <a:p>
                      <a:pPr marL="0" marR="0">
                        <a:spcBef>
                          <a:spcPts val="0"/>
                        </a:spcBef>
                        <a:spcAft>
                          <a:spcPts val="0"/>
                        </a:spcAft>
                      </a:pPr>
                      <a:r>
                        <a:rPr lang="en-US" sz="2400" dirty="0">
                          <a:effectLst/>
                        </a:rPr>
                        <a:t>Solvent</a:t>
                      </a:r>
                      <a:endParaRPr lang="en-US" sz="2400" dirty="0">
                        <a:effectLst/>
                        <a:latin typeface="Arial"/>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23763385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of Unit 2</a:t>
            </a:r>
            <a:endParaRPr lang="en-US" dirty="0"/>
          </a:p>
        </p:txBody>
      </p:sp>
      <p:sp>
        <p:nvSpPr>
          <p:cNvPr id="3" name="Text Placeholder 2"/>
          <p:cNvSpPr>
            <a:spLocks noGrp="1"/>
          </p:cNvSpPr>
          <p:nvPr>
            <p:ph type="body" idx="1"/>
          </p:nvPr>
        </p:nvSpPr>
        <p:spPr/>
        <p:txBody>
          <a:bodyPr/>
          <a:lstStyle/>
          <a:p>
            <a:r>
              <a:rPr lang="en-US" dirty="0" smtClean="0"/>
              <a:t>Test Prep and Portfolio Development</a:t>
            </a:r>
            <a:endParaRPr lang="en-US" dirty="0"/>
          </a:p>
        </p:txBody>
      </p:sp>
    </p:spTree>
    <p:extLst>
      <p:ext uri="{BB962C8B-B14F-4D97-AF65-F5344CB8AC3E}">
        <p14:creationId xmlns:p14="http://schemas.microsoft.com/office/powerpoint/2010/main" val="3305371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2.1.1</a:t>
            </a:r>
            <a:endParaRPr lang="en-US" dirty="0"/>
          </a:p>
        </p:txBody>
      </p:sp>
      <p:sp>
        <p:nvSpPr>
          <p:cNvPr id="3" name="Content Placeholder 2"/>
          <p:cNvSpPr>
            <a:spLocks noGrp="1"/>
          </p:cNvSpPr>
          <p:nvPr>
            <p:ph sz="quarter" idx="1"/>
          </p:nvPr>
        </p:nvSpPr>
        <p:spPr/>
        <p:txBody>
          <a:bodyPr/>
          <a:lstStyle/>
          <a:p>
            <a:r>
              <a:rPr lang="en-US" dirty="0" smtClean="0"/>
              <a:t>Includes the following</a:t>
            </a:r>
          </a:p>
          <a:p>
            <a:pPr lvl="1"/>
            <a:r>
              <a:rPr lang="en-US" dirty="0" smtClean="0"/>
              <a:t>Conclusion Questions</a:t>
            </a:r>
          </a:p>
          <a:p>
            <a:pPr lvl="1"/>
            <a:r>
              <a:rPr lang="en-US" dirty="0" smtClean="0"/>
              <a:t>Table and figure of </a:t>
            </a:r>
            <a:r>
              <a:rPr lang="en-US" dirty="0" err="1" smtClean="0"/>
              <a:t>GTT</a:t>
            </a:r>
            <a:r>
              <a:rPr lang="en-US" dirty="0" smtClean="0"/>
              <a:t> results</a:t>
            </a:r>
          </a:p>
          <a:p>
            <a:pPr lvl="1"/>
            <a:r>
              <a:rPr lang="en-US" dirty="0" smtClean="0"/>
              <a:t>Table and figure of IT results</a:t>
            </a:r>
          </a:p>
          <a:p>
            <a:pPr lvl="1"/>
            <a:r>
              <a:rPr lang="en-US" dirty="0" smtClean="0"/>
              <a:t>Paragraph diagnosing each patient with/without diabetes and if diabetic (based on </a:t>
            </a:r>
            <a:r>
              <a:rPr lang="en-US" dirty="0" err="1" smtClean="0"/>
              <a:t>GTT</a:t>
            </a:r>
            <a:r>
              <a:rPr lang="en-US" dirty="0" smtClean="0"/>
              <a:t>) if it’s Type I or II (based on IT)</a:t>
            </a:r>
          </a:p>
          <a:p>
            <a:r>
              <a:rPr lang="en-US" dirty="0" smtClean="0"/>
              <a:t>Notes</a:t>
            </a:r>
          </a:p>
          <a:p>
            <a:pPr lvl="1"/>
            <a:r>
              <a:rPr lang="en-US" dirty="0" smtClean="0"/>
              <a:t>Copy/paste tables and figures in word</a:t>
            </a:r>
          </a:p>
          <a:p>
            <a:pPr lvl="1"/>
            <a:r>
              <a:rPr lang="en-US" dirty="0" smtClean="0"/>
              <a:t>Figures are not titled in excel, just word</a:t>
            </a:r>
          </a:p>
          <a:p>
            <a:pPr lvl="1"/>
            <a:r>
              <a:rPr lang="en-US" dirty="0" smtClean="0"/>
              <a:t>Be sure to name axes, fix increments on x-axis and adjust scale to get rid of empty space.</a:t>
            </a:r>
          </a:p>
        </p:txBody>
      </p:sp>
    </p:spTree>
    <p:extLst>
      <p:ext uri="{BB962C8B-B14F-4D97-AF65-F5344CB8AC3E}">
        <p14:creationId xmlns:p14="http://schemas.microsoft.com/office/powerpoint/2010/main" val="40063649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0" y="76200"/>
            <a:ext cx="9144000" cy="6553200"/>
          </a:xfrm>
          <a:prstGeom prst="rect">
            <a:avLst/>
          </a:prstGeom>
        </p:spPr>
      </p:pic>
    </p:spTree>
    <p:extLst>
      <p:ext uri="{BB962C8B-B14F-4D97-AF65-F5344CB8AC3E}">
        <p14:creationId xmlns:p14="http://schemas.microsoft.com/office/powerpoint/2010/main" val="17497756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1773979102"/>
              </p:ext>
            </p:extLst>
          </p:nvPr>
        </p:nvGraphicFramePr>
        <p:xfrm>
          <a:off x="381000" y="990600"/>
          <a:ext cx="8305800" cy="5181600"/>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1"/>
          <p:cNvSpPr txBox="1">
            <a:spLocks/>
          </p:cNvSpPr>
          <p:nvPr/>
        </p:nvSpPr>
        <p:spPr>
          <a:xfrm>
            <a:off x="381000" y="381000"/>
            <a:ext cx="8534400" cy="990600"/>
          </a:xfrm>
          <a:prstGeom prst="rect">
            <a:avLst/>
          </a:prstGeom>
        </p:spPr>
        <p:txBody>
          <a:bodyPr/>
          <a:lstStyle>
            <a:lvl1pPr algn="l" rtl="0" eaLnBrk="1" latinLnBrk="0" hangingPunct="1">
              <a:spcBef>
                <a:spcPct val="0"/>
              </a:spcBef>
              <a:buNone/>
              <a:defRPr kumimoji="0" sz="3200" kern="1200">
                <a:solidFill>
                  <a:schemeClr val="tx2"/>
                </a:solidFill>
                <a:latin typeface="+mj-lt"/>
                <a:ea typeface="+mj-ea"/>
                <a:cs typeface="+mj-cs"/>
              </a:defRPr>
            </a:lvl1pPr>
          </a:lstStyle>
          <a:p>
            <a:r>
              <a:rPr lang="en-US" dirty="0" smtClean="0"/>
              <a:t>Figure 1. Glucose Tolerance Test Results</a:t>
            </a:r>
            <a:endParaRPr lang="en-US" dirty="0"/>
          </a:p>
        </p:txBody>
      </p:sp>
    </p:spTree>
    <p:extLst>
      <p:ext uri="{BB962C8B-B14F-4D97-AF65-F5344CB8AC3E}">
        <p14:creationId xmlns:p14="http://schemas.microsoft.com/office/powerpoint/2010/main" val="34209119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2304238745"/>
              </p:ext>
            </p:extLst>
          </p:nvPr>
        </p:nvGraphicFramePr>
        <p:xfrm>
          <a:off x="381000" y="990600"/>
          <a:ext cx="8305800" cy="5181600"/>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1"/>
          <p:cNvSpPr txBox="1">
            <a:spLocks/>
          </p:cNvSpPr>
          <p:nvPr/>
        </p:nvSpPr>
        <p:spPr>
          <a:xfrm>
            <a:off x="381000" y="381000"/>
            <a:ext cx="8534400" cy="990600"/>
          </a:xfrm>
          <a:prstGeom prst="rect">
            <a:avLst/>
          </a:prstGeom>
        </p:spPr>
        <p:txBody>
          <a:bodyPr/>
          <a:lstStyle>
            <a:lvl1pPr algn="l" rtl="0" eaLnBrk="1" latinLnBrk="0" hangingPunct="1">
              <a:spcBef>
                <a:spcPct val="0"/>
              </a:spcBef>
              <a:buNone/>
              <a:defRPr kumimoji="0" sz="3200" kern="1200">
                <a:solidFill>
                  <a:schemeClr val="tx2"/>
                </a:solidFill>
                <a:latin typeface="+mj-lt"/>
                <a:ea typeface="+mj-ea"/>
                <a:cs typeface="+mj-cs"/>
              </a:defRPr>
            </a:lvl1pPr>
          </a:lstStyle>
          <a:p>
            <a:r>
              <a:rPr lang="en-US" dirty="0" smtClean="0"/>
              <a:t>Figure 2. Insulin Test Results</a:t>
            </a:r>
            <a:endParaRPr lang="en-US" dirty="0"/>
          </a:p>
        </p:txBody>
      </p:sp>
    </p:spTree>
    <p:extLst>
      <p:ext uri="{BB962C8B-B14F-4D97-AF65-F5344CB8AC3E}">
        <p14:creationId xmlns:p14="http://schemas.microsoft.com/office/powerpoint/2010/main" val="37197492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Blood Test Results for Diabetes</a:t>
            </a:r>
            <a:endParaRPr lang="en-US" dirty="0"/>
          </a:p>
        </p:txBody>
      </p:sp>
      <p:sp>
        <p:nvSpPr>
          <p:cNvPr id="3" name="Content Placeholder 2"/>
          <p:cNvSpPr>
            <a:spLocks noGrp="1"/>
          </p:cNvSpPr>
          <p:nvPr>
            <p:ph sz="quarter" idx="1"/>
          </p:nvPr>
        </p:nvSpPr>
        <p:spPr>
          <a:xfrm>
            <a:off x="152400" y="1295400"/>
            <a:ext cx="8839200" cy="5410200"/>
          </a:xfrm>
        </p:spPr>
        <p:txBody>
          <a:bodyPr>
            <a:normAutofit fontScale="85000" lnSpcReduction="20000"/>
          </a:bodyPr>
          <a:lstStyle/>
          <a:p>
            <a:pPr lvl="0"/>
            <a:r>
              <a:rPr lang="en-US" dirty="0"/>
              <a:t>Anna Garcia is a Type 1 </a:t>
            </a:r>
            <a:r>
              <a:rPr lang="en-US" dirty="0" smtClean="0"/>
              <a:t>diabetic</a:t>
            </a:r>
          </a:p>
          <a:p>
            <a:pPr lvl="1"/>
            <a:r>
              <a:rPr lang="en-US" dirty="0" smtClean="0"/>
              <a:t>A </a:t>
            </a:r>
            <a:r>
              <a:rPr lang="en-US" dirty="0"/>
              <a:t>prolonged rise in blood glucose levels indicates that Anna is a diabetic</a:t>
            </a:r>
            <a:r>
              <a:rPr lang="en-US" dirty="0" smtClean="0"/>
              <a:t>.</a:t>
            </a:r>
          </a:p>
          <a:p>
            <a:pPr lvl="1"/>
            <a:r>
              <a:rPr lang="en-US" dirty="0" smtClean="0"/>
              <a:t>A </a:t>
            </a:r>
            <a:r>
              <a:rPr lang="en-US" dirty="0"/>
              <a:t>lack of insulin in the blood at each time period indicates that she is a Type 1 diabetic. </a:t>
            </a:r>
            <a:endParaRPr lang="en-US" dirty="0" smtClean="0"/>
          </a:p>
          <a:p>
            <a:pPr lvl="1"/>
            <a:r>
              <a:rPr lang="en-US" dirty="0" smtClean="0"/>
              <a:t>She </a:t>
            </a:r>
            <a:r>
              <a:rPr lang="en-US" dirty="0"/>
              <a:t>is not producing insulin and thus her glucose levels are remaining elevated over the time period. </a:t>
            </a:r>
          </a:p>
          <a:p>
            <a:pPr lvl="0"/>
            <a:r>
              <a:rPr lang="en-US" dirty="0"/>
              <a:t>Patient A is not </a:t>
            </a:r>
            <a:r>
              <a:rPr lang="en-US" dirty="0" smtClean="0"/>
              <a:t>diabetic, but should be considered pre-diabetic </a:t>
            </a:r>
            <a:endParaRPr lang="en-US" dirty="0"/>
          </a:p>
          <a:p>
            <a:pPr lvl="1"/>
            <a:r>
              <a:rPr lang="en-US" dirty="0" smtClean="0"/>
              <a:t>A </a:t>
            </a:r>
            <a:r>
              <a:rPr lang="en-US" dirty="0"/>
              <a:t>brief rise in glucose levels stays within the range of normal (perhaps elevated for a bit too </a:t>
            </a:r>
            <a:r>
              <a:rPr lang="en-US" dirty="0" smtClean="0"/>
              <a:t>long)</a:t>
            </a:r>
          </a:p>
          <a:p>
            <a:pPr lvl="1"/>
            <a:r>
              <a:rPr lang="en-US" dirty="0"/>
              <a:t>H</a:t>
            </a:r>
            <a:r>
              <a:rPr lang="en-US" dirty="0" smtClean="0"/>
              <a:t>owever</a:t>
            </a:r>
            <a:r>
              <a:rPr lang="en-US" dirty="0"/>
              <a:t>, risk factors described </a:t>
            </a:r>
            <a:r>
              <a:rPr lang="en-US" dirty="0" smtClean="0"/>
              <a:t>show </a:t>
            </a:r>
            <a:r>
              <a:rPr lang="en-US" dirty="0"/>
              <a:t>that the patient is at risk for Type 2 diabetes. </a:t>
            </a:r>
          </a:p>
          <a:p>
            <a:pPr lvl="0"/>
            <a:r>
              <a:rPr lang="en-US" dirty="0"/>
              <a:t>Patient B is a Type 2 </a:t>
            </a:r>
            <a:r>
              <a:rPr lang="en-US" dirty="0" smtClean="0"/>
              <a:t>diabetic</a:t>
            </a:r>
          </a:p>
          <a:p>
            <a:pPr lvl="1"/>
            <a:r>
              <a:rPr lang="en-US" dirty="0" smtClean="0"/>
              <a:t>A </a:t>
            </a:r>
            <a:r>
              <a:rPr lang="en-US" dirty="0"/>
              <a:t>prolonged rise in blood glucose levels indicates that Patient B is a </a:t>
            </a:r>
            <a:r>
              <a:rPr lang="en-US" dirty="0" smtClean="0"/>
              <a:t>diabetic.</a:t>
            </a:r>
          </a:p>
          <a:p>
            <a:pPr lvl="1"/>
            <a:r>
              <a:rPr lang="en-US" dirty="0" smtClean="0"/>
              <a:t>Insulin </a:t>
            </a:r>
            <a:r>
              <a:rPr lang="en-US" dirty="0"/>
              <a:t>testing reveals a normal level of insulin in the blood in response to increased levels of glucose. </a:t>
            </a:r>
            <a:endParaRPr lang="en-US" dirty="0" smtClean="0"/>
          </a:p>
          <a:p>
            <a:pPr lvl="1"/>
            <a:r>
              <a:rPr lang="en-US" dirty="0" smtClean="0"/>
              <a:t>Therefore</a:t>
            </a:r>
            <a:r>
              <a:rPr lang="en-US" dirty="0"/>
              <a:t>, the patient produces insulin, but it is not being effectively used by the body, indicating Type 2 diabetes. </a:t>
            </a:r>
          </a:p>
          <a:p>
            <a:endParaRPr lang="en-US" dirty="0"/>
          </a:p>
        </p:txBody>
      </p:sp>
    </p:spTree>
    <p:extLst>
      <p:ext uri="{BB962C8B-B14F-4D97-AF65-F5344CB8AC3E}">
        <p14:creationId xmlns:p14="http://schemas.microsoft.com/office/powerpoint/2010/main" val="647777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fade">
                                      <p:cBhvr>
                                        <p:cTn id="4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Interpreting </a:t>
            </a:r>
            <a:r>
              <a:rPr lang="en-US" dirty="0"/>
              <a:t>Y</a:t>
            </a:r>
            <a:r>
              <a:rPr lang="en-US" dirty="0" smtClean="0"/>
              <a:t>our Results!</a:t>
            </a:r>
            <a:endParaRPr lang="en-US" dirty="0"/>
          </a:p>
        </p:txBody>
      </p:sp>
      <p:grpSp>
        <p:nvGrpSpPr>
          <p:cNvPr id="6" name="Group 5"/>
          <p:cNvGrpSpPr/>
          <p:nvPr/>
        </p:nvGrpSpPr>
        <p:grpSpPr>
          <a:xfrm>
            <a:off x="438150" y="2209800"/>
            <a:ext cx="8077200" cy="3400660"/>
            <a:chOff x="750627" y="1854318"/>
            <a:chExt cx="7478974" cy="3536549"/>
          </a:xfrm>
        </p:grpSpPr>
        <p:pic>
          <p:nvPicPr>
            <p:cNvPr id="7" name="Picture 2" descr="http://faculty.ksu.edu.sa/dr_nouri/Pictures%20Library/Diagnosing%20prediabetes%20and%20diabetes.png"/>
            <p:cNvPicPr>
              <a:picLocks noChangeAspect="1" noChangeArrowheads="1"/>
            </p:cNvPicPr>
            <p:nvPr/>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l="8619" t="55290" r="9589" b="10282"/>
            <a:stretch/>
          </p:blipFill>
          <p:spPr bwMode="auto">
            <a:xfrm>
              <a:off x="750627" y="3029803"/>
              <a:ext cx="7478973" cy="236106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faculty.ksu.edu.sa/dr_nouri/Pictures%20Library/Diagnosing%20prediabetes%20and%20diabetes.png"/>
            <p:cNvPicPr>
              <a:picLocks noChangeAspect="1" noChangeArrowheads="1"/>
            </p:cNvPicPr>
            <p:nvPr/>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r="17625" b="82860"/>
            <a:stretch/>
          </p:blipFill>
          <p:spPr bwMode="auto">
            <a:xfrm>
              <a:off x="750627" y="1854318"/>
              <a:ext cx="7478974" cy="1175485"/>
            </a:xfrm>
            <a:prstGeom prst="rect">
              <a:avLst/>
            </a:prstGeom>
            <a:noFill/>
            <a:extLst>
              <a:ext uri="{909E8E84-426E-40DD-AFC4-6F175D3DCCD1}">
                <a14:hiddenFill xmlns:a14="http://schemas.microsoft.com/office/drawing/2010/main">
                  <a:solidFill>
                    <a:srgbClr val="FFFFFF"/>
                  </a:solidFill>
                </a14:hiddenFill>
              </a:ext>
            </a:extLst>
          </p:spPr>
        </p:pic>
      </p:grpSp>
      <p:pic>
        <p:nvPicPr>
          <p:cNvPr id="7174" name="Picture 6" descr="http://themedicalbiochemistrypage.org/images/glucosetolerancetes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371600"/>
            <a:ext cx="6210301" cy="4798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6739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174"/>
                                        </p:tgtEl>
                                      </p:cBhvr>
                                    </p:animEffect>
                                    <p:set>
                                      <p:cBhvr>
                                        <p:cTn id="7" dur="1" fill="hold">
                                          <p:stCondLst>
                                            <p:cond delay="499"/>
                                          </p:stCondLst>
                                        </p:cTn>
                                        <p:tgtEl>
                                          <p:spTgt spid="7174"/>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http://www.bodybuilding.com/fun/images/2010/insulin-sensitivity-blast-fat-for-good_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399"/>
            <a:ext cx="8839200" cy="6629399"/>
          </a:xfrm>
          <a:prstGeom prst="rect">
            <a:avLst/>
          </a:prstGeom>
          <a:noFill/>
          <a:extLst>
            <a:ext uri="{909E8E84-426E-40DD-AFC4-6F175D3DCCD1}">
              <a14:hiddenFill xmlns:a14="http://schemas.microsoft.com/office/drawing/2010/main">
                <a:solidFill>
                  <a:srgbClr val="FFFFFF"/>
                </a:solidFill>
              </a14:hiddenFill>
            </a:ext>
          </a:extLst>
        </p:spPr>
      </p:pic>
      <p:pic>
        <p:nvPicPr>
          <p:cNvPr id="921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5900" y="1252538"/>
            <a:ext cx="6172200" cy="435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37398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2.1.2</a:t>
            </a:r>
            <a:r>
              <a:rPr lang="en-US" dirty="0"/>
              <a:t>: The Insulin Glucose Connection </a:t>
            </a:r>
          </a:p>
        </p:txBody>
      </p:sp>
      <p:pic>
        <p:nvPicPr>
          <p:cNvPr id="10242" name="Picture 2" descr="http://www.bodybuilding.com/fun/images/2010/insulin-sensitivity-blast-fat-for-good_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203278"/>
            <a:ext cx="7391400" cy="5543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42420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 to Anna…</a:t>
            </a:r>
            <a:endParaRPr lang="en-US" dirty="0"/>
          </a:p>
        </p:txBody>
      </p:sp>
      <p:sp>
        <p:nvSpPr>
          <p:cNvPr id="3" name="Content Placeholder 2"/>
          <p:cNvSpPr>
            <a:spLocks noGrp="1"/>
          </p:cNvSpPr>
          <p:nvPr>
            <p:ph sz="quarter" idx="1"/>
          </p:nvPr>
        </p:nvSpPr>
        <p:spPr>
          <a:xfrm>
            <a:off x="457200" y="1219200"/>
            <a:ext cx="4191000" cy="4937760"/>
          </a:xfrm>
        </p:spPr>
        <p:txBody>
          <a:bodyPr>
            <a:normAutofit/>
          </a:bodyPr>
          <a:lstStyle/>
          <a:p>
            <a:r>
              <a:rPr lang="en-US" dirty="0" smtClean="0"/>
              <a:t>The ME noted </a:t>
            </a:r>
            <a:r>
              <a:rPr lang="en-US" dirty="0"/>
              <a:t>she was wearing a Medical Alert bracelet labeling her as a </a:t>
            </a:r>
            <a:r>
              <a:rPr lang="en-US" dirty="0" smtClean="0"/>
              <a:t>diabetic</a:t>
            </a:r>
          </a:p>
          <a:p>
            <a:r>
              <a:rPr lang="en-US" dirty="0"/>
              <a:t>P</a:t>
            </a:r>
            <a:r>
              <a:rPr lang="en-US" dirty="0" smtClean="0"/>
              <a:t>ay </a:t>
            </a:r>
            <a:r>
              <a:rPr lang="en-US" dirty="0"/>
              <a:t>attention to all aspects of her medical history and </a:t>
            </a:r>
            <a:r>
              <a:rPr lang="en-US" dirty="0" smtClean="0"/>
              <a:t>think </a:t>
            </a:r>
            <a:r>
              <a:rPr lang="en-US" dirty="0"/>
              <a:t>about how diabetes impacts overall health and wellness. </a:t>
            </a:r>
            <a:endParaRPr lang="en-US" dirty="0" smtClean="0"/>
          </a:p>
          <a:p>
            <a:r>
              <a:rPr lang="en-US" dirty="0" smtClean="0"/>
              <a:t>Could </a:t>
            </a:r>
            <a:r>
              <a:rPr lang="en-US" dirty="0"/>
              <a:t>this disease have contributed to her death?</a:t>
            </a:r>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4229100" y="1485900"/>
            <a:ext cx="5181600" cy="3886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196152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763000" cy="2133600"/>
          </a:xfrm>
        </p:spPr>
        <p:txBody>
          <a:bodyPr>
            <a:normAutofit/>
          </a:bodyPr>
          <a:lstStyle/>
          <a:p>
            <a:pPr algn="ctr"/>
            <a:r>
              <a:rPr lang="en-US" dirty="0" smtClean="0"/>
              <a:t>Insulin is required for your cells </a:t>
            </a:r>
            <a:br>
              <a:rPr lang="en-US" dirty="0" smtClean="0"/>
            </a:br>
            <a:r>
              <a:rPr lang="en-US" dirty="0" smtClean="0"/>
              <a:t>to take up glucose</a:t>
            </a:r>
            <a:r>
              <a:rPr lang="en-US" b="1" dirty="0" smtClean="0"/>
              <a:t/>
            </a:r>
            <a:br>
              <a:rPr lang="en-US" b="1" dirty="0" smtClean="0"/>
            </a:br>
            <a:r>
              <a:rPr lang="en-US" b="1" dirty="0" smtClean="0"/>
              <a:t/>
            </a:r>
            <a:br>
              <a:rPr lang="en-US" b="1" dirty="0" smtClean="0"/>
            </a:br>
            <a:r>
              <a:rPr lang="en-US" b="1" dirty="0" err="1" smtClean="0"/>
              <a:t>Glucose</a:t>
            </a:r>
            <a:r>
              <a:rPr lang="en-US" b="1" dirty="0" smtClean="0"/>
              <a:t> Transport Proteins (</a:t>
            </a:r>
            <a:r>
              <a:rPr lang="en-US" b="1" dirty="0" err="1" smtClean="0"/>
              <a:t>GLUTs</a:t>
            </a:r>
            <a:r>
              <a:rPr lang="en-US" b="1" dirty="0" smtClean="0"/>
              <a:t>)</a:t>
            </a:r>
            <a:endParaRPr lang="en-US" b="1" dirty="0"/>
          </a:p>
        </p:txBody>
      </p:sp>
      <p:pic>
        <p:nvPicPr>
          <p:cNvPr id="3" name="Picture 2" descr="http://cc.scu.edu.cn/G2S/eWebEditor/uploadfile/20120810151735647.jpg"/>
          <p:cNvPicPr>
            <a:picLocks noChangeAspect="1" noChangeArrowheads="1"/>
          </p:cNvPicPr>
          <p:nvPr/>
        </p:nvPicPr>
        <p:blipFill>
          <a:blip r:embed="rId2">
            <a:duotone>
              <a:prstClr val="black"/>
              <a:schemeClr val="accent1">
                <a:tint val="45000"/>
                <a:satMod val="400000"/>
              </a:schemeClr>
            </a:duotone>
            <a:extLst>
              <a:ext uri="{BEBA8EAE-BF5A-486C-A8C5-ECC9F3942E4B}">
                <a14:imgProps xmlns:a14="http://schemas.microsoft.com/office/drawing/2010/main">
                  <a14:imgLayer r:embed="rId3">
                    <a14:imgEffect>
                      <a14:colorTemperature colorTemp="88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990600" y="2286000"/>
            <a:ext cx="7086600" cy="4112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1583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dirty="0" smtClean="0">
                <a:solidFill>
                  <a:srgbClr val="002B52"/>
                </a:solidFill>
              </a:rPr>
              <a:t>Without Insulin…</a:t>
            </a:r>
          </a:p>
        </p:txBody>
      </p:sp>
      <p:sp>
        <p:nvSpPr>
          <p:cNvPr id="6147" name="Rectangle 3"/>
          <p:cNvSpPr>
            <a:spLocks noGrp="1" noChangeArrowheads="1"/>
          </p:cNvSpPr>
          <p:nvPr>
            <p:ph type="body" idx="1"/>
          </p:nvPr>
        </p:nvSpPr>
        <p:spPr>
          <a:xfrm>
            <a:off x="457200" y="1463040"/>
            <a:ext cx="4114800" cy="4937760"/>
          </a:xfrm>
        </p:spPr>
        <p:txBody>
          <a:bodyPr>
            <a:normAutofit/>
          </a:bodyPr>
          <a:lstStyle/>
          <a:p>
            <a:pPr eaLnBrk="1" hangingPunct="1"/>
            <a:r>
              <a:rPr lang="en-US" dirty="0">
                <a:solidFill>
                  <a:srgbClr val="002B52"/>
                </a:solidFill>
              </a:rPr>
              <a:t>C</a:t>
            </a:r>
            <a:r>
              <a:rPr lang="en-US" dirty="0" smtClean="0">
                <a:solidFill>
                  <a:srgbClr val="002B52"/>
                </a:solidFill>
              </a:rPr>
              <a:t>ells do not take in the glucose they need for energy</a:t>
            </a:r>
          </a:p>
          <a:p>
            <a:pPr eaLnBrk="1" hangingPunct="1"/>
            <a:r>
              <a:rPr lang="en-US" dirty="0" smtClean="0">
                <a:solidFill>
                  <a:srgbClr val="002B52"/>
                </a:solidFill>
              </a:rPr>
              <a:t>Body doesn’t produce insulin = Type I</a:t>
            </a:r>
          </a:p>
          <a:p>
            <a:pPr eaLnBrk="1" hangingPunct="1"/>
            <a:r>
              <a:rPr lang="en-US" dirty="0" smtClean="0">
                <a:solidFill>
                  <a:srgbClr val="002B52"/>
                </a:solidFill>
              </a:rPr>
              <a:t>Cells becomes resistant to insulin= Type 2 diabetes </a:t>
            </a:r>
          </a:p>
          <a:p>
            <a:pPr lvl="1"/>
            <a:r>
              <a:rPr lang="en-US" dirty="0">
                <a:solidFill>
                  <a:srgbClr val="002B52"/>
                </a:solidFill>
              </a:rPr>
              <a:t>S</a:t>
            </a:r>
            <a:r>
              <a:rPr lang="en-US" dirty="0" smtClean="0">
                <a:solidFill>
                  <a:srgbClr val="002B52"/>
                </a:solidFill>
              </a:rPr>
              <a:t>ame effect as if there was not insulin present</a:t>
            </a:r>
          </a:p>
          <a:p>
            <a:pPr lvl="1"/>
            <a:r>
              <a:rPr lang="en-US" dirty="0" smtClean="0">
                <a:solidFill>
                  <a:srgbClr val="002B52"/>
                </a:solidFill>
              </a:rPr>
              <a:t>The cells do not take in glucose from the blood</a:t>
            </a:r>
          </a:p>
          <a:p>
            <a:pPr eaLnBrk="1" hangingPunct="1"/>
            <a:endParaRPr lang="en-US" dirty="0" smtClean="0">
              <a:solidFill>
                <a:srgbClr val="003FBE"/>
              </a:solidFill>
            </a:endParaRPr>
          </a:p>
          <a:p>
            <a:pPr eaLnBrk="1" hangingPunct="1"/>
            <a:endParaRPr lang="en-US" dirty="0" smtClean="0">
              <a:solidFill>
                <a:srgbClr val="003FBE"/>
              </a:solidFill>
            </a:endParaRPr>
          </a:p>
        </p:txBody>
      </p:sp>
      <p:pic>
        <p:nvPicPr>
          <p:cNvPr id="18434" name="Picture 2" descr="http://urbanext.illinois.edu/diabetes2/illustrations/glucose_insulin1.jpg">
            <a:hlinkClick r:id="rId3"/>
          </p:cNvPr>
          <p:cNvPicPr>
            <a:picLocks noChangeAspect="1" noChangeArrowheads="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72003" y="1524000"/>
            <a:ext cx="4057119"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76540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mtClean="0">
                <a:solidFill>
                  <a:srgbClr val="002B52"/>
                </a:solidFill>
              </a:rPr>
              <a:t>Types of Diabetes</a:t>
            </a:r>
          </a:p>
        </p:txBody>
      </p:sp>
      <p:sp>
        <p:nvSpPr>
          <p:cNvPr id="9219" name="Rectangle 3"/>
          <p:cNvSpPr>
            <a:spLocks noGrp="1" noChangeArrowheads="1"/>
          </p:cNvSpPr>
          <p:nvPr>
            <p:ph type="body" idx="1"/>
          </p:nvPr>
        </p:nvSpPr>
        <p:spPr>
          <a:xfrm>
            <a:off x="0" y="1219200"/>
            <a:ext cx="9067800" cy="1981200"/>
          </a:xfrm>
        </p:spPr>
        <p:txBody>
          <a:bodyPr>
            <a:normAutofit/>
          </a:bodyPr>
          <a:lstStyle/>
          <a:p>
            <a:pPr marL="609600" indent="-609600" eaLnBrk="1" hangingPunct="1"/>
            <a:r>
              <a:rPr lang="en-US" dirty="0" smtClean="0">
                <a:solidFill>
                  <a:srgbClr val="002B52"/>
                </a:solidFill>
              </a:rPr>
              <a:t>Type 1:  </a:t>
            </a:r>
            <a:r>
              <a:rPr lang="en-US" dirty="0" smtClean="0">
                <a:solidFill>
                  <a:srgbClr val="9E0927"/>
                </a:solidFill>
              </a:rPr>
              <a:t>Insulin-Deficient Diabetes (Juvenile Diabetes)</a:t>
            </a:r>
            <a:r>
              <a:rPr lang="en-US" dirty="0" smtClean="0">
                <a:solidFill>
                  <a:srgbClr val="E60702"/>
                </a:solidFill>
              </a:rPr>
              <a:t>                 </a:t>
            </a:r>
          </a:p>
          <a:p>
            <a:pPr marL="609600" indent="-609600" eaLnBrk="1" hangingPunct="1"/>
            <a:r>
              <a:rPr lang="en-US" dirty="0" smtClean="0">
                <a:solidFill>
                  <a:srgbClr val="002B52"/>
                </a:solidFill>
              </a:rPr>
              <a:t>Type 2:   </a:t>
            </a:r>
            <a:r>
              <a:rPr lang="en-US" dirty="0" smtClean="0">
                <a:solidFill>
                  <a:srgbClr val="9E0927"/>
                </a:solidFill>
              </a:rPr>
              <a:t>Insulin-Resistant Diabetes (</a:t>
            </a:r>
            <a:r>
              <a:rPr lang="en-US" sz="2500" dirty="0" smtClean="0">
                <a:solidFill>
                  <a:srgbClr val="9E0927"/>
                </a:solidFill>
              </a:rPr>
              <a:t>Adult Onset)</a:t>
            </a:r>
            <a:endParaRPr lang="en-US" dirty="0" smtClean="0">
              <a:solidFill>
                <a:srgbClr val="E60702"/>
              </a:solidFill>
            </a:endParaRPr>
          </a:p>
          <a:p>
            <a:pPr marL="609600" indent="-609600" eaLnBrk="1" hangingPunct="1">
              <a:buFontTx/>
              <a:buNone/>
            </a:pPr>
            <a:endParaRPr lang="en-US" dirty="0" smtClean="0">
              <a:solidFill>
                <a:srgbClr val="E60702"/>
              </a:solidFill>
            </a:endParaRPr>
          </a:p>
          <a:p>
            <a:pPr marL="609600" indent="-609600" eaLnBrk="1" hangingPunct="1">
              <a:buFontTx/>
              <a:buNone/>
            </a:pPr>
            <a:endParaRPr lang="en-US" dirty="0" smtClean="0"/>
          </a:p>
        </p:txBody>
      </p:sp>
      <p:pic>
        <p:nvPicPr>
          <p:cNvPr id="12290" name="Picture 2" descr="http://whatisdiabetesmellitus.org/wp-content/uploads/2011/08/type1-vs-type2.jpg"/>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295400" y="2590800"/>
            <a:ext cx="6866587" cy="3402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04398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Blood Glucose Level</a:t>
            </a:r>
            <a:br>
              <a:rPr lang="en-US" dirty="0" smtClean="0"/>
            </a:br>
            <a:r>
              <a:rPr lang="en-US" b="1" dirty="0" smtClean="0"/>
              <a:t>Insulin keeps it in homeostasis</a:t>
            </a:r>
            <a:endParaRPr lang="en-US" b="1" dirty="0"/>
          </a:p>
        </p:txBody>
      </p:sp>
      <p:sp>
        <p:nvSpPr>
          <p:cNvPr id="3" name="Content Placeholder 2"/>
          <p:cNvSpPr>
            <a:spLocks noGrp="1"/>
          </p:cNvSpPr>
          <p:nvPr>
            <p:ph sz="quarter" idx="1"/>
          </p:nvPr>
        </p:nvSpPr>
        <p:spPr>
          <a:xfrm>
            <a:off x="457200" y="1219200"/>
            <a:ext cx="8229600" cy="5105400"/>
          </a:xfrm>
        </p:spPr>
        <p:txBody>
          <a:bodyPr>
            <a:normAutofit fontScale="92500" lnSpcReduction="10000"/>
          </a:bodyPr>
          <a:lstStyle/>
          <a:p>
            <a:pPr marL="274320" lvl="1">
              <a:spcBef>
                <a:spcPts val="600"/>
              </a:spcBef>
              <a:buClr>
                <a:schemeClr val="accent1"/>
              </a:buClr>
            </a:pPr>
            <a:r>
              <a:rPr lang="en-US" dirty="0" smtClean="0"/>
              <a:t>Uses insulin, glycogen &amp; glucagon hormones</a:t>
            </a:r>
          </a:p>
          <a:p>
            <a:r>
              <a:rPr lang="en-US" dirty="0" smtClean="0"/>
              <a:t>Pancreas- Regulates </a:t>
            </a:r>
            <a:r>
              <a:rPr lang="en-US" dirty="0" err="1" smtClean="0"/>
              <a:t>BGL</a:t>
            </a:r>
            <a:endParaRPr lang="en-US" dirty="0" smtClean="0"/>
          </a:p>
          <a:p>
            <a:pPr lvl="1"/>
            <a:r>
              <a:rPr lang="en-US" dirty="0" smtClean="0"/>
              <a:t>Alpha and beta cells sense </a:t>
            </a:r>
            <a:r>
              <a:rPr lang="en-US" dirty="0" err="1" smtClean="0"/>
              <a:t>BGL</a:t>
            </a:r>
            <a:endParaRPr lang="en-US" dirty="0" smtClean="0"/>
          </a:p>
          <a:p>
            <a:r>
              <a:rPr lang="en-US" dirty="0" smtClean="0"/>
              <a:t>High </a:t>
            </a:r>
            <a:r>
              <a:rPr lang="en-US" dirty="0" err="1" smtClean="0"/>
              <a:t>BGL</a:t>
            </a:r>
            <a:endParaRPr lang="en-US" dirty="0" smtClean="0"/>
          </a:p>
          <a:p>
            <a:pPr marL="731520" lvl="1" indent="-457200">
              <a:buFont typeface="+mj-lt"/>
              <a:buAutoNum type="arabicPeriod"/>
            </a:pPr>
            <a:r>
              <a:rPr lang="en-US" dirty="0" smtClean="0"/>
              <a:t>High insulin (hormone) secretion from pancreas</a:t>
            </a:r>
          </a:p>
          <a:p>
            <a:pPr marL="731520" lvl="1" indent="-457200">
              <a:buFont typeface="+mj-lt"/>
              <a:buAutoNum type="arabicPeriod"/>
            </a:pPr>
            <a:r>
              <a:rPr lang="en-US" dirty="0" smtClean="0"/>
              <a:t>Triggers cells to use more glucose</a:t>
            </a:r>
          </a:p>
          <a:p>
            <a:pPr marL="731520" lvl="1" indent="-457200">
              <a:buFont typeface="+mj-lt"/>
              <a:buAutoNum type="arabicPeriod"/>
            </a:pPr>
            <a:r>
              <a:rPr lang="en-US" dirty="0" smtClean="0"/>
              <a:t>Triggers liver to store glucose as glycogen</a:t>
            </a:r>
          </a:p>
          <a:p>
            <a:pPr marL="731520" lvl="1" indent="-457200">
              <a:buFont typeface="+mj-lt"/>
              <a:buAutoNum type="arabicPeriod"/>
            </a:pPr>
            <a:r>
              <a:rPr lang="en-US" dirty="0" err="1" smtClean="0"/>
              <a:t>BGL</a:t>
            </a:r>
            <a:r>
              <a:rPr lang="en-US" dirty="0" smtClean="0"/>
              <a:t> decrease</a:t>
            </a:r>
          </a:p>
          <a:p>
            <a:r>
              <a:rPr lang="en-US" dirty="0" smtClean="0"/>
              <a:t>Low </a:t>
            </a:r>
            <a:r>
              <a:rPr lang="en-US" dirty="0" err="1" smtClean="0"/>
              <a:t>BGL</a:t>
            </a:r>
            <a:endParaRPr lang="en-US" dirty="0" smtClean="0"/>
          </a:p>
          <a:p>
            <a:pPr marL="731520" lvl="1" indent="-457200">
              <a:buFont typeface="+mj-lt"/>
              <a:buAutoNum type="arabicPeriod"/>
            </a:pPr>
            <a:r>
              <a:rPr lang="en-US" dirty="0" smtClean="0"/>
              <a:t>Pancreas STOPS producing insulin</a:t>
            </a:r>
          </a:p>
          <a:p>
            <a:pPr marL="731520" lvl="1" indent="-457200">
              <a:buFont typeface="+mj-lt"/>
              <a:buAutoNum type="arabicPeriod"/>
            </a:pPr>
            <a:r>
              <a:rPr lang="en-US" dirty="0" smtClean="0"/>
              <a:t>Produces glucagon (hormone)</a:t>
            </a:r>
          </a:p>
          <a:p>
            <a:pPr marL="731520" lvl="1" indent="-457200">
              <a:buFont typeface="+mj-lt"/>
              <a:buAutoNum type="arabicPeriod"/>
            </a:pPr>
            <a:r>
              <a:rPr lang="en-US" dirty="0" smtClean="0"/>
              <a:t>Frees glucose from glycogen in liver</a:t>
            </a:r>
          </a:p>
          <a:p>
            <a:pPr marL="731520" lvl="1" indent="-457200">
              <a:buFont typeface="+mj-lt"/>
              <a:buAutoNum type="arabicPeriod"/>
            </a:pPr>
            <a:r>
              <a:rPr lang="en-US" dirty="0" err="1" smtClean="0"/>
              <a:t>BGL</a:t>
            </a:r>
            <a:r>
              <a:rPr lang="en-US" dirty="0" smtClean="0"/>
              <a:t> increase</a:t>
            </a:r>
          </a:p>
          <a:p>
            <a:pPr lvl="1"/>
            <a:endParaRPr lang="en-US" dirty="0"/>
          </a:p>
        </p:txBody>
      </p:sp>
    </p:spTree>
    <p:extLst>
      <p:ext uri="{BB962C8B-B14F-4D97-AF65-F5344CB8AC3E}">
        <p14:creationId xmlns:p14="http://schemas.microsoft.com/office/powerpoint/2010/main" val="2941385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2" descr="http://www.ecfs.org/projects/prepole/Physiology%202011/Diet%20Diabettes/JPEGS/Insulin%20Glucagon%20Feedback%20Loop.jpg"/>
          <p:cNvPicPr>
            <a:picLocks noChangeAspect="1" noChangeArrowheads="1"/>
          </p:cNvPicPr>
          <p:nvPr/>
        </p:nvPicPr>
        <p:blipFill>
          <a:blip r:embed="rId2" cstate="print"/>
          <a:srcRect l="1493" t="1173" r="1493" b="292"/>
          <a:stretch>
            <a:fillRect/>
          </a:stretch>
        </p:blipFill>
        <p:spPr bwMode="auto">
          <a:xfrm>
            <a:off x="3429000" y="0"/>
            <a:ext cx="5129893" cy="6629400"/>
          </a:xfrm>
          <a:prstGeom prst="rect">
            <a:avLst/>
          </a:prstGeom>
          <a:noFill/>
        </p:spPr>
      </p:pic>
      <p:sp>
        <p:nvSpPr>
          <p:cNvPr id="3" name="Content Placeholder 2"/>
          <p:cNvSpPr txBox="1">
            <a:spLocks/>
          </p:cNvSpPr>
          <p:nvPr/>
        </p:nvSpPr>
        <p:spPr>
          <a:xfrm>
            <a:off x="95534" y="1569720"/>
            <a:ext cx="2743200" cy="3108960"/>
          </a:xfrm>
          <a:prstGeom prst="rect">
            <a:avLst/>
          </a:prstGeom>
        </p:spPr>
        <p:txBody>
          <a:bodyPr>
            <a:normAutofit/>
          </a:bodyPr>
          <a:lstStyle/>
          <a:p>
            <a:pPr marL="514350" marR="0" lvl="0" indent="-514350" algn="l" defTabSz="914400" rtl="0" eaLnBrk="1" fontAlgn="auto" latinLnBrk="0" hangingPunct="1">
              <a:lnSpc>
                <a:spcPct val="100000"/>
              </a:lnSpc>
              <a:spcBef>
                <a:spcPts val="600"/>
              </a:spcBef>
              <a:spcAft>
                <a:spcPts val="0"/>
              </a:spcAft>
              <a:buClr>
                <a:schemeClr val="accent1"/>
              </a:buClr>
              <a:buSzPct val="76000"/>
              <a:buFont typeface="+mj-lt"/>
              <a:buAutoNum type="arabicPeriod"/>
              <a:tabLst/>
              <a:defRPr/>
            </a:pPr>
            <a:r>
              <a:rPr kumimoji="0" lang="en-US" sz="2000" b="0" i="0" u="none" strike="noStrike" kern="1200" cap="none" spc="0" normalizeH="0" baseline="0" noProof="0" dirty="0" smtClean="0">
                <a:ln>
                  <a:noFill/>
                </a:ln>
                <a:solidFill>
                  <a:schemeClr val="tx1"/>
                </a:solidFill>
                <a:effectLst/>
                <a:uLnTx/>
                <a:uFillTx/>
              </a:rPr>
              <a:t>Glucose- Free in blood, </a:t>
            </a:r>
            <a:r>
              <a:rPr lang="en-US" sz="2000" dirty="0" smtClean="0"/>
              <a:t>w</a:t>
            </a:r>
            <a:r>
              <a:rPr kumimoji="0" lang="en-US" sz="2000" b="0" i="0" u="none" strike="noStrike" kern="1200" cap="none" spc="0" normalizeH="0" baseline="0" noProof="0" dirty="0" smtClean="0">
                <a:ln>
                  <a:noFill/>
                </a:ln>
                <a:solidFill>
                  <a:schemeClr val="tx1"/>
                </a:solidFill>
                <a:effectLst/>
                <a:uLnTx/>
                <a:uFillTx/>
              </a:rPr>
              <a:t>hat cells use for energy</a:t>
            </a:r>
          </a:p>
          <a:p>
            <a:pPr marL="514350" indent="-514350">
              <a:spcBef>
                <a:spcPts val="600"/>
              </a:spcBef>
              <a:buClr>
                <a:schemeClr val="accent1"/>
              </a:buClr>
              <a:buSzPct val="76000"/>
              <a:buFont typeface="+mj-lt"/>
              <a:buAutoNum type="arabicPeriod"/>
            </a:pPr>
            <a:r>
              <a:rPr lang="en-US" sz="2000" dirty="0" smtClean="0"/>
              <a:t>Glycogen- Stored glucose in the liver</a:t>
            </a:r>
          </a:p>
          <a:p>
            <a:pPr marL="514350" marR="0" lvl="0" indent="-514350" algn="l" defTabSz="914400" rtl="0" eaLnBrk="1" fontAlgn="auto" latinLnBrk="0" hangingPunct="1">
              <a:lnSpc>
                <a:spcPct val="100000"/>
              </a:lnSpc>
              <a:spcBef>
                <a:spcPts val="600"/>
              </a:spcBef>
              <a:spcAft>
                <a:spcPts val="0"/>
              </a:spcAft>
              <a:buClr>
                <a:schemeClr val="accent1"/>
              </a:buClr>
              <a:buSzPct val="76000"/>
              <a:buFont typeface="+mj-lt"/>
              <a:buAutoNum type="arabicPeriod"/>
              <a:tabLst/>
              <a:defRPr/>
            </a:pPr>
            <a:r>
              <a:rPr kumimoji="0" lang="en-US" sz="2000" b="0" i="0" u="none" strike="noStrike" kern="1200" cap="none" spc="0" normalizeH="0" baseline="0" noProof="0" dirty="0" smtClean="0">
                <a:ln>
                  <a:noFill/>
                </a:ln>
                <a:solidFill>
                  <a:schemeClr val="tx1"/>
                </a:solidFill>
                <a:effectLst/>
                <a:uLnTx/>
                <a:uFillTx/>
              </a:rPr>
              <a:t>Glucagon-</a:t>
            </a:r>
            <a:r>
              <a:rPr kumimoji="0" lang="en-US" sz="2000" b="0" i="0" u="none" strike="noStrike" kern="1200" cap="none" spc="0" normalizeH="0" noProof="0" dirty="0" smtClean="0">
                <a:ln>
                  <a:noFill/>
                </a:ln>
                <a:solidFill>
                  <a:schemeClr val="tx1"/>
                </a:solidFill>
                <a:effectLst/>
                <a:uLnTx/>
                <a:uFillTx/>
              </a:rPr>
              <a:t> </a:t>
            </a:r>
            <a:r>
              <a:rPr kumimoji="0" lang="en-US" sz="2000" b="0" i="0" u="none" strike="noStrike" kern="1200" cap="none" spc="0" normalizeH="0" baseline="0" noProof="0" dirty="0" smtClean="0">
                <a:ln>
                  <a:noFill/>
                </a:ln>
                <a:solidFill>
                  <a:schemeClr val="tx1"/>
                </a:solidFill>
                <a:effectLst/>
                <a:uLnTx/>
                <a:uFillTx/>
              </a:rPr>
              <a:t>hormone</a:t>
            </a:r>
            <a:r>
              <a:rPr kumimoji="0" lang="en-US" sz="2000" b="0" i="0" u="none" strike="noStrike" kern="1200" cap="none" spc="0" normalizeH="0" noProof="0" dirty="0" smtClean="0">
                <a:ln>
                  <a:noFill/>
                </a:ln>
                <a:solidFill>
                  <a:schemeClr val="tx1"/>
                </a:solidFill>
                <a:effectLst/>
                <a:uLnTx/>
                <a:uFillTx/>
              </a:rPr>
              <a:t> stimulates freeing of glucose</a:t>
            </a:r>
            <a:endParaRPr kumimoji="0" lang="en-US" sz="2000" b="0" i="0" u="none" strike="noStrike" kern="1200" cap="none" spc="0" normalizeH="0" baseline="0" noProof="0" dirty="0" smtClean="0">
              <a:ln>
                <a:noFill/>
              </a:ln>
              <a:solidFill>
                <a:schemeClr val="tx1"/>
              </a:solidFill>
              <a:effectLst/>
              <a:uLnTx/>
              <a:uFillTx/>
            </a:endParaRPr>
          </a:p>
        </p:txBody>
      </p:sp>
      <p:sp>
        <p:nvSpPr>
          <p:cNvPr id="4" name="Oval 3"/>
          <p:cNvSpPr/>
          <p:nvPr/>
        </p:nvSpPr>
        <p:spPr>
          <a:xfrm>
            <a:off x="5867400" y="-304800"/>
            <a:ext cx="1447800" cy="1295400"/>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6858000" y="2133600"/>
            <a:ext cx="1447800" cy="1295400"/>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724400" y="2819400"/>
            <a:ext cx="2133600" cy="1066800"/>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124200" y="2514600"/>
            <a:ext cx="1905000" cy="838200"/>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486400" y="3886200"/>
            <a:ext cx="1524000" cy="990600"/>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572000" y="5867400"/>
            <a:ext cx="1524000" cy="990600"/>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629400" y="5257800"/>
            <a:ext cx="1447800" cy="1295400"/>
          </a:xfrm>
          <a:prstGeom prst="ellipse">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724400" y="1600200"/>
            <a:ext cx="2362200" cy="1295400"/>
          </a:xfrm>
          <a:prstGeom prst="ellipse">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010400" y="2286000"/>
            <a:ext cx="1447800" cy="1295400"/>
          </a:xfrm>
          <a:prstGeom prst="ellipse">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276600" y="2209800"/>
            <a:ext cx="1828800" cy="914400"/>
          </a:xfrm>
          <a:prstGeom prst="ellipse">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572000" y="-228600"/>
            <a:ext cx="1447800" cy="1143000"/>
          </a:xfrm>
          <a:prstGeom prst="ellipse">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7463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9"/>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8"/>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6"/>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7"/>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5"/>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4"/>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grpId="1" nodeType="clickEffect">
                                  <p:stCondLst>
                                    <p:cond delay="0"/>
                                  </p:stCondLst>
                                  <p:childTnLst>
                                    <p:set>
                                      <p:cBhvr>
                                        <p:cTn id="64" dur="1" fill="hold">
                                          <p:stCondLst>
                                            <p:cond delay="0"/>
                                          </p:stCondLst>
                                        </p:cTn>
                                        <p:tgtEl>
                                          <p:spTgt spid="14"/>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13"/>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11"/>
                                        </p:tgtEl>
                                        <p:attrNameLst>
                                          <p:attrName>style.visibility</p:attrName>
                                        </p:attrNameLst>
                                      </p:cBhvr>
                                      <p:to>
                                        <p:strVal val="hidden"/>
                                      </p:to>
                                    </p:set>
                                  </p:childTnLst>
                                </p:cTn>
                              </p:par>
                              <p:par>
                                <p:cTn id="69" presetID="1" presetClass="exit" presetSubtype="0" fill="hold" grpId="1" nodeType="withEffect">
                                  <p:stCondLst>
                                    <p:cond delay="0"/>
                                  </p:stCondLst>
                                  <p:childTnLst>
                                    <p:set>
                                      <p:cBhvr>
                                        <p:cTn id="70" dur="1" fill="hold">
                                          <p:stCondLst>
                                            <p:cond delay="0"/>
                                          </p:stCondLst>
                                        </p:cTn>
                                        <p:tgtEl>
                                          <p:spTgt spid="12"/>
                                        </p:tgtEl>
                                        <p:attrNameLst>
                                          <p:attrName>style.visibility</p:attrName>
                                        </p:attrNameLst>
                                      </p:cBhvr>
                                      <p:to>
                                        <p:strVal val="hidden"/>
                                      </p:to>
                                    </p:set>
                                  </p:childTnLst>
                                </p:cTn>
                              </p:par>
                              <p:par>
                                <p:cTn id="71" presetID="1" presetClass="exit" presetSubtype="0" fill="hold" grpId="1" nodeType="withEffect">
                                  <p:stCondLst>
                                    <p:cond delay="0"/>
                                  </p:stCondLst>
                                  <p:childTnLst>
                                    <p:set>
                                      <p:cBhvr>
                                        <p:cTn id="72"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Design requirements for the </a:t>
            </a:r>
            <a:r>
              <a:rPr lang="en-US" dirty="0" smtClean="0"/>
              <a:t>model</a:t>
            </a:r>
            <a:endParaRPr lang="en-US" dirty="0"/>
          </a:p>
        </p:txBody>
      </p:sp>
      <p:sp>
        <p:nvSpPr>
          <p:cNvPr id="3" name="Content Placeholder 2"/>
          <p:cNvSpPr>
            <a:spLocks noGrp="1"/>
          </p:cNvSpPr>
          <p:nvPr>
            <p:ph sz="quarter" idx="1"/>
          </p:nvPr>
        </p:nvSpPr>
        <p:spPr>
          <a:xfrm>
            <a:off x="457200" y="1219200"/>
            <a:ext cx="8229600" cy="5181600"/>
          </a:xfrm>
        </p:spPr>
        <p:txBody>
          <a:bodyPr>
            <a:normAutofit fontScale="77500" lnSpcReduction="20000"/>
          </a:bodyPr>
          <a:lstStyle/>
          <a:p>
            <a:r>
              <a:rPr lang="en-US" dirty="0" smtClean="0"/>
              <a:t>The </a:t>
            </a:r>
            <a:r>
              <a:rPr lang="en-US" dirty="0"/>
              <a:t>model must be constructed of materials easily accessible at home or school.</a:t>
            </a:r>
          </a:p>
          <a:p>
            <a:r>
              <a:rPr lang="en-US" dirty="0"/>
              <a:t>The model must be 3-D with moveable parts.</a:t>
            </a:r>
          </a:p>
          <a:p>
            <a:r>
              <a:rPr lang="en-US" dirty="0"/>
              <a:t>The model should be labeled clearly.</a:t>
            </a:r>
          </a:p>
          <a:p>
            <a:r>
              <a:rPr lang="en-US" dirty="0" smtClean="0"/>
              <a:t>The </a:t>
            </a:r>
            <a:r>
              <a:rPr lang="en-US" dirty="0"/>
              <a:t>model must accurately show the role of insulin as it relates to glucose in the body.</a:t>
            </a:r>
          </a:p>
          <a:p>
            <a:r>
              <a:rPr lang="en-US" sz="2800" dirty="0" smtClean="0"/>
              <a:t>Make </a:t>
            </a:r>
            <a:r>
              <a:rPr lang="en-US" sz="2800" dirty="0"/>
              <a:t>sure that the model accurately depicts the role of the following terms in blood sugar regulation:</a:t>
            </a:r>
          </a:p>
          <a:p>
            <a:pPr lvl="1"/>
            <a:r>
              <a:rPr lang="en-US" sz="2400" dirty="0"/>
              <a:t>Glucose transport proteins</a:t>
            </a:r>
          </a:p>
          <a:p>
            <a:pPr lvl="1"/>
            <a:r>
              <a:rPr lang="en-US" sz="2400" dirty="0"/>
              <a:t>Cell membrane</a:t>
            </a:r>
          </a:p>
          <a:p>
            <a:pPr lvl="1"/>
            <a:r>
              <a:rPr lang="en-US" sz="2400" dirty="0"/>
              <a:t>Glucose</a:t>
            </a:r>
          </a:p>
          <a:p>
            <a:pPr lvl="1"/>
            <a:r>
              <a:rPr lang="en-US" sz="2400" dirty="0"/>
              <a:t>Blood</a:t>
            </a:r>
          </a:p>
          <a:p>
            <a:pPr lvl="1"/>
            <a:r>
              <a:rPr lang="en-US" sz="2400" dirty="0"/>
              <a:t>Cell</a:t>
            </a:r>
          </a:p>
          <a:p>
            <a:pPr lvl="1"/>
            <a:r>
              <a:rPr lang="en-US" sz="2400" dirty="0"/>
              <a:t>Insulin</a:t>
            </a:r>
          </a:p>
          <a:p>
            <a:pPr lvl="1"/>
            <a:r>
              <a:rPr lang="en-US" sz="2400" dirty="0"/>
              <a:t>Insulin receptors</a:t>
            </a:r>
          </a:p>
          <a:p>
            <a:pPr lvl="1"/>
            <a:r>
              <a:rPr lang="en-US" sz="2400" dirty="0"/>
              <a:t>Glycogen</a:t>
            </a:r>
          </a:p>
          <a:p>
            <a:pPr lvl="1"/>
            <a:r>
              <a:rPr lang="en-US" sz="2400" dirty="0"/>
              <a:t>Glucagon</a:t>
            </a:r>
          </a:p>
          <a:p>
            <a:endParaRPr lang="en-US" dirty="0"/>
          </a:p>
        </p:txBody>
      </p:sp>
    </p:spTree>
    <p:extLst>
      <p:ext uri="{BB962C8B-B14F-4D97-AF65-F5344CB8AC3E}">
        <p14:creationId xmlns:p14="http://schemas.microsoft.com/office/powerpoint/2010/main" val="2623814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 &amp; Discuss</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a:t>The communication that exists in cells is an amazing process that is dependent on molecules that travel from one cell to the other. This chemical communication is highly specific and often involves protein molecules. The specific protein will be released by one cell and travel to a second cell. The protein binds to the second cell because that cell has a receptor for it. When the protein binds to the receptor, a cascade of events in the second cell is initiated. The specific protein molecules are referred to as </a:t>
            </a:r>
            <a:r>
              <a:rPr lang="en-US" i="1" dirty="0">
                <a:solidFill>
                  <a:srgbClr val="C00000"/>
                </a:solidFill>
              </a:rPr>
              <a:t>signal molecules</a:t>
            </a:r>
            <a:r>
              <a:rPr lang="en-US" dirty="0">
                <a:solidFill>
                  <a:srgbClr val="C00000"/>
                </a:solidFill>
              </a:rPr>
              <a:t> </a:t>
            </a:r>
            <a:r>
              <a:rPr lang="en-US" dirty="0"/>
              <a:t>because they carry the signal from one cell to another. Signal molecules are also called </a:t>
            </a:r>
            <a:r>
              <a:rPr lang="en-US" i="1" dirty="0">
                <a:solidFill>
                  <a:srgbClr val="C00000"/>
                </a:solidFill>
              </a:rPr>
              <a:t>ligands</a:t>
            </a:r>
            <a:r>
              <a:rPr lang="en-US" dirty="0"/>
              <a:t> because they bind to other molecules, causing a reaction of some sort. The signal protein or ligand binds to a specific receptor on the surface of the cell. The location where the ligand attaches to the receptor is called the </a:t>
            </a:r>
            <a:r>
              <a:rPr lang="en-US" i="1" dirty="0">
                <a:solidFill>
                  <a:srgbClr val="C00000"/>
                </a:solidFill>
              </a:rPr>
              <a:t>receptor site</a:t>
            </a:r>
            <a:r>
              <a:rPr lang="en-US" dirty="0">
                <a:solidFill>
                  <a:srgbClr val="C00000"/>
                </a:solidFill>
              </a:rPr>
              <a:t>. </a:t>
            </a:r>
          </a:p>
          <a:p>
            <a:pPr marL="0" indent="0">
              <a:buNone/>
            </a:pPr>
            <a:endParaRPr lang="en-US" dirty="0"/>
          </a:p>
        </p:txBody>
      </p:sp>
    </p:spTree>
    <p:extLst>
      <p:ext uri="{BB962C8B-B14F-4D97-AF65-F5344CB8AC3E}">
        <p14:creationId xmlns:p14="http://schemas.microsoft.com/office/powerpoint/2010/main" val="10152640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2.1.3 Feedback </a:t>
            </a:r>
            <a:r>
              <a:rPr lang="en-US" dirty="0"/>
              <a:t>L</a:t>
            </a:r>
            <a:r>
              <a:rPr lang="en-US" dirty="0" smtClean="0"/>
              <a:t>oops</a:t>
            </a:r>
            <a:endParaRPr lang="en-US" dirty="0"/>
          </a:p>
        </p:txBody>
      </p:sp>
      <p:sp>
        <p:nvSpPr>
          <p:cNvPr id="3" name="Content Placeholder 2"/>
          <p:cNvSpPr>
            <a:spLocks noGrp="1"/>
          </p:cNvSpPr>
          <p:nvPr>
            <p:ph sz="quarter" idx="1"/>
          </p:nvPr>
        </p:nvSpPr>
        <p:spPr>
          <a:xfrm>
            <a:off x="457200" y="1219200"/>
            <a:ext cx="4114800" cy="4937760"/>
          </a:xfrm>
        </p:spPr>
        <p:txBody>
          <a:bodyPr>
            <a:normAutofit/>
          </a:bodyPr>
          <a:lstStyle/>
          <a:p>
            <a:r>
              <a:rPr lang="en-US" dirty="0" smtClean="0"/>
              <a:t>Feedback- a signal within a system that is used to control that system</a:t>
            </a:r>
          </a:p>
          <a:p>
            <a:r>
              <a:rPr lang="en-US" dirty="0" smtClean="0"/>
              <a:t>Feedback loop- When feedback occurs and a response results</a:t>
            </a:r>
          </a:p>
          <a:p>
            <a:pPr lvl="1"/>
            <a:r>
              <a:rPr lang="en-US" dirty="0"/>
              <a:t>F</a:t>
            </a:r>
            <a:r>
              <a:rPr lang="en-US" dirty="0" smtClean="0"/>
              <a:t>ound in many living and non-living systems</a:t>
            </a:r>
          </a:p>
          <a:p>
            <a:pPr lvl="1"/>
            <a:r>
              <a:rPr lang="en-US" dirty="0"/>
              <a:t>E</a:t>
            </a:r>
            <a:r>
              <a:rPr lang="en-US" dirty="0" smtClean="0"/>
              <a:t>nhance (+) changes or </a:t>
            </a:r>
          </a:p>
          <a:p>
            <a:pPr lvl="1"/>
            <a:r>
              <a:rPr lang="en-US" dirty="0"/>
              <a:t>I</a:t>
            </a:r>
            <a:r>
              <a:rPr lang="en-US" dirty="0" smtClean="0"/>
              <a:t>nhibit (-)changes</a:t>
            </a:r>
          </a:p>
          <a:p>
            <a:pPr lvl="1"/>
            <a:r>
              <a:rPr lang="en-US" dirty="0"/>
              <a:t>K</a:t>
            </a:r>
            <a:r>
              <a:rPr lang="en-US" dirty="0" smtClean="0"/>
              <a:t>eep a system operating effectively</a:t>
            </a:r>
          </a:p>
          <a:p>
            <a:endParaRPr lang="en-US" dirty="0"/>
          </a:p>
        </p:txBody>
      </p:sp>
      <p:pic>
        <p:nvPicPr>
          <p:cNvPr id="128002" name="Picture 2" descr="http://upload.wikimedia.org/wikipedia/commons/thumb/1/19/Simple_Feedback_02.png/220px-Simple_Feedback_02.pn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191000" y="1676400"/>
            <a:ext cx="4542501" cy="3200400"/>
          </a:xfrm>
          <a:prstGeom prst="rect">
            <a:avLst/>
          </a:prstGeom>
          <a:noFill/>
        </p:spPr>
      </p:pic>
    </p:spTree>
    <p:extLst>
      <p:ext uri="{BB962C8B-B14F-4D97-AF65-F5344CB8AC3E}">
        <p14:creationId xmlns:p14="http://schemas.microsoft.com/office/powerpoint/2010/main" val="10947784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2.1.3 Feedback Loops</a:t>
            </a:r>
          </a:p>
        </p:txBody>
      </p:sp>
      <p:sp>
        <p:nvSpPr>
          <p:cNvPr id="4" name="Text Placeholder 3"/>
          <p:cNvSpPr>
            <a:spLocks noGrp="1"/>
          </p:cNvSpPr>
          <p:nvPr>
            <p:ph type="body" idx="1"/>
          </p:nvPr>
        </p:nvSpPr>
        <p:spPr/>
        <p:txBody>
          <a:bodyPr/>
          <a:lstStyle/>
          <a:p>
            <a:r>
              <a:rPr lang="en-US" dirty="0" smtClean="0"/>
              <a:t>Negative Feedback Loops</a:t>
            </a:r>
            <a:endParaRPr lang="en-US" dirty="0"/>
          </a:p>
        </p:txBody>
      </p:sp>
      <p:sp>
        <p:nvSpPr>
          <p:cNvPr id="6" name="Text Placeholder 5"/>
          <p:cNvSpPr>
            <a:spLocks noGrp="1"/>
          </p:cNvSpPr>
          <p:nvPr>
            <p:ph type="body" sz="half" idx="3"/>
          </p:nvPr>
        </p:nvSpPr>
        <p:spPr/>
        <p:txBody>
          <a:bodyPr/>
          <a:lstStyle/>
          <a:p>
            <a:r>
              <a:rPr lang="en-US" dirty="0" smtClean="0"/>
              <a:t>Positive Feedback Loops</a:t>
            </a:r>
            <a:endParaRPr lang="en-US" dirty="0"/>
          </a:p>
        </p:txBody>
      </p:sp>
      <p:sp>
        <p:nvSpPr>
          <p:cNvPr id="5" name="Content Placeholder 4"/>
          <p:cNvSpPr>
            <a:spLocks noGrp="1"/>
          </p:cNvSpPr>
          <p:nvPr>
            <p:ph sz="quarter" idx="2"/>
          </p:nvPr>
        </p:nvSpPr>
        <p:spPr/>
        <p:txBody>
          <a:bodyPr/>
          <a:lstStyle/>
          <a:p>
            <a:r>
              <a:rPr lang="en-US" dirty="0" smtClean="0"/>
              <a:t>Move above and below</a:t>
            </a:r>
          </a:p>
          <a:p>
            <a:r>
              <a:rPr lang="en-US" dirty="0" smtClean="0"/>
              <a:t>Target set point</a:t>
            </a:r>
          </a:p>
          <a:p>
            <a:r>
              <a:rPr lang="en-US" dirty="0" smtClean="0"/>
              <a:t>Towards stabilization</a:t>
            </a:r>
          </a:p>
          <a:p>
            <a:r>
              <a:rPr lang="en-US" dirty="0" smtClean="0"/>
              <a:t>E.g. temperature</a:t>
            </a:r>
            <a:endParaRPr lang="en-US" dirty="0"/>
          </a:p>
        </p:txBody>
      </p:sp>
      <p:sp>
        <p:nvSpPr>
          <p:cNvPr id="7" name="Content Placeholder 6"/>
          <p:cNvSpPr>
            <a:spLocks noGrp="1"/>
          </p:cNvSpPr>
          <p:nvPr>
            <p:ph sz="quarter" idx="4"/>
          </p:nvPr>
        </p:nvSpPr>
        <p:spPr>
          <a:xfrm>
            <a:off x="4572000" y="2133600"/>
            <a:ext cx="4572000" cy="4038600"/>
          </a:xfrm>
        </p:spPr>
        <p:txBody>
          <a:bodyPr/>
          <a:lstStyle/>
          <a:p>
            <a:r>
              <a:rPr lang="en-US" dirty="0" smtClean="0"/>
              <a:t>Move away from</a:t>
            </a:r>
          </a:p>
          <a:p>
            <a:r>
              <a:rPr lang="en-US" dirty="0" smtClean="0"/>
              <a:t>Target set point</a:t>
            </a:r>
          </a:p>
          <a:p>
            <a:r>
              <a:rPr lang="en-US" dirty="0" smtClean="0"/>
              <a:t>Amplify</a:t>
            </a:r>
          </a:p>
          <a:p>
            <a:r>
              <a:rPr lang="en-US" dirty="0" smtClean="0"/>
              <a:t>E.g. fruit ripening (ethylene)</a:t>
            </a:r>
            <a:endParaRPr lang="en-US" dirty="0"/>
          </a:p>
        </p:txBody>
      </p:sp>
      <p:pic>
        <p:nvPicPr>
          <p:cNvPr id="1026" name="Picture 2" descr="http://www.howtomakepodcastslikeapro.com/wp-content/uploads/2011/05/Feedback.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362200" y="3714751"/>
            <a:ext cx="4191000" cy="3143251"/>
          </a:xfrm>
          <a:prstGeom prst="rect">
            <a:avLst/>
          </a:prstGeom>
          <a:noFill/>
        </p:spPr>
      </p:pic>
    </p:spTree>
    <p:extLst>
      <p:ext uri="{BB962C8B-B14F-4D97-AF65-F5344CB8AC3E}">
        <p14:creationId xmlns:p14="http://schemas.microsoft.com/office/powerpoint/2010/main" val="16152988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990600"/>
          </a:xfrm>
        </p:spPr>
        <p:txBody>
          <a:bodyPr>
            <a:noAutofit/>
          </a:bodyPr>
          <a:lstStyle/>
          <a:p>
            <a:r>
              <a:rPr lang="en-US" dirty="0" smtClean="0"/>
              <a:t>Negative Feedback: Body Temperature </a:t>
            </a:r>
            <a:r>
              <a:rPr lang="en-US" dirty="0" err="1" smtClean="0"/>
              <a:t>37</a:t>
            </a:r>
            <a:r>
              <a:rPr lang="en-US" dirty="0" err="1" smtClean="0">
                <a:latin typeface="Calibri"/>
              </a:rPr>
              <a:t>⁰C</a:t>
            </a:r>
            <a:endParaRPr lang="en-US" dirty="0"/>
          </a:p>
        </p:txBody>
      </p:sp>
      <p:sp>
        <p:nvSpPr>
          <p:cNvPr id="3" name="Content Placeholder 2"/>
          <p:cNvSpPr>
            <a:spLocks noGrp="1"/>
          </p:cNvSpPr>
          <p:nvPr>
            <p:ph sz="quarter" idx="1"/>
          </p:nvPr>
        </p:nvSpPr>
        <p:spPr>
          <a:xfrm>
            <a:off x="457200" y="1219200"/>
            <a:ext cx="8001000" cy="4937760"/>
          </a:xfrm>
        </p:spPr>
        <p:txBody>
          <a:bodyPr>
            <a:normAutofit lnSpcReduction="10000"/>
          </a:bodyPr>
          <a:lstStyle/>
          <a:p>
            <a:r>
              <a:rPr lang="en-US" dirty="0" smtClean="0">
                <a:latin typeface="Calibri"/>
              </a:rPr>
              <a:t>Too Hot</a:t>
            </a:r>
          </a:p>
          <a:p>
            <a:pPr marL="731520" lvl="1" indent="-457200">
              <a:buFont typeface="+mj-lt"/>
              <a:buAutoNum type="arabicPeriod"/>
            </a:pPr>
            <a:r>
              <a:rPr lang="en-US" dirty="0" smtClean="0">
                <a:latin typeface="Calibri"/>
              </a:rPr>
              <a:t>Sweat- </a:t>
            </a:r>
            <a:r>
              <a:rPr lang="en-US" dirty="0" err="1" smtClean="0">
                <a:latin typeface="Calibri"/>
              </a:rPr>
              <a:t>Evaporatative</a:t>
            </a:r>
            <a:r>
              <a:rPr lang="en-US" dirty="0" smtClean="0">
                <a:latin typeface="Calibri"/>
              </a:rPr>
              <a:t> cooling</a:t>
            </a:r>
          </a:p>
          <a:p>
            <a:pPr marL="731520" lvl="1" indent="-457200">
              <a:buFont typeface="+mj-lt"/>
              <a:buAutoNum type="arabicPeriod"/>
            </a:pPr>
            <a:r>
              <a:rPr lang="en-US" dirty="0" err="1" smtClean="0">
                <a:latin typeface="Calibri"/>
              </a:rPr>
              <a:t>Vasodialate</a:t>
            </a:r>
            <a:r>
              <a:rPr lang="en-US" dirty="0" smtClean="0">
                <a:latin typeface="Calibri"/>
              </a:rPr>
              <a:t>- (red face) Blood carried to surface, convection</a:t>
            </a:r>
          </a:p>
          <a:p>
            <a:pPr marL="731520" lvl="1" indent="-457200">
              <a:buFont typeface="+mj-lt"/>
              <a:buAutoNum type="arabicPeriod"/>
            </a:pPr>
            <a:r>
              <a:rPr lang="en-US" dirty="0" smtClean="0">
                <a:latin typeface="Calibri"/>
              </a:rPr>
              <a:t>Temperature Drops too far</a:t>
            </a:r>
          </a:p>
          <a:p>
            <a:pPr marL="731520" lvl="1" indent="-457200">
              <a:buFont typeface="+mj-lt"/>
              <a:buAutoNum type="arabicPeriod"/>
            </a:pPr>
            <a:r>
              <a:rPr lang="en-US" dirty="0" smtClean="0">
                <a:latin typeface="Calibri"/>
              </a:rPr>
              <a:t>Turn off cooling mechanisms</a:t>
            </a:r>
          </a:p>
          <a:p>
            <a:r>
              <a:rPr lang="en-US" dirty="0" smtClean="0">
                <a:latin typeface="Calibri"/>
              </a:rPr>
              <a:t>Too Cold</a:t>
            </a:r>
          </a:p>
          <a:p>
            <a:pPr marL="731520" lvl="1" indent="-457200">
              <a:buFont typeface="+mj-lt"/>
              <a:buAutoNum type="arabicPeriod"/>
            </a:pPr>
            <a:r>
              <a:rPr lang="en-US" dirty="0" smtClean="0">
                <a:latin typeface="Calibri"/>
              </a:rPr>
              <a:t>Goose bumps- Hair stands on end, skin pulls tight to conserve heat</a:t>
            </a:r>
          </a:p>
          <a:p>
            <a:pPr marL="731520" lvl="1" indent="-457200">
              <a:buFont typeface="+mj-lt"/>
              <a:buAutoNum type="arabicPeriod"/>
            </a:pPr>
            <a:r>
              <a:rPr lang="en-US" dirty="0" err="1" smtClean="0">
                <a:latin typeface="Calibri"/>
              </a:rPr>
              <a:t>Vasoconstrict</a:t>
            </a:r>
            <a:r>
              <a:rPr lang="en-US" dirty="0" smtClean="0">
                <a:latin typeface="Calibri"/>
              </a:rPr>
              <a:t>- Pull blood inward, less convection</a:t>
            </a:r>
          </a:p>
          <a:p>
            <a:pPr marL="731520" lvl="1" indent="-457200">
              <a:buFont typeface="+mj-lt"/>
              <a:buAutoNum type="arabicPeriod"/>
            </a:pPr>
            <a:r>
              <a:rPr lang="en-US" dirty="0" smtClean="0">
                <a:latin typeface="Calibri"/>
              </a:rPr>
              <a:t>Shivering- Muscle constriction</a:t>
            </a:r>
          </a:p>
          <a:p>
            <a:pPr marL="731520" lvl="1" indent="-457200">
              <a:buFont typeface="+mj-lt"/>
              <a:buAutoNum type="arabicPeriod"/>
            </a:pPr>
            <a:r>
              <a:rPr lang="en-US" dirty="0" smtClean="0">
                <a:latin typeface="Calibri"/>
              </a:rPr>
              <a:t>Temperature goes too high</a:t>
            </a:r>
          </a:p>
          <a:p>
            <a:pPr marL="731520" lvl="1" indent="-457200">
              <a:buFont typeface="+mj-lt"/>
              <a:buAutoNum type="arabicPeriod"/>
            </a:pPr>
            <a:r>
              <a:rPr lang="en-US" dirty="0" smtClean="0">
                <a:latin typeface="Calibri"/>
              </a:rPr>
              <a:t>Turn off heating mechanisms</a:t>
            </a:r>
            <a:endParaRPr lang="en-US" dirty="0"/>
          </a:p>
        </p:txBody>
      </p:sp>
    </p:spTree>
    <p:extLst>
      <p:ext uri="{BB962C8B-B14F-4D97-AF65-F5344CB8AC3E}">
        <p14:creationId xmlns:p14="http://schemas.microsoft.com/office/powerpoint/2010/main" val="37180042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b="1" dirty="0" smtClean="0">
                <a:solidFill>
                  <a:srgbClr val="002B52"/>
                </a:solidFill>
              </a:rPr>
              <a:t>Diabetes by the Numbers…</a:t>
            </a:r>
          </a:p>
        </p:txBody>
      </p:sp>
      <p:sp>
        <p:nvSpPr>
          <p:cNvPr id="10243" name="Rectangle 3"/>
          <p:cNvSpPr>
            <a:spLocks noGrp="1" noChangeArrowheads="1"/>
          </p:cNvSpPr>
          <p:nvPr>
            <p:ph type="body" idx="1"/>
          </p:nvPr>
        </p:nvSpPr>
        <p:spPr>
          <a:xfrm>
            <a:off x="457200" y="1295400"/>
            <a:ext cx="8229600" cy="4861560"/>
          </a:xfrm>
        </p:spPr>
        <p:txBody>
          <a:bodyPr>
            <a:normAutofit/>
          </a:bodyPr>
          <a:lstStyle/>
          <a:p>
            <a:pPr eaLnBrk="1" hangingPunct="1"/>
            <a:r>
              <a:rPr lang="en-US" sz="3600" b="1" dirty="0" smtClean="0">
                <a:solidFill>
                  <a:srgbClr val="9E0927"/>
                </a:solidFill>
              </a:rPr>
              <a:t>Worldwide</a:t>
            </a:r>
          </a:p>
          <a:p>
            <a:pPr lvl="1"/>
            <a:r>
              <a:rPr lang="en-US" dirty="0" smtClean="0"/>
              <a:t>2002 - </a:t>
            </a:r>
            <a:r>
              <a:rPr lang="en-US" dirty="0" smtClean="0">
                <a:solidFill>
                  <a:srgbClr val="9E0927"/>
                </a:solidFill>
              </a:rPr>
              <a:t>171,000,000</a:t>
            </a:r>
            <a:r>
              <a:rPr lang="en-US" dirty="0" smtClean="0"/>
              <a:t>  known to be diabetic</a:t>
            </a:r>
          </a:p>
          <a:p>
            <a:pPr lvl="1"/>
            <a:r>
              <a:rPr lang="en-US" dirty="0" smtClean="0"/>
              <a:t>2005 – </a:t>
            </a:r>
            <a:r>
              <a:rPr lang="en-US" dirty="0" smtClean="0">
                <a:solidFill>
                  <a:srgbClr val="9E0927"/>
                </a:solidFill>
              </a:rPr>
              <a:t>1 million </a:t>
            </a:r>
            <a:r>
              <a:rPr lang="en-US" dirty="0" smtClean="0"/>
              <a:t>people died from diabetes</a:t>
            </a:r>
          </a:p>
          <a:p>
            <a:pPr lvl="1"/>
            <a:r>
              <a:rPr lang="en-US" dirty="0"/>
              <a:t>2030-  </a:t>
            </a:r>
            <a:r>
              <a:rPr lang="en-US" dirty="0">
                <a:solidFill>
                  <a:srgbClr val="9E0927"/>
                </a:solidFill>
              </a:rPr>
              <a:t>371,000,000 </a:t>
            </a:r>
            <a:r>
              <a:rPr lang="en-US" dirty="0"/>
              <a:t> expected to be </a:t>
            </a:r>
            <a:r>
              <a:rPr lang="en-US" dirty="0" smtClean="0"/>
              <a:t>diabetic</a:t>
            </a:r>
          </a:p>
          <a:p>
            <a:r>
              <a:rPr lang="en-US" sz="3600" b="1" dirty="0">
                <a:solidFill>
                  <a:srgbClr val="9E0927"/>
                </a:solidFill>
              </a:rPr>
              <a:t>In the U.S.</a:t>
            </a:r>
          </a:p>
          <a:p>
            <a:pPr lvl="1"/>
            <a:r>
              <a:rPr lang="en-US" dirty="0"/>
              <a:t>2002 – </a:t>
            </a:r>
            <a:r>
              <a:rPr lang="en-US" dirty="0">
                <a:solidFill>
                  <a:srgbClr val="9E0927"/>
                </a:solidFill>
              </a:rPr>
              <a:t>17,702,000</a:t>
            </a:r>
            <a:r>
              <a:rPr lang="en-US" dirty="0"/>
              <a:t>  known to be diabetic</a:t>
            </a:r>
          </a:p>
          <a:p>
            <a:pPr lvl="1"/>
            <a:r>
              <a:rPr lang="en-US" dirty="0"/>
              <a:t>2030 – </a:t>
            </a:r>
            <a:r>
              <a:rPr lang="en-US" dirty="0">
                <a:solidFill>
                  <a:srgbClr val="9E0927"/>
                </a:solidFill>
              </a:rPr>
              <a:t>30,317,000 </a:t>
            </a:r>
            <a:r>
              <a:rPr lang="en-US" dirty="0"/>
              <a:t>expected</a:t>
            </a:r>
          </a:p>
          <a:p>
            <a:pPr lvl="1"/>
            <a:r>
              <a:rPr lang="en-US" dirty="0"/>
              <a:t>1/3 of adults do not know they have it</a:t>
            </a:r>
          </a:p>
          <a:p>
            <a:pPr lvl="1"/>
            <a:r>
              <a:rPr lang="en-US" dirty="0"/>
              <a:t>2002 - </a:t>
            </a:r>
            <a:r>
              <a:rPr lang="en-US" dirty="0">
                <a:solidFill>
                  <a:srgbClr val="9E0927"/>
                </a:solidFill>
              </a:rPr>
              <a:t>$132 billion  </a:t>
            </a:r>
            <a:r>
              <a:rPr lang="en-US" dirty="0"/>
              <a:t>health care </a:t>
            </a:r>
            <a:r>
              <a:rPr lang="en-US" dirty="0" smtClean="0"/>
              <a:t>cost, today BILLIONS! (CDC)</a:t>
            </a:r>
            <a:endParaRPr lang="en-US" dirty="0"/>
          </a:p>
          <a:p>
            <a:pPr lvl="1"/>
            <a:r>
              <a:rPr lang="en-US" dirty="0"/>
              <a:t>2000-2005 – age of onset getting younger</a:t>
            </a:r>
          </a:p>
          <a:p>
            <a:endParaRPr lang="en-US" dirty="0" smtClean="0"/>
          </a:p>
          <a:p>
            <a:pPr eaLnBrk="1" hangingPunct="1">
              <a:buFontTx/>
              <a:buNone/>
            </a:pPr>
            <a:endParaRPr lang="en-US" sz="1800" dirty="0" smtClean="0">
              <a:solidFill>
                <a:srgbClr val="003FBE"/>
              </a:solidFill>
            </a:endParaRPr>
          </a:p>
        </p:txBody>
      </p:sp>
    </p:spTree>
    <p:extLst>
      <p:ext uri="{BB962C8B-B14F-4D97-AF65-F5344CB8AC3E}">
        <p14:creationId xmlns:p14="http://schemas.microsoft.com/office/powerpoint/2010/main" val="31116155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Negative Feedback: Blood Glucose Level</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Uses insulin &amp; glucagon hormones</a:t>
            </a:r>
          </a:p>
          <a:p>
            <a:r>
              <a:rPr lang="en-US" dirty="0" smtClean="0"/>
              <a:t>Pancreas- Regulates </a:t>
            </a:r>
            <a:r>
              <a:rPr lang="en-US" dirty="0" err="1" smtClean="0"/>
              <a:t>BGL</a:t>
            </a:r>
            <a:endParaRPr lang="en-US" dirty="0" smtClean="0"/>
          </a:p>
          <a:p>
            <a:pPr lvl="1"/>
            <a:r>
              <a:rPr lang="en-US" dirty="0" smtClean="0"/>
              <a:t>Alpha and beta cells sense </a:t>
            </a:r>
            <a:r>
              <a:rPr lang="en-US" dirty="0" err="1" smtClean="0"/>
              <a:t>BGL</a:t>
            </a:r>
            <a:endParaRPr lang="en-US" dirty="0" smtClean="0"/>
          </a:p>
          <a:p>
            <a:r>
              <a:rPr lang="en-US" dirty="0" smtClean="0"/>
              <a:t>High </a:t>
            </a:r>
            <a:r>
              <a:rPr lang="en-US" dirty="0" err="1" smtClean="0"/>
              <a:t>BGL</a:t>
            </a:r>
            <a:endParaRPr lang="en-US" dirty="0" smtClean="0"/>
          </a:p>
          <a:p>
            <a:pPr marL="731520" lvl="1" indent="-457200">
              <a:buFont typeface="+mj-lt"/>
              <a:buAutoNum type="arabicPeriod"/>
            </a:pPr>
            <a:r>
              <a:rPr lang="en-US" dirty="0" smtClean="0"/>
              <a:t>High insulin secretion from pancreas</a:t>
            </a:r>
          </a:p>
          <a:p>
            <a:pPr marL="731520" lvl="1" indent="-457200">
              <a:buFont typeface="+mj-lt"/>
              <a:buAutoNum type="arabicPeriod"/>
            </a:pPr>
            <a:r>
              <a:rPr lang="en-US" dirty="0" smtClean="0"/>
              <a:t>Triggers cells to use more glucose</a:t>
            </a:r>
          </a:p>
          <a:p>
            <a:pPr marL="731520" lvl="1" indent="-457200">
              <a:buFont typeface="+mj-lt"/>
              <a:buAutoNum type="arabicPeriod"/>
            </a:pPr>
            <a:r>
              <a:rPr lang="en-US" dirty="0" smtClean="0"/>
              <a:t>Triggers liver to store glucose as glycogen</a:t>
            </a:r>
          </a:p>
          <a:p>
            <a:pPr marL="731520" lvl="1" indent="-457200">
              <a:buFont typeface="+mj-lt"/>
              <a:buAutoNum type="arabicPeriod"/>
            </a:pPr>
            <a:r>
              <a:rPr lang="en-US" dirty="0" err="1" smtClean="0"/>
              <a:t>BGL</a:t>
            </a:r>
            <a:r>
              <a:rPr lang="en-US" dirty="0" smtClean="0"/>
              <a:t> decrease</a:t>
            </a:r>
          </a:p>
          <a:p>
            <a:r>
              <a:rPr lang="en-US" dirty="0" smtClean="0"/>
              <a:t>Low </a:t>
            </a:r>
            <a:r>
              <a:rPr lang="en-US" dirty="0" err="1" smtClean="0"/>
              <a:t>BGL</a:t>
            </a:r>
            <a:endParaRPr lang="en-US" dirty="0" smtClean="0"/>
          </a:p>
          <a:p>
            <a:pPr marL="731520" lvl="1" indent="-457200">
              <a:buFont typeface="+mj-lt"/>
              <a:buAutoNum type="arabicPeriod"/>
            </a:pPr>
            <a:r>
              <a:rPr lang="en-US" dirty="0" smtClean="0"/>
              <a:t>Pancreas STOPS producing insulin</a:t>
            </a:r>
          </a:p>
          <a:p>
            <a:pPr marL="731520" lvl="1" indent="-457200">
              <a:buFont typeface="+mj-lt"/>
              <a:buAutoNum type="arabicPeriod"/>
            </a:pPr>
            <a:r>
              <a:rPr lang="en-US" dirty="0" smtClean="0"/>
              <a:t>Produces glucagon</a:t>
            </a:r>
          </a:p>
          <a:p>
            <a:pPr marL="731520" lvl="1" indent="-457200">
              <a:buFont typeface="+mj-lt"/>
              <a:buAutoNum type="arabicPeriod"/>
            </a:pPr>
            <a:r>
              <a:rPr lang="en-US" dirty="0" smtClean="0"/>
              <a:t>Frees glucose from glycogen in liver</a:t>
            </a:r>
          </a:p>
          <a:p>
            <a:pPr marL="731520" lvl="1" indent="-457200">
              <a:buFont typeface="+mj-lt"/>
              <a:buAutoNum type="arabicPeriod"/>
            </a:pPr>
            <a:r>
              <a:rPr lang="en-US" dirty="0" err="1" smtClean="0"/>
              <a:t>BGL</a:t>
            </a:r>
            <a:r>
              <a:rPr lang="en-US" dirty="0" smtClean="0"/>
              <a:t> increase</a:t>
            </a:r>
          </a:p>
          <a:p>
            <a:r>
              <a:rPr lang="en-US" dirty="0"/>
              <a:t>Watch </a:t>
            </a:r>
            <a:r>
              <a:rPr lang="en-US" dirty="0">
                <a:hlinkClick r:id="rId2"/>
              </a:rPr>
              <a:t>Negative Feedback and Insulin Production</a:t>
            </a:r>
          </a:p>
          <a:p>
            <a:pPr lvl="1"/>
            <a:endParaRPr lang="en-US" dirty="0"/>
          </a:p>
        </p:txBody>
      </p:sp>
      <p:pic>
        <p:nvPicPr>
          <p:cNvPr id="4" name="Picture 2" descr="http://www.ecfs.org/projects/prepole/Physiology%202011/Diet%20Diabettes/JPEGS/Insulin%20Glucagon%20Feedback%20Loop.jpg"/>
          <p:cNvPicPr>
            <a:picLocks noChangeAspect="1" noChangeArrowheads="1"/>
          </p:cNvPicPr>
          <p:nvPr/>
        </p:nvPicPr>
        <p:blipFill>
          <a:blip r:embed="rId3" cstate="print">
            <a:clrChange>
              <a:clrFrom>
                <a:srgbClr val="FFFFFF"/>
              </a:clrFrom>
              <a:clrTo>
                <a:srgbClr val="FFFFFF">
                  <a:alpha val="0"/>
                </a:srgbClr>
              </a:clrTo>
            </a:clrChange>
          </a:blip>
          <a:srcRect l="1493" t="1173" r="1493" b="292"/>
          <a:stretch>
            <a:fillRect/>
          </a:stretch>
        </p:blipFill>
        <p:spPr bwMode="auto">
          <a:xfrm>
            <a:off x="6019799" y="1981200"/>
            <a:ext cx="2654677" cy="3430659"/>
          </a:xfrm>
          <a:prstGeom prst="rect">
            <a:avLst/>
          </a:prstGeom>
          <a:noFill/>
        </p:spPr>
      </p:pic>
    </p:spTree>
    <p:extLst>
      <p:ext uri="{BB962C8B-B14F-4D97-AF65-F5344CB8AC3E}">
        <p14:creationId xmlns:p14="http://schemas.microsoft.com/office/powerpoint/2010/main" val="1047242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Positive Feedback Loop: Childbirth</a:t>
            </a:r>
            <a:endParaRPr lang="en-US" dirty="0"/>
          </a:p>
        </p:txBody>
      </p:sp>
      <p:pic>
        <p:nvPicPr>
          <p:cNvPr id="2050" name="Picture 2" descr="http://cnx.org/content/m45989/latest/106_Pregnancy-Positive_Feedbac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371600"/>
            <a:ext cx="5972615"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30205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Positive Feedback Loop: Sea Ice Melt</a:t>
            </a:r>
            <a:endParaRPr lang="en-US" dirty="0"/>
          </a:p>
        </p:txBody>
      </p:sp>
      <p:pic>
        <p:nvPicPr>
          <p:cNvPr id="4098" name="Picture 2" descr="http://climatekids.nasa.gov/arctic-animals/PositiveFeedbackLoop-590.jpg"/>
          <p:cNvPicPr>
            <a:picLocks noChangeAspect="1" noChangeArrowheads="1"/>
          </p:cNvPicPr>
          <p:nvPr/>
        </p:nvPicPr>
        <p:blipFill rotWithShape="1">
          <a:blip r:embed="rId2">
            <a:extLst>
              <a:ext uri="{28A0092B-C50C-407E-A947-70E740481C1C}">
                <a14:useLocalDpi xmlns:a14="http://schemas.microsoft.com/office/drawing/2010/main" val="0"/>
              </a:ext>
            </a:extLst>
          </a:blip>
          <a:srcRect b="12031"/>
          <a:stretch/>
        </p:blipFill>
        <p:spPr bwMode="auto">
          <a:xfrm>
            <a:off x="1143000" y="1219200"/>
            <a:ext cx="6705600" cy="5009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56255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if there is an error in the loop?</a:t>
            </a:r>
            <a:endParaRPr lang="en-US" dirty="0"/>
          </a:p>
        </p:txBody>
      </p:sp>
      <p:sp>
        <p:nvSpPr>
          <p:cNvPr id="3" name="Content Placeholder 2"/>
          <p:cNvSpPr>
            <a:spLocks noGrp="1"/>
          </p:cNvSpPr>
          <p:nvPr>
            <p:ph sz="quarter" idx="1"/>
          </p:nvPr>
        </p:nvSpPr>
        <p:spPr>
          <a:xfrm>
            <a:off x="457200" y="1219200"/>
            <a:ext cx="4267200" cy="5105400"/>
          </a:xfrm>
        </p:spPr>
        <p:txBody>
          <a:bodyPr>
            <a:normAutofit/>
          </a:bodyPr>
          <a:lstStyle/>
          <a:p>
            <a:r>
              <a:rPr lang="en-US" dirty="0" smtClean="0"/>
              <a:t>Type I Diabetics</a:t>
            </a:r>
          </a:p>
          <a:p>
            <a:pPr lvl="1"/>
            <a:r>
              <a:rPr lang="en-US" dirty="0" smtClean="0"/>
              <a:t>Beta cells don’t work</a:t>
            </a:r>
          </a:p>
          <a:p>
            <a:pPr lvl="1"/>
            <a:r>
              <a:rPr lang="en-US" dirty="0" smtClean="0"/>
              <a:t>No insulin is secreted</a:t>
            </a:r>
          </a:p>
          <a:p>
            <a:pPr lvl="1"/>
            <a:r>
              <a:rPr lang="en-US" dirty="0" smtClean="0"/>
              <a:t>Glucose levels increase without a check and balance</a:t>
            </a:r>
          </a:p>
          <a:p>
            <a:r>
              <a:rPr lang="en-US" dirty="0" smtClean="0"/>
              <a:t>Type II Diabetics</a:t>
            </a:r>
          </a:p>
          <a:p>
            <a:pPr lvl="1"/>
            <a:r>
              <a:rPr lang="en-US" dirty="0" smtClean="0"/>
              <a:t>Too much glucose throughout life</a:t>
            </a:r>
          </a:p>
          <a:p>
            <a:pPr lvl="1"/>
            <a:r>
              <a:rPr lang="en-US" dirty="0" smtClean="0"/>
              <a:t>Cells stop recognizing insulin</a:t>
            </a:r>
          </a:p>
          <a:p>
            <a:pPr lvl="1"/>
            <a:r>
              <a:rPr lang="en-US" dirty="0" smtClean="0"/>
              <a:t>Glucose levels increase without a check and balance</a:t>
            </a:r>
          </a:p>
          <a:p>
            <a:pPr lvl="1"/>
            <a:endParaRPr lang="en-US" dirty="0"/>
          </a:p>
        </p:txBody>
      </p:sp>
      <p:pic>
        <p:nvPicPr>
          <p:cNvPr id="125955" name="Picture 3"/>
          <p:cNvPicPr>
            <a:picLocks noChangeAspect="1" noChangeArrowheads="1"/>
          </p:cNvPicPr>
          <p:nvPr/>
        </p:nvPicPr>
        <p:blipFill>
          <a:blip r:embed="rId2" cstate="print"/>
          <a:srcRect l="24375" t="38000" r="58125" b="24000"/>
          <a:stretch>
            <a:fillRect/>
          </a:stretch>
        </p:blipFill>
        <p:spPr bwMode="auto">
          <a:xfrm>
            <a:off x="4953000" y="1295399"/>
            <a:ext cx="3581400" cy="4860471"/>
          </a:xfrm>
          <a:prstGeom prst="rect">
            <a:avLst/>
          </a:prstGeom>
          <a:noFill/>
          <a:ln w="9525">
            <a:noFill/>
            <a:miter lim="800000"/>
            <a:headEnd/>
            <a:tailEnd/>
          </a:ln>
        </p:spPr>
      </p:pic>
      <p:sp>
        <p:nvSpPr>
          <p:cNvPr id="6" name="Multiply 5"/>
          <p:cNvSpPr/>
          <p:nvPr/>
        </p:nvSpPr>
        <p:spPr>
          <a:xfrm>
            <a:off x="6096000" y="1143000"/>
            <a:ext cx="1295400" cy="16002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692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2.1.3 Feedback Loops</a:t>
            </a:r>
            <a:endParaRPr lang="en-US" dirty="0"/>
          </a:p>
        </p:txBody>
      </p:sp>
      <p:sp>
        <p:nvSpPr>
          <p:cNvPr id="3" name="Content Placeholder 2"/>
          <p:cNvSpPr>
            <a:spLocks noGrp="1"/>
          </p:cNvSpPr>
          <p:nvPr>
            <p:ph sz="quarter" idx="1"/>
          </p:nvPr>
        </p:nvSpPr>
        <p:spPr>
          <a:xfrm>
            <a:off x="457200" y="1219200"/>
            <a:ext cx="8534400" cy="5410200"/>
          </a:xfrm>
        </p:spPr>
        <p:txBody>
          <a:bodyPr>
            <a:normAutofit fontScale="92500" lnSpcReduction="10000"/>
          </a:bodyPr>
          <a:lstStyle/>
          <a:p>
            <a:pPr lvl="0"/>
            <a:r>
              <a:rPr lang="en-US" dirty="0"/>
              <a:t>Watch </a:t>
            </a:r>
            <a:r>
              <a:rPr lang="en-US" dirty="0">
                <a:hlinkClick r:id="rId2"/>
              </a:rPr>
              <a:t>Biology Essentials #18 with Mr. Anderson </a:t>
            </a:r>
            <a:r>
              <a:rPr lang="en-US" dirty="0"/>
              <a:t>(</a:t>
            </a:r>
            <a:r>
              <a:rPr lang="en-US" dirty="0" err="1" smtClean="0"/>
              <a:t>15m</a:t>
            </a:r>
            <a:r>
              <a:rPr lang="en-US" dirty="0" smtClean="0"/>
              <a:t>)</a:t>
            </a:r>
          </a:p>
          <a:p>
            <a:pPr lvl="1"/>
            <a:r>
              <a:rPr lang="en-US" dirty="0" smtClean="0">
                <a:hlinkClick r:id="rId2"/>
              </a:rPr>
              <a:t>http</a:t>
            </a:r>
            <a:r>
              <a:rPr lang="en-US" dirty="0">
                <a:hlinkClick r:id="rId2"/>
              </a:rPr>
              <a:t>://www.youtube.com/watch?v=CLv3SkF_Eag</a:t>
            </a:r>
            <a:endParaRPr lang="en-US" dirty="0" smtClean="0"/>
          </a:p>
          <a:p>
            <a:pPr lvl="0"/>
            <a:r>
              <a:rPr lang="en-US" dirty="0" smtClean="0"/>
              <a:t>Complete Activity 2.1.3 ( 2 concept maps worth </a:t>
            </a:r>
            <a:r>
              <a:rPr lang="en-US" dirty="0" err="1" smtClean="0"/>
              <a:t>25pts</a:t>
            </a:r>
            <a:r>
              <a:rPr lang="en-US" dirty="0" smtClean="0"/>
              <a:t>/</a:t>
            </a:r>
            <a:r>
              <a:rPr lang="en-US" dirty="0" err="1" smtClean="0"/>
              <a:t>ea</a:t>
            </a:r>
            <a:r>
              <a:rPr lang="en-US" dirty="0" smtClean="0"/>
              <a:t>)</a:t>
            </a:r>
          </a:p>
          <a:p>
            <a:pPr lvl="1"/>
            <a:r>
              <a:rPr lang="en-US" dirty="0" smtClean="0"/>
              <a:t>Print Thursday, due Friday, work alone</a:t>
            </a:r>
          </a:p>
          <a:p>
            <a:pPr lvl="1"/>
            <a:r>
              <a:rPr lang="en-US" dirty="0" smtClean="0"/>
              <a:t>Include at least 3 images in each</a:t>
            </a:r>
          </a:p>
          <a:p>
            <a:pPr lvl="1"/>
            <a:r>
              <a:rPr lang="en-US" dirty="0" smtClean="0"/>
              <a:t>Connecting lines should always have text</a:t>
            </a:r>
          </a:p>
          <a:p>
            <a:pPr lvl="1"/>
            <a:r>
              <a:rPr lang="en-US" dirty="0" smtClean="0"/>
              <a:t>Make sure both are well organized, logical, readable and complete</a:t>
            </a:r>
          </a:p>
          <a:p>
            <a:r>
              <a:rPr lang="en-US" dirty="0" smtClean="0"/>
              <a:t>Word Clouds Due Friday (you can print these on Friday)</a:t>
            </a:r>
          </a:p>
          <a:p>
            <a:pPr lvl="1"/>
            <a:r>
              <a:rPr lang="en-US" dirty="0" smtClean="0"/>
              <a:t>Create your own on </a:t>
            </a:r>
            <a:r>
              <a:rPr lang="en-US" dirty="0" err="1" smtClean="0"/>
              <a:t>Wordle</a:t>
            </a:r>
            <a:r>
              <a:rPr lang="en-US" dirty="0" smtClean="0"/>
              <a:t> (</a:t>
            </a:r>
            <a:r>
              <a:rPr lang="en-US" dirty="0">
                <a:hlinkClick r:id="rId3"/>
              </a:rPr>
              <a:t>http://</a:t>
            </a:r>
            <a:r>
              <a:rPr lang="en-US" dirty="0" smtClean="0">
                <a:hlinkClick r:id="rId3"/>
              </a:rPr>
              <a:t>www.wordle.net/create</a:t>
            </a:r>
            <a:r>
              <a:rPr lang="en-US" dirty="0" smtClean="0"/>
              <a:t>)</a:t>
            </a:r>
          </a:p>
          <a:p>
            <a:pPr lvl="1"/>
            <a:r>
              <a:rPr lang="en-US" dirty="0" smtClean="0"/>
              <a:t>Chose your own topic</a:t>
            </a:r>
          </a:p>
          <a:p>
            <a:pPr lvl="2"/>
            <a:r>
              <a:rPr lang="en-US" dirty="0" smtClean="0"/>
              <a:t>Anna- use your evidence report</a:t>
            </a:r>
          </a:p>
          <a:p>
            <a:pPr lvl="2"/>
            <a:r>
              <a:rPr lang="en-US" dirty="0" smtClean="0"/>
              <a:t>Diabetes- use your diagnosis report</a:t>
            </a:r>
          </a:p>
          <a:p>
            <a:pPr lvl="2"/>
            <a:r>
              <a:rPr lang="en-US" dirty="0" smtClean="0"/>
              <a:t>Other- Any health topic- find a health related document online to us</a:t>
            </a:r>
          </a:p>
          <a:p>
            <a:pPr lvl="1"/>
            <a:r>
              <a:rPr lang="en-US" dirty="0" smtClean="0"/>
              <a:t>Figure this out on your own, use each other </a:t>
            </a:r>
          </a:p>
          <a:p>
            <a:pPr lvl="1"/>
            <a:r>
              <a:rPr lang="en-US" dirty="0" smtClean="0"/>
              <a:t>But complete individual word clouds</a:t>
            </a:r>
          </a:p>
        </p:txBody>
      </p:sp>
    </p:spTree>
    <p:extLst>
      <p:ext uri="{BB962C8B-B14F-4D97-AF65-F5344CB8AC3E}">
        <p14:creationId xmlns:p14="http://schemas.microsoft.com/office/powerpoint/2010/main" val="9419067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664" t="16382" r="36803" b="33049"/>
          <a:stretch/>
        </p:blipFill>
        <p:spPr bwMode="auto">
          <a:xfrm>
            <a:off x="304800" y="576818"/>
            <a:ext cx="8534400" cy="5214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8693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Career Journal</a:t>
            </a:r>
            <a:endParaRPr lang="en-US" dirty="0"/>
          </a:p>
        </p:txBody>
      </p:sp>
      <p:sp>
        <p:nvSpPr>
          <p:cNvPr id="3" name="Title 1"/>
          <p:cNvSpPr txBox="1">
            <a:spLocks/>
          </p:cNvSpPr>
          <p:nvPr/>
        </p:nvSpPr>
        <p:spPr>
          <a:xfrm>
            <a:off x="457200" y="4343400"/>
            <a:ext cx="8229600" cy="1600200"/>
          </a:xfrm>
          <a:prstGeom prst="rect">
            <a:avLst/>
          </a:prstGeom>
        </p:spPr>
        <p:txBody>
          <a:bodyPr vert="horz" anchor="b"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r>
              <a:rPr lang="en-US" dirty="0" smtClean="0"/>
              <a:t>Certified Diabetes Educator:</a:t>
            </a:r>
          </a:p>
          <a:p>
            <a:r>
              <a:rPr lang="en-US" dirty="0" smtClean="0"/>
              <a:t>Any format you chose with all the same info as the general guidelines.</a:t>
            </a:r>
            <a:endParaRPr lang="en-US" dirty="0"/>
          </a:p>
        </p:txBody>
      </p:sp>
      <p:pic>
        <p:nvPicPr>
          <p:cNvPr id="1026" name="Picture 2" descr="http://diabetes.doh.wa.gov/resources-for-health-professionals-2/abcs-of-diabetes-education.png/image_min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447800"/>
            <a:ext cx="3364673"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86622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Bring in Food Samples Monday!!!</a:t>
            </a:r>
            <a:endParaRPr lang="en-US" dirty="0"/>
          </a:p>
        </p:txBody>
      </p:sp>
      <p:sp>
        <p:nvSpPr>
          <p:cNvPr id="4" name="Content Placeholder 3"/>
          <p:cNvSpPr>
            <a:spLocks noGrp="1"/>
          </p:cNvSpPr>
          <p:nvPr>
            <p:ph idx="1"/>
          </p:nvPr>
        </p:nvSpPr>
        <p:spPr>
          <a:xfrm>
            <a:off x="533400" y="1219200"/>
            <a:ext cx="4114800" cy="5181600"/>
          </a:xfrm>
        </p:spPr>
        <p:txBody>
          <a:bodyPr>
            <a:normAutofit fontScale="92500" lnSpcReduction="10000"/>
          </a:bodyPr>
          <a:lstStyle/>
          <a:p>
            <a:pPr lvl="0"/>
            <a:r>
              <a:rPr lang="en-US" dirty="0"/>
              <a:t>Ritz crackers</a:t>
            </a:r>
          </a:p>
          <a:p>
            <a:pPr lvl="0"/>
            <a:r>
              <a:rPr lang="en-US" dirty="0"/>
              <a:t>Some brand of low fat crackers</a:t>
            </a:r>
          </a:p>
          <a:p>
            <a:pPr lvl="0"/>
            <a:r>
              <a:rPr lang="en-US" dirty="0"/>
              <a:t>Whole Milk</a:t>
            </a:r>
          </a:p>
          <a:p>
            <a:pPr lvl="0"/>
            <a:r>
              <a:rPr lang="en-US" dirty="0"/>
              <a:t>Skim milk</a:t>
            </a:r>
          </a:p>
          <a:p>
            <a:pPr lvl="0"/>
            <a:r>
              <a:rPr lang="en-US" dirty="0"/>
              <a:t>Potato chips</a:t>
            </a:r>
          </a:p>
          <a:p>
            <a:pPr lvl="0"/>
            <a:r>
              <a:rPr lang="en-US" dirty="0"/>
              <a:t>Apple juice</a:t>
            </a:r>
          </a:p>
          <a:p>
            <a:pPr lvl="0"/>
            <a:r>
              <a:rPr lang="en-US" dirty="0"/>
              <a:t>Yogurt</a:t>
            </a:r>
          </a:p>
          <a:p>
            <a:pPr lvl="0"/>
            <a:r>
              <a:rPr lang="en-US" dirty="0"/>
              <a:t>Gelatin</a:t>
            </a:r>
          </a:p>
          <a:p>
            <a:pPr lvl="0"/>
            <a:r>
              <a:rPr lang="en-US" dirty="0"/>
              <a:t>Cereal</a:t>
            </a:r>
          </a:p>
          <a:p>
            <a:pPr lvl="0"/>
            <a:r>
              <a:rPr lang="en-US" dirty="0"/>
              <a:t>Peanuts (ground) – NOTE: Pay attention to allergies</a:t>
            </a:r>
          </a:p>
          <a:p>
            <a:pPr lvl="0"/>
            <a:r>
              <a:rPr lang="en-US" dirty="0"/>
              <a:t>Lemon Lime soda (7UP)</a:t>
            </a:r>
          </a:p>
          <a:p>
            <a:endParaRPr lang="en-US" dirty="0"/>
          </a:p>
        </p:txBody>
      </p:sp>
      <p:pic>
        <p:nvPicPr>
          <p:cNvPr id="1026" name="Picture 2" descr="http://www.examiner.com/images/blog/EXID12799/images/groceries.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3429000" y="1219200"/>
            <a:ext cx="5600700" cy="5216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58642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2.1 Essential Questions &amp; Key Terms</a:t>
            </a:r>
            <a:endParaRPr lang="en-US" dirty="0"/>
          </a:p>
        </p:txBody>
      </p:sp>
      <p:sp>
        <p:nvSpPr>
          <p:cNvPr id="3" name="Content Placeholder 2"/>
          <p:cNvSpPr>
            <a:spLocks noGrp="1"/>
          </p:cNvSpPr>
          <p:nvPr>
            <p:ph sz="quarter" idx="1"/>
          </p:nvPr>
        </p:nvSpPr>
        <p:spPr/>
        <p:txBody>
          <a:bodyPr>
            <a:normAutofit fontScale="77500" lnSpcReduction="20000"/>
          </a:bodyPr>
          <a:lstStyle/>
          <a:p>
            <a:pPr lvl="0"/>
            <a:r>
              <a:rPr lang="en-US" dirty="0" smtClean="0"/>
              <a:t>What </a:t>
            </a:r>
            <a:r>
              <a:rPr lang="en-US" dirty="0"/>
              <a:t>is diabetes?</a:t>
            </a:r>
          </a:p>
          <a:p>
            <a:pPr lvl="0"/>
            <a:r>
              <a:rPr lang="en-US" dirty="0"/>
              <a:t>How is glucose tolerance testing used to diagnose diabetes?</a:t>
            </a:r>
          </a:p>
          <a:p>
            <a:pPr lvl="0"/>
            <a:r>
              <a:rPr lang="en-US" dirty="0"/>
              <a:t>How does the development of Type 1 and Type 2 diabetes relate to how the body produces and uses insulin?</a:t>
            </a:r>
          </a:p>
          <a:p>
            <a:pPr lvl="0"/>
            <a:r>
              <a:rPr lang="en-US" dirty="0"/>
              <a:t>What is the relationship between insulin and glucose? </a:t>
            </a:r>
          </a:p>
          <a:p>
            <a:pPr lvl="0"/>
            <a:r>
              <a:rPr lang="en-US" dirty="0"/>
              <a:t>How does insulin assist with the movement of glucose into body cells?</a:t>
            </a:r>
          </a:p>
          <a:p>
            <a:pPr lvl="0"/>
            <a:r>
              <a:rPr lang="en-US" dirty="0"/>
              <a:t>What is homeostasis?</a:t>
            </a:r>
          </a:p>
          <a:p>
            <a:pPr lvl="0"/>
            <a:r>
              <a:rPr lang="en-US" dirty="0"/>
              <a:t>What does feedback refer to in the human body?</a:t>
            </a:r>
          </a:p>
          <a:p>
            <a:pPr lvl="0"/>
            <a:r>
              <a:rPr lang="en-US" dirty="0"/>
              <a:t>How does the body regulate the level of blood glucose?</a:t>
            </a:r>
          </a:p>
          <a:p>
            <a:pPr marL="0" indent="0">
              <a:buNone/>
            </a:pPr>
            <a:endParaRPr lang="en-US" b="1" dirty="0"/>
          </a:p>
        </p:txBody>
      </p:sp>
      <p:sp>
        <p:nvSpPr>
          <p:cNvPr id="4" name="Content Placeholder 3"/>
          <p:cNvSpPr>
            <a:spLocks noGrp="1"/>
          </p:cNvSpPr>
          <p:nvPr>
            <p:ph sz="quarter" idx="2"/>
          </p:nvPr>
        </p:nvSpPr>
        <p:spPr/>
        <p:txBody>
          <a:bodyPr>
            <a:normAutofit fontScale="77500" lnSpcReduction="20000"/>
          </a:bodyPr>
          <a:lstStyle/>
          <a:p>
            <a:pPr fontAlgn="ctr"/>
            <a:r>
              <a:rPr lang="en-US" b="1" dirty="0" smtClean="0"/>
              <a:t>Glucagon</a:t>
            </a:r>
            <a:endParaRPr lang="en-US" dirty="0"/>
          </a:p>
          <a:p>
            <a:pPr fontAlgn="ctr"/>
            <a:r>
              <a:rPr lang="en-US" b="1" dirty="0"/>
              <a:t>Glucose Tolerance Test</a:t>
            </a:r>
            <a:endParaRPr lang="en-US" dirty="0"/>
          </a:p>
          <a:p>
            <a:pPr fontAlgn="ctr"/>
            <a:r>
              <a:rPr lang="en-US" b="1" dirty="0"/>
              <a:t>Homeostasis</a:t>
            </a:r>
            <a:endParaRPr lang="en-US" dirty="0"/>
          </a:p>
          <a:p>
            <a:pPr fontAlgn="ctr"/>
            <a:r>
              <a:rPr lang="en-US" b="1" dirty="0"/>
              <a:t>Hormone</a:t>
            </a:r>
            <a:endParaRPr lang="en-US" dirty="0"/>
          </a:p>
          <a:p>
            <a:pPr fontAlgn="ctr"/>
            <a:r>
              <a:rPr lang="en-US" b="1" dirty="0"/>
              <a:t>Insulin</a:t>
            </a:r>
            <a:endParaRPr lang="en-US" dirty="0"/>
          </a:p>
          <a:p>
            <a:pPr fontAlgn="ctr"/>
            <a:r>
              <a:rPr lang="en-US" b="1" dirty="0"/>
              <a:t>Negative Feedback</a:t>
            </a:r>
            <a:endParaRPr lang="en-US" dirty="0"/>
          </a:p>
          <a:p>
            <a:pPr fontAlgn="ctr"/>
            <a:r>
              <a:rPr lang="en-US" b="1" dirty="0"/>
              <a:t>Positive Feedback</a:t>
            </a:r>
            <a:endParaRPr lang="en-US" dirty="0"/>
          </a:p>
          <a:p>
            <a:pPr fontAlgn="ctr"/>
            <a:r>
              <a:rPr lang="en-US" b="1" dirty="0"/>
              <a:t>Type 1 Diabetes</a:t>
            </a:r>
            <a:endParaRPr lang="en-US" dirty="0"/>
          </a:p>
          <a:p>
            <a:pPr fontAlgn="ctr"/>
            <a:r>
              <a:rPr lang="en-US" b="1" dirty="0"/>
              <a:t>Type 2 Diabetes</a:t>
            </a:r>
            <a:endParaRPr lang="en-US" dirty="0"/>
          </a:p>
          <a:p>
            <a:pPr marL="0" indent="0">
              <a:buNone/>
            </a:pPr>
            <a:endParaRPr lang="en-US" dirty="0"/>
          </a:p>
        </p:txBody>
      </p:sp>
    </p:spTree>
    <p:extLst>
      <p:ext uri="{BB962C8B-B14F-4D97-AF65-F5344CB8AC3E}">
        <p14:creationId xmlns:p14="http://schemas.microsoft.com/office/powerpoint/2010/main" val="6037793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p:txBody>
          <a:bodyPr>
            <a:normAutofit/>
          </a:bodyPr>
          <a:lstStyle/>
          <a:p>
            <a:r>
              <a:rPr lang="en-US" sz="4000" dirty="0"/>
              <a:t>2.2 The Science of Food</a:t>
            </a:r>
            <a:endParaRPr lang="en-US" sz="4000" dirty="0" smtClean="0">
              <a:solidFill>
                <a:srgbClr val="9E0927"/>
              </a:solidFill>
            </a:endParaRPr>
          </a:p>
        </p:txBody>
      </p:sp>
      <p:sp>
        <p:nvSpPr>
          <p:cNvPr id="109" name="Content Placeholder 108"/>
          <p:cNvSpPr>
            <a:spLocks noGrp="1"/>
          </p:cNvSpPr>
          <p:nvPr>
            <p:ph sz="quarter" idx="1"/>
          </p:nvPr>
        </p:nvSpPr>
        <p:spPr>
          <a:xfrm>
            <a:off x="304800" y="1371600"/>
            <a:ext cx="3200400" cy="5105400"/>
          </a:xfrm>
        </p:spPr>
        <p:txBody>
          <a:bodyPr>
            <a:normAutofit fontScale="92500" lnSpcReduction="20000"/>
          </a:bodyPr>
          <a:lstStyle/>
          <a:p>
            <a:pPr>
              <a:lnSpc>
                <a:spcPct val="90000"/>
              </a:lnSpc>
            </a:pPr>
            <a:r>
              <a:rPr lang="en-US" dirty="0" smtClean="0">
                <a:solidFill>
                  <a:srgbClr val="002B52"/>
                </a:solidFill>
              </a:rPr>
              <a:t>Macromolecules</a:t>
            </a:r>
          </a:p>
          <a:p>
            <a:pPr lvl="1">
              <a:lnSpc>
                <a:spcPct val="90000"/>
              </a:lnSpc>
            </a:pPr>
            <a:r>
              <a:rPr lang="en-US" dirty="0" smtClean="0">
                <a:solidFill>
                  <a:srgbClr val="002B52"/>
                </a:solidFill>
              </a:rPr>
              <a:t>Nutrients we need</a:t>
            </a:r>
          </a:p>
          <a:p>
            <a:pPr>
              <a:lnSpc>
                <a:spcPct val="90000"/>
              </a:lnSpc>
            </a:pPr>
            <a:r>
              <a:rPr lang="en-US" dirty="0" smtClean="0">
                <a:solidFill>
                  <a:srgbClr val="002B52"/>
                </a:solidFill>
              </a:rPr>
              <a:t>The </a:t>
            </a:r>
            <a:r>
              <a:rPr lang="en-US" dirty="0">
                <a:solidFill>
                  <a:srgbClr val="002B52"/>
                </a:solidFill>
              </a:rPr>
              <a:t>main nutrients in our food</a:t>
            </a:r>
          </a:p>
          <a:p>
            <a:pPr lvl="1">
              <a:lnSpc>
                <a:spcPct val="90000"/>
              </a:lnSpc>
            </a:pPr>
            <a:r>
              <a:rPr lang="en-US" dirty="0">
                <a:solidFill>
                  <a:srgbClr val="002B52"/>
                </a:solidFill>
              </a:rPr>
              <a:t>Large organic molecules that contain carbon</a:t>
            </a:r>
          </a:p>
          <a:p>
            <a:pPr lvl="1">
              <a:lnSpc>
                <a:spcPct val="90000"/>
              </a:lnSpc>
            </a:pPr>
            <a:r>
              <a:rPr lang="en-US" dirty="0">
                <a:solidFill>
                  <a:srgbClr val="002B52"/>
                </a:solidFill>
              </a:rPr>
              <a:t>Necessary for life</a:t>
            </a:r>
            <a:endParaRPr lang="en-US" sz="2500" dirty="0">
              <a:solidFill>
                <a:srgbClr val="002B52"/>
              </a:solidFill>
            </a:endParaRPr>
          </a:p>
          <a:p>
            <a:r>
              <a:rPr lang="en-US" dirty="0" smtClean="0"/>
              <a:t>Proteins</a:t>
            </a:r>
          </a:p>
          <a:p>
            <a:r>
              <a:rPr lang="en-US" dirty="0" smtClean="0"/>
              <a:t>Carbohydrates</a:t>
            </a:r>
          </a:p>
          <a:p>
            <a:r>
              <a:rPr lang="en-US" dirty="0" smtClean="0"/>
              <a:t>Lipids</a:t>
            </a:r>
          </a:p>
          <a:p>
            <a:r>
              <a:rPr lang="en-US" dirty="0"/>
              <a:t>An adequate amount of each of these </a:t>
            </a:r>
            <a:r>
              <a:rPr lang="en-US" dirty="0" smtClean="0"/>
              <a:t>is </a:t>
            </a:r>
            <a:r>
              <a:rPr lang="en-US" dirty="0"/>
              <a:t>needed to keep the body in </a:t>
            </a:r>
            <a:r>
              <a:rPr lang="en-US" dirty="0" smtClean="0"/>
              <a:t>balance</a:t>
            </a:r>
          </a:p>
          <a:p>
            <a:pPr>
              <a:buNone/>
            </a:pPr>
            <a:endParaRPr lang="en-US" dirty="0"/>
          </a:p>
        </p:txBody>
      </p:sp>
      <p:sp>
        <p:nvSpPr>
          <p:cNvPr id="4099" name="Text Box 7"/>
          <p:cNvSpPr txBox="1">
            <a:spLocks noChangeArrowheads="1"/>
          </p:cNvSpPr>
          <p:nvPr/>
        </p:nvSpPr>
        <p:spPr bwMode="auto">
          <a:xfrm>
            <a:off x="762000" y="1981201"/>
            <a:ext cx="8077200" cy="369332"/>
          </a:xfrm>
          <a:prstGeom prst="rect">
            <a:avLst/>
          </a:prstGeom>
          <a:noFill/>
          <a:ln w="9525">
            <a:noFill/>
            <a:miter lim="800000"/>
            <a:headEnd/>
            <a:tailEnd/>
          </a:ln>
        </p:spPr>
        <p:txBody>
          <a:bodyPr>
            <a:spAutoFit/>
          </a:bodyPr>
          <a:lstStyle/>
          <a:p>
            <a:pPr>
              <a:spcBef>
                <a:spcPct val="50000"/>
              </a:spcBef>
            </a:pPr>
            <a:endParaRPr lang="en-US"/>
          </a:p>
        </p:txBody>
      </p:sp>
      <p:pic>
        <p:nvPicPr>
          <p:cNvPr id="75778" name="Picture 2" descr="http://learn.uci.edu/media/OC01/11223/TheMacromoleculesOfLife.jpg"/>
          <p:cNvPicPr>
            <a:picLocks noChangeAspect="1" noChangeArrowheads="1"/>
          </p:cNvPicPr>
          <p:nvPr/>
        </p:nvPicPr>
        <p:blipFill>
          <a:blip r:embed="rId3" cstate="print"/>
          <a:srcRect/>
          <a:stretch>
            <a:fillRect/>
          </a:stretch>
        </p:blipFill>
        <p:spPr bwMode="auto">
          <a:xfrm>
            <a:off x="3524251" y="1219200"/>
            <a:ext cx="5010151" cy="5010150"/>
          </a:xfrm>
          <a:prstGeom prst="rect">
            <a:avLst/>
          </a:prstGeom>
          <a:noFill/>
        </p:spPr>
      </p:pic>
    </p:spTree>
    <p:extLst>
      <p:ext uri="{BB962C8B-B14F-4D97-AF65-F5344CB8AC3E}">
        <p14:creationId xmlns:p14="http://schemas.microsoft.com/office/powerpoint/2010/main" val="14056733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ksj.mit.edu/sites/default/files/images/tracker/2008/diabetesmap.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89974"/>
            <a:ext cx="7391400" cy="6431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259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a:bodyPr>
          <a:lstStyle/>
          <a:p>
            <a:pPr eaLnBrk="1" hangingPunct="1"/>
            <a:r>
              <a:rPr lang="en-US" sz="4400" dirty="0" smtClean="0">
                <a:solidFill>
                  <a:schemeClr val="accent1"/>
                </a:solidFill>
              </a:rPr>
              <a:t>Proteins</a:t>
            </a:r>
          </a:p>
        </p:txBody>
      </p:sp>
      <p:sp>
        <p:nvSpPr>
          <p:cNvPr id="5123" name="Rectangle 3"/>
          <p:cNvSpPr>
            <a:spLocks noGrp="1" noChangeArrowheads="1"/>
          </p:cNvSpPr>
          <p:nvPr>
            <p:ph sz="quarter" idx="1"/>
          </p:nvPr>
        </p:nvSpPr>
        <p:spPr>
          <a:xfrm>
            <a:off x="457200" y="1219200"/>
            <a:ext cx="4114800" cy="4937760"/>
          </a:xfrm>
        </p:spPr>
        <p:txBody>
          <a:bodyPr>
            <a:normAutofit lnSpcReduction="10000"/>
          </a:bodyPr>
          <a:lstStyle/>
          <a:p>
            <a:pPr eaLnBrk="1" hangingPunct="1"/>
            <a:r>
              <a:rPr lang="en-US" dirty="0" smtClean="0">
                <a:solidFill>
                  <a:srgbClr val="9E0927"/>
                </a:solidFill>
              </a:rPr>
              <a:t>Amino Acid building blocks</a:t>
            </a:r>
          </a:p>
          <a:p>
            <a:pPr lvl="1"/>
            <a:r>
              <a:rPr lang="en-US" dirty="0" smtClean="0"/>
              <a:t>amine (-</a:t>
            </a:r>
            <a:r>
              <a:rPr lang="en-US" dirty="0" err="1" smtClean="0"/>
              <a:t>NH2</a:t>
            </a:r>
            <a:r>
              <a:rPr lang="en-US" dirty="0" smtClean="0"/>
              <a:t>)</a:t>
            </a:r>
          </a:p>
          <a:p>
            <a:pPr lvl="1"/>
            <a:r>
              <a:rPr lang="en-US" dirty="0" smtClean="0"/>
              <a:t>carboxylic acid (-</a:t>
            </a:r>
            <a:r>
              <a:rPr lang="en-US" dirty="0" err="1" smtClean="0"/>
              <a:t>COOH</a:t>
            </a:r>
            <a:r>
              <a:rPr lang="en-US" dirty="0" smtClean="0"/>
              <a:t>)</a:t>
            </a:r>
            <a:endParaRPr lang="en-US" dirty="0" smtClean="0">
              <a:solidFill>
                <a:srgbClr val="9E0927"/>
              </a:solidFill>
            </a:endParaRPr>
          </a:p>
          <a:p>
            <a:r>
              <a:rPr lang="en-US" dirty="0" smtClean="0">
                <a:solidFill>
                  <a:srgbClr val="002B52"/>
                </a:solidFill>
              </a:rPr>
              <a:t>Functions</a:t>
            </a:r>
          </a:p>
          <a:p>
            <a:pPr lvl="1"/>
            <a:r>
              <a:rPr lang="en-US" dirty="0" smtClean="0">
                <a:solidFill>
                  <a:srgbClr val="002B52"/>
                </a:solidFill>
              </a:rPr>
              <a:t>Structure (tissues, organs)</a:t>
            </a:r>
          </a:p>
          <a:p>
            <a:pPr lvl="1"/>
            <a:r>
              <a:rPr lang="en-US" dirty="0" smtClean="0">
                <a:solidFill>
                  <a:srgbClr val="002B52"/>
                </a:solidFill>
              </a:rPr>
              <a:t>Movement</a:t>
            </a:r>
          </a:p>
          <a:p>
            <a:pPr lvl="1"/>
            <a:r>
              <a:rPr lang="en-US" dirty="0" smtClean="0">
                <a:solidFill>
                  <a:srgbClr val="002B52"/>
                </a:solidFill>
              </a:rPr>
              <a:t>Cellular communication</a:t>
            </a:r>
          </a:p>
          <a:p>
            <a:pPr lvl="1"/>
            <a:r>
              <a:rPr lang="en-US" dirty="0" smtClean="0">
                <a:solidFill>
                  <a:srgbClr val="002B52"/>
                </a:solidFill>
              </a:rPr>
              <a:t>Storage</a:t>
            </a:r>
          </a:p>
          <a:p>
            <a:pPr lvl="1"/>
            <a:r>
              <a:rPr lang="en-US" dirty="0" smtClean="0">
                <a:solidFill>
                  <a:srgbClr val="002B52"/>
                </a:solidFill>
              </a:rPr>
              <a:t>Transport</a:t>
            </a:r>
          </a:p>
          <a:p>
            <a:pPr lvl="1"/>
            <a:r>
              <a:rPr lang="en-US" dirty="0" smtClean="0">
                <a:solidFill>
                  <a:srgbClr val="002B52"/>
                </a:solidFill>
              </a:rPr>
              <a:t>Metabolic reactions (</a:t>
            </a:r>
            <a:r>
              <a:rPr lang="en-US" dirty="0" smtClean="0">
                <a:solidFill>
                  <a:srgbClr val="9E0927"/>
                </a:solidFill>
              </a:rPr>
              <a:t>enzymes</a:t>
            </a:r>
            <a:r>
              <a:rPr lang="en-US" dirty="0" smtClean="0">
                <a:solidFill>
                  <a:srgbClr val="002B52"/>
                </a:solidFill>
              </a:rPr>
              <a:t>)</a:t>
            </a:r>
          </a:p>
          <a:p>
            <a:pPr lvl="1"/>
            <a:r>
              <a:rPr lang="en-US" dirty="0" smtClean="0">
                <a:solidFill>
                  <a:srgbClr val="002B52"/>
                </a:solidFill>
              </a:rPr>
              <a:t>Protection (</a:t>
            </a:r>
            <a:r>
              <a:rPr lang="en-US" dirty="0" smtClean="0">
                <a:solidFill>
                  <a:srgbClr val="9E0927"/>
                </a:solidFill>
              </a:rPr>
              <a:t>antibodies</a:t>
            </a:r>
            <a:r>
              <a:rPr lang="en-US" dirty="0" smtClean="0">
                <a:solidFill>
                  <a:srgbClr val="002B52"/>
                </a:solidFill>
              </a:rPr>
              <a:t>)</a:t>
            </a:r>
          </a:p>
        </p:txBody>
      </p:sp>
      <p:sp>
        <p:nvSpPr>
          <p:cNvPr id="10" name="Content Placeholder 9"/>
          <p:cNvSpPr>
            <a:spLocks noGrp="1"/>
          </p:cNvSpPr>
          <p:nvPr>
            <p:ph sz="quarter" idx="2"/>
          </p:nvPr>
        </p:nvSpPr>
        <p:spPr/>
        <p:txBody>
          <a:bodyPr>
            <a:normAutofit lnSpcReduction="10000"/>
          </a:bodyPr>
          <a:lstStyle/>
          <a:p>
            <a:r>
              <a:rPr lang="en-US" dirty="0" smtClean="0"/>
              <a:t>Tryptophan</a:t>
            </a:r>
          </a:p>
          <a:p>
            <a:pPr>
              <a:buNone/>
            </a:pPr>
            <a:endParaRPr lang="en-US" dirty="0" smtClean="0"/>
          </a:p>
          <a:p>
            <a:endParaRPr lang="en-US" dirty="0" smtClean="0"/>
          </a:p>
          <a:p>
            <a:pPr>
              <a:buNone/>
            </a:pPr>
            <a:endParaRPr lang="en-US" dirty="0" smtClean="0"/>
          </a:p>
          <a:p>
            <a:pPr>
              <a:buNone/>
            </a:pPr>
            <a:endParaRPr lang="en-US" dirty="0" smtClean="0"/>
          </a:p>
          <a:p>
            <a:r>
              <a:rPr lang="en-US" dirty="0" err="1" smtClean="0"/>
              <a:t>Leucine</a:t>
            </a:r>
            <a:endParaRPr lang="en-US" dirty="0" smtClean="0"/>
          </a:p>
          <a:p>
            <a:pPr>
              <a:buNone/>
            </a:pPr>
            <a:endParaRPr lang="en-US" dirty="0"/>
          </a:p>
        </p:txBody>
      </p:sp>
      <p:pic>
        <p:nvPicPr>
          <p:cNvPr id="73730" name="Picture 2" descr="http://www.daviddarling.info/images/tryptophan.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410200" y="1219202"/>
            <a:ext cx="2667000" cy="2000251"/>
          </a:xfrm>
          <a:prstGeom prst="rect">
            <a:avLst/>
          </a:prstGeom>
          <a:noFill/>
        </p:spPr>
      </p:pic>
      <p:pic>
        <p:nvPicPr>
          <p:cNvPr id="73732" name="Picture 4" descr="http://upload.wikimedia.org/wikipedia/commons/d/d1/L-Leucine.pn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486402" y="3886202"/>
            <a:ext cx="2476500" cy="2559051"/>
          </a:xfrm>
          <a:prstGeom prst="rect">
            <a:avLst/>
          </a:prstGeom>
          <a:noFill/>
        </p:spPr>
      </p:pic>
    </p:spTree>
    <p:extLst>
      <p:ext uri="{BB962C8B-B14F-4D97-AF65-F5344CB8AC3E}">
        <p14:creationId xmlns:p14="http://schemas.microsoft.com/office/powerpoint/2010/main" val="289126939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28600" y="152400"/>
            <a:ext cx="9144000" cy="990600"/>
          </a:xfrm>
        </p:spPr>
        <p:txBody>
          <a:bodyPr>
            <a:noAutofit/>
          </a:bodyPr>
          <a:lstStyle/>
          <a:p>
            <a:pPr eaLnBrk="1" hangingPunct="1"/>
            <a:r>
              <a:rPr lang="en-US" sz="4000" dirty="0" smtClean="0">
                <a:solidFill>
                  <a:schemeClr val="accent1"/>
                </a:solidFill>
              </a:rPr>
              <a:t>Carbohydrates (sugars/starches)</a:t>
            </a:r>
          </a:p>
        </p:txBody>
      </p:sp>
      <p:sp>
        <p:nvSpPr>
          <p:cNvPr id="7171" name="Rectangle 3"/>
          <p:cNvSpPr>
            <a:spLocks noGrp="1" noChangeArrowheads="1"/>
          </p:cNvSpPr>
          <p:nvPr>
            <p:ph type="body" idx="1"/>
          </p:nvPr>
        </p:nvSpPr>
        <p:spPr>
          <a:xfrm>
            <a:off x="457200" y="1219200"/>
            <a:ext cx="4038600" cy="4937760"/>
          </a:xfrm>
        </p:spPr>
        <p:txBody>
          <a:bodyPr>
            <a:normAutofit fontScale="92500" lnSpcReduction="10000"/>
          </a:bodyPr>
          <a:lstStyle/>
          <a:p>
            <a:pPr eaLnBrk="1" hangingPunct="1"/>
            <a:r>
              <a:rPr lang="en-US" dirty="0" smtClean="0">
                <a:solidFill>
                  <a:srgbClr val="002B52"/>
                </a:solidFill>
              </a:rPr>
              <a:t>Building Blocks</a:t>
            </a:r>
          </a:p>
          <a:p>
            <a:pPr lvl="1"/>
            <a:r>
              <a:rPr lang="en-US" dirty="0" err="1" smtClean="0">
                <a:solidFill>
                  <a:srgbClr val="9E0927"/>
                </a:solidFill>
              </a:rPr>
              <a:t>Monosaccharides</a:t>
            </a:r>
            <a:r>
              <a:rPr lang="en-US" dirty="0" smtClean="0">
                <a:solidFill>
                  <a:srgbClr val="9E0927"/>
                </a:solidFill>
              </a:rPr>
              <a:t> </a:t>
            </a:r>
          </a:p>
          <a:p>
            <a:pPr lvl="1"/>
            <a:r>
              <a:rPr lang="en-US" dirty="0" smtClean="0">
                <a:solidFill>
                  <a:srgbClr val="9E0927"/>
                </a:solidFill>
              </a:rPr>
              <a:t>One sugar</a:t>
            </a:r>
          </a:p>
          <a:p>
            <a:pPr lvl="1" eaLnBrk="1" hangingPunct="1"/>
            <a:r>
              <a:rPr lang="en-US" dirty="0" smtClean="0">
                <a:solidFill>
                  <a:srgbClr val="002B52"/>
                </a:solidFill>
              </a:rPr>
              <a:t>Glucose, Fructose</a:t>
            </a:r>
          </a:p>
          <a:p>
            <a:r>
              <a:rPr lang="en-US" dirty="0" smtClean="0">
                <a:solidFill>
                  <a:srgbClr val="002B52"/>
                </a:solidFill>
              </a:rPr>
              <a:t>Large carbohydrates</a:t>
            </a:r>
          </a:p>
          <a:p>
            <a:pPr lvl="1"/>
            <a:r>
              <a:rPr lang="en-US" dirty="0" smtClean="0">
                <a:solidFill>
                  <a:srgbClr val="9E0927"/>
                </a:solidFill>
              </a:rPr>
              <a:t>Polysaccharides </a:t>
            </a:r>
          </a:p>
          <a:p>
            <a:pPr lvl="1"/>
            <a:r>
              <a:rPr lang="en-US" dirty="0" smtClean="0">
                <a:solidFill>
                  <a:srgbClr val="9E0927"/>
                </a:solidFill>
              </a:rPr>
              <a:t>Many sugars</a:t>
            </a:r>
          </a:p>
          <a:p>
            <a:pPr lvl="1"/>
            <a:r>
              <a:rPr lang="en-US" dirty="0" smtClean="0">
                <a:solidFill>
                  <a:srgbClr val="002B52"/>
                </a:solidFill>
              </a:rPr>
              <a:t>Starch, Glycogen</a:t>
            </a:r>
            <a:endParaRPr lang="en-US" dirty="0" smtClean="0">
              <a:solidFill>
                <a:srgbClr val="E60702"/>
              </a:solidFill>
            </a:endParaRPr>
          </a:p>
          <a:p>
            <a:r>
              <a:rPr lang="en-US" dirty="0" smtClean="0">
                <a:solidFill>
                  <a:srgbClr val="002B52"/>
                </a:solidFill>
              </a:rPr>
              <a:t>Functions</a:t>
            </a:r>
          </a:p>
          <a:p>
            <a:pPr lvl="1"/>
            <a:r>
              <a:rPr lang="en-US" dirty="0" smtClean="0">
                <a:solidFill>
                  <a:srgbClr val="002B52"/>
                </a:solidFill>
              </a:rPr>
              <a:t>Energy source</a:t>
            </a:r>
          </a:p>
          <a:p>
            <a:pPr lvl="1"/>
            <a:r>
              <a:rPr lang="en-US" dirty="0" smtClean="0">
                <a:solidFill>
                  <a:srgbClr val="002B52"/>
                </a:solidFill>
              </a:rPr>
              <a:t>Structure</a:t>
            </a:r>
          </a:p>
          <a:p>
            <a:pPr lvl="1"/>
            <a:r>
              <a:rPr lang="en-US" dirty="0" smtClean="0">
                <a:solidFill>
                  <a:srgbClr val="002B52"/>
                </a:solidFill>
              </a:rPr>
              <a:t>Store energy for later use</a:t>
            </a:r>
          </a:p>
          <a:p>
            <a:pPr lvl="1"/>
            <a:r>
              <a:rPr lang="en-US" dirty="0" smtClean="0">
                <a:solidFill>
                  <a:srgbClr val="002B52"/>
                </a:solidFill>
              </a:rPr>
              <a:t>Cell communication</a:t>
            </a:r>
            <a:endParaRPr lang="en-US" dirty="0" smtClean="0">
              <a:solidFill>
                <a:srgbClr val="E60702"/>
              </a:solidFill>
            </a:endParaRPr>
          </a:p>
          <a:p>
            <a:pPr eaLnBrk="1" hangingPunct="1"/>
            <a:endParaRPr lang="en-US" dirty="0" smtClean="0">
              <a:solidFill>
                <a:srgbClr val="E60702"/>
              </a:solidFill>
            </a:endParaRPr>
          </a:p>
          <a:p>
            <a:pPr eaLnBrk="1" hangingPunct="1">
              <a:buFontTx/>
              <a:buNone/>
            </a:pPr>
            <a:endParaRPr lang="en-US" sz="1400" b="1" dirty="0" smtClean="0">
              <a:solidFill>
                <a:srgbClr val="003FBE"/>
              </a:solidFill>
            </a:endParaRPr>
          </a:p>
        </p:txBody>
      </p:sp>
      <p:pic>
        <p:nvPicPr>
          <p:cNvPr id="69634" name="Picture 2" descr="http://hyperphysics.phy-astr.gsu.edu/hbase/organic/imgorg/glucose2.gif"/>
          <p:cNvPicPr>
            <a:picLocks noChangeAspect="1" noChangeArrowheads="1"/>
          </p:cNvPicPr>
          <p:nvPr/>
        </p:nvPicPr>
        <p:blipFill>
          <a:blip r:embed="rId3" cstate="print"/>
          <a:srcRect/>
          <a:stretch>
            <a:fillRect/>
          </a:stretch>
        </p:blipFill>
        <p:spPr bwMode="auto">
          <a:xfrm>
            <a:off x="4724402" y="3962402"/>
            <a:ext cx="2934625" cy="2284025"/>
          </a:xfrm>
          <a:prstGeom prst="rect">
            <a:avLst/>
          </a:prstGeom>
          <a:noFill/>
        </p:spPr>
      </p:pic>
      <p:pic>
        <p:nvPicPr>
          <p:cNvPr id="69636" name="Picture 4" descr="http://www.uic.edu/classes/phar/phar332/Clinical_Cases/carbo%20metab%20cases/glycogen.gif"/>
          <p:cNvPicPr>
            <a:picLocks noChangeAspect="1" noChangeArrowheads="1"/>
          </p:cNvPicPr>
          <p:nvPr/>
        </p:nvPicPr>
        <p:blipFill>
          <a:blip r:embed="rId4" cstate="print"/>
          <a:srcRect/>
          <a:stretch>
            <a:fillRect/>
          </a:stretch>
        </p:blipFill>
        <p:spPr bwMode="auto">
          <a:xfrm>
            <a:off x="4114800" y="1066800"/>
            <a:ext cx="4841805" cy="3429000"/>
          </a:xfrm>
          <a:prstGeom prst="rect">
            <a:avLst/>
          </a:prstGeom>
          <a:noFill/>
        </p:spPr>
      </p:pic>
    </p:spTree>
    <p:extLst>
      <p:ext uri="{BB962C8B-B14F-4D97-AF65-F5344CB8AC3E}">
        <p14:creationId xmlns:p14="http://schemas.microsoft.com/office/powerpoint/2010/main" val="23513589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a:bodyPr>
          <a:lstStyle/>
          <a:p>
            <a:pPr eaLnBrk="1" hangingPunct="1"/>
            <a:r>
              <a:rPr lang="en-US" sz="4400" dirty="0" smtClean="0">
                <a:solidFill>
                  <a:schemeClr val="accent1"/>
                </a:solidFill>
              </a:rPr>
              <a:t>Lipids (fats/oils)</a:t>
            </a:r>
          </a:p>
        </p:txBody>
      </p:sp>
      <p:sp>
        <p:nvSpPr>
          <p:cNvPr id="12291" name="Rectangle 3"/>
          <p:cNvSpPr>
            <a:spLocks noGrp="1" noChangeArrowheads="1"/>
          </p:cNvSpPr>
          <p:nvPr>
            <p:ph type="body" idx="1"/>
          </p:nvPr>
        </p:nvSpPr>
        <p:spPr>
          <a:xfrm>
            <a:off x="457200" y="1219200"/>
            <a:ext cx="4114800" cy="4937760"/>
          </a:xfrm>
        </p:spPr>
        <p:txBody>
          <a:bodyPr>
            <a:normAutofit fontScale="92500" lnSpcReduction="10000"/>
          </a:bodyPr>
          <a:lstStyle/>
          <a:p>
            <a:pPr eaLnBrk="1" hangingPunct="1">
              <a:lnSpc>
                <a:spcPct val="90000"/>
              </a:lnSpc>
            </a:pPr>
            <a:r>
              <a:rPr lang="en-US" dirty="0" smtClean="0">
                <a:solidFill>
                  <a:srgbClr val="002B52"/>
                </a:solidFill>
              </a:rPr>
              <a:t>No single building block</a:t>
            </a:r>
          </a:p>
          <a:p>
            <a:pPr eaLnBrk="1" hangingPunct="1">
              <a:lnSpc>
                <a:spcPct val="90000"/>
              </a:lnSpc>
            </a:pPr>
            <a:r>
              <a:rPr lang="en-US" dirty="0" smtClean="0">
                <a:solidFill>
                  <a:srgbClr val="002B52"/>
                </a:solidFill>
              </a:rPr>
              <a:t>Made of </a:t>
            </a:r>
            <a:r>
              <a:rPr lang="en-US" sz="2400" dirty="0" smtClean="0">
                <a:solidFill>
                  <a:srgbClr val="002B52"/>
                </a:solidFill>
              </a:rPr>
              <a:t>C, H and O</a:t>
            </a:r>
          </a:p>
          <a:p>
            <a:pPr lvl="1" eaLnBrk="1" hangingPunct="1">
              <a:lnSpc>
                <a:spcPct val="90000"/>
              </a:lnSpc>
            </a:pPr>
            <a:r>
              <a:rPr lang="en-US" sz="2400" dirty="0" smtClean="0">
                <a:solidFill>
                  <a:srgbClr val="002B52"/>
                </a:solidFill>
              </a:rPr>
              <a:t>Fats (triglycerides)</a:t>
            </a:r>
          </a:p>
          <a:p>
            <a:pPr lvl="1" eaLnBrk="1" hangingPunct="1">
              <a:lnSpc>
                <a:spcPct val="90000"/>
              </a:lnSpc>
            </a:pPr>
            <a:r>
              <a:rPr lang="en-US" sz="2400" dirty="0" smtClean="0">
                <a:solidFill>
                  <a:srgbClr val="002B52"/>
                </a:solidFill>
              </a:rPr>
              <a:t>Steroids</a:t>
            </a:r>
          </a:p>
          <a:p>
            <a:pPr lvl="1" eaLnBrk="1" hangingPunct="1">
              <a:lnSpc>
                <a:spcPct val="90000"/>
              </a:lnSpc>
            </a:pPr>
            <a:r>
              <a:rPr lang="en-US" sz="2400" dirty="0" smtClean="0">
                <a:solidFill>
                  <a:srgbClr val="002B52"/>
                </a:solidFill>
              </a:rPr>
              <a:t>Oils and waxes</a:t>
            </a:r>
          </a:p>
          <a:p>
            <a:pPr lvl="1" eaLnBrk="1" hangingPunct="1">
              <a:lnSpc>
                <a:spcPct val="90000"/>
              </a:lnSpc>
            </a:pPr>
            <a:r>
              <a:rPr lang="en-US" sz="2400" dirty="0" smtClean="0">
                <a:solidFill>
                  <a:srgbClr val="002B52"/>
                </a:solidFill>
              </a:rPr>
              <a:t>Phospholipids</a:t>
            </a:r>
          </a:p>
          <a:p>
            <a:pPr lvl="1" eaLnBrk="1" hangingPunct="1">
              <a:lnSpc>
                <a:spcPct val="90000"/>
              </a:lnSpc>
            </a:pPr>
            <a:r>
              <a:rPr lang="en-US" sz="2400" dirty="0" smtClean="0">
                <a:solidFill>
                  <a:srgbClr val="002B52"/>
                </a:solidFill>
              </a:rPr>
              <a:t>Fat soluble vitamins</a:t>
            </a:r>
          </a:p>
          <a:p>
            <a:r>
              <a:rPr lang="en-US" dirty="0" smtClean="0">
                <a:solidFill>
                  <a:srgbClr val="002B52"/>
                </a:solidFill>
              </a:rPr>
              <a:t>Functions:</a:t>
            </a:r>
          </a:p>
          <a:p>
            <a:pPr lvl="1"/>
            <a:r>
              <a:rPr lang="en-US" dirty="0" smtClean="0">
                <a:solidFill>
                  <a:srgbClr val="002B52"/>
                </a:solidFill>
              </a:rPr>
              <a:t>Energy storage (triglycerides)</a:t>
            </a:r>
          </a:p>
          <a:p>
            <a:pPr lvl="1"/>
            <a:r>
              <a:rPr lang="en-US" dirty="0" smtClean="0">
                <a:solidFill>
                  <a:srgbClr val="002B52"/>
                </a:solidFill>
              </a:rPr>
              <a:t>Cell communication</a:t>
            </a:r>
          </a:p>
          <a:p>
            <a:pPr lvl="1"/>
            <a:r>
              <a:rPr lang="en-US" dirty="0" smtClean="0">
                <a:solidFill>
                  <a:srgbClr val="002B52"/>
                </a:solidFill>
              </a:rPr>
              <a:t>Structural</a:t>
            </a:r>
          </a:p>
          <a:p>
            <a:pPr lvl="1"/>
            <a:r>
              <a:rPr lang="en-US" dirty="0" smtClean="0">
                <a:solidFill>
                  <a:srgbClr val="002B52"/>
                </a:solidFill>
              </a:rPr>
              <a:t>Insulation</a:t>
            </a:r>
          </a:p>
          <a:p>
            <a:pPr lvl="1"/>
            <a:r>
              <a:rPr lang="en-US" dirty="0" smtClean="0">
                <a:solidFill>
                  <a:srgbClr val="002B52"/>
                </a:solidFill>
              </a:rPr>
              <a:t>Protection (wax)</a:t>
            </a:r>
            <a:endParaRPr lang="en-US" sz="2400" dirty="0" smtClean="0">
              <a:solidFill>
                <a:srgbClr val="002B52"/>
              </a:solidFill>
            </a:endParaRPr>
          </a:p>
          <a:p>
            <a:pPr lvl="1" eaLnBrk="1" hangingPunct="1">
              <a:lnSpc>
                <a:spcPct val="90000"/>
              </a:lnSpc>
              <a:buFontTx/>
              <a:buNone/>
            </a:pPr>
            <a:endParaRPr lang="en-US" sz="2400" dirty="0" smtClean="0">
              <a:solidFill>
                <a:srgbClr val="003FBE"/>
              </a:solidFill>
            </a:endParaRPr>
          </a:p>
          <a:p>
            <a:pPr lvl="1" eaLnBrk="1" hangingPunct="1">
              <a:lnSpc>
                <a:spcPct val="90000"/>
              </a:lnSpc>
              <a:buFontTx/>
              <a:buNone/>
            </a:pPr>
            <a:endParaRPr lang="en-US" sz="1200" b="1" dirty="0" smtClean="0"/>
          </a:p>
        </p:txBody>
      </p:sp>
      <p:pic>
        <p:nvPicPr>
          <p:cNvPr id="59394" name="Picture 2" descr="http://bioweb.wku.edu/courses/biol115/wyatt/biochem/lipid/P-lipid.gif"/>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114800" y="1752600"/>
            <a:ext cx="4608285" cy="3505200"/>
          </a:xfrm>
          <a:prstGeom prst="rect">
            <a:avLst/>
          </a:prstGeom>
          <a:noFill/>
        </p:spPr>
      </p:pic>
    </p:spTree>
    <p:extLst>
      <p:ext uri="{BB962C8B-B14F-4D97-AF65-F5344CB8AC3E}">
        <p14:creationId xmlns:p14="http://schemas.microsoft.com/office/powerpoint/2010/main" val="281064963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2.2 Essential Questions &amp; Key Terms</a:t>
            </a:r>
            <a:endParaRPr lang="en-US" dirty="0"/>
          </a:p>
        </p:txBody>
      </p:sp>
      <p:sp>
        <p:nvSpPr>
          <p:cNvPr id="3" name="Content Placeholder 2"/>
          <p:cNvSpPr>
            <a:spLocks noGrp="1"/>
          </p:cNvSpPr>
          <p:nvPr>
            <p:ph sz="quarter" idx="1"/>
          </p:nvPr>
        </p:nvSpPr>
        <p:spPr>
          <a:xfrm>
            <a:off x="457200" y="1219200"/>
            <a:ext cx="5257800" cy="5105400"/>
          </a:xfrm>
        </p:spPr>
        <p:txBody>
          <a:bodyPr>
            <a:normAutofit/>
          </a:bodyPr>
          <a:lstStyle/>
          <a:p>
            <a:pPr marL="514350" lvl="0" indent="-514350">
              <a:buFont typeface="+mj-lt"/>
              <a:buAutoNum type="arabicPeriod"/>
            </a:pPr>
            <a:r>
              <a:rPr lang="en-US" sz="1600" dirty="0"/>
              <a:t>What are the main nutrients found in food?</a:t>
            </a:r>
          </a:p>
          <a:p>
            <a:pPr marL="514350" lvl="0" indent="-514350">
              <a:buFont typeface="+mj-lt"/>
              <a:buAutoNum type="arabicPeriod"/>
            </a:pPr>
            <a:r>
              <a:rPr lang="en-US" sz="1600" dirty="0"/>
              <a:t>How can carbohydrates, lipids, and proteins be detected in foods?</a:t>
            </a:r>
          </a:p>
          <a:p>
            <a:pPr marL="514350" lvl="0" indent="-514350">
              <a:buFont typeface="+mj-lt"/>
              <a:buAutoNum type="arabicPeriod"/>
            </a:pPr>
            <a:r>
              <a:rPr lang="en-US" sz="1600" dirty="0"/>
              <a:t>What types of foods supply sugar, starch, proteins and lipids?</a:t>
            </a:r>
          </a:p>
          <a:p>
            <a:pPr marL="514350" lvl="0" indent="-514350">
              <a:buFont typeface="+mj-lt"/>
              <a:buAutoNum type="arabicPeriod"/>
            </a:pPr>
            <a:r>
              <a:rPr lang="en-US" sz="1600" dirty="0"/>
              <a:t>How can food labels be used to evaluate dietary choices?</a:t>
            </a:r>
          </a:p>
          <a:p>
            <a:pPr marL="514350" lvl="0" indent="-514350">
              <a:buFont typeface="+mj-lt"/>
              <a:buAutoNum type="arabicPeriod"/>
            </a:pPr>
            <a:r>
              <a:rPr lang="en-US" sz="1600" dirty="0"/>
              <a:t>What role do basic nutrients play in the function of the human body?</a:t>
            </a:r>
          </a:p>
          <a:p>
            <a:pPr marL="514350" lvl="0" indent="-514350">
              <a:buFont typeface="+mj-lt"/>
              <a:buAutoNum type="arabicPeriod"/>
            </a:pPr>
            <a:r>
              <a:rPr lang="en-US" sz="1600" dirty="0"/>
              <a:t>What are basic recommendations for a diabetic diet?</a:t>
            </a:r>
          </a:p>
          <a:p>
            <a:pPr marL="514350" lvl="0" indent="-514350">
              <a:buFont typeface="+mj-lt"/>
              <a:buAutoNum type="arabicPeriod"/>
            </a:pPr>
            <a:r>
              <a:rPr lang="en-US" sz="1600" dirty="0"/>
              <a:t>What are the main structural components of carbohydrates, proteins and lipids?</a:t>
            </a:r>
          </a:p>
          <a:p>
            <a:pPr marL="514350" lvl="0" indent="-514350">
              <a:buFont typeface="+mj-lt"/>
              <a:buAutoNum type="arabicPeriod"/>
            </a:pPr>
            <a:r>
              <a:rPr lang="en-US" sz="1600" dirty="0"/>
              <a:t>What is dehydration synthesis and hydrolysis?</a:t>
            </a:r>
          </a:p>
          <a:p>
            <a:pPr marL="514350" lvl="0" indent="-514350">
              <a:buFont typeface="+mj-lt"/>
              <a:buAutoNum type="arabicPeriod"/>
            </a:pPr>
            <a:r>
              <a:rPr lang="en-US" sz="1600" dirty="0"/>
              <a:t>How do dehydration synthesis and hydrolysis relate to harnessing energy from food?</a:t>
            </a:r>
          </a:p>
          <a:p>
            <a:pPr marL="514350" lvl="0" indent="-514350">
              <a:buFont typeface="+mj-lt"/>
              <a:buAutoNum type="arabicPeriod"/>
            </a:pPr>
            <a:r>
              <a:rPr lang="en-US" sz="1600" dirty="0"/>
              <a:t>How is the amount of energy in a food determined</a:t>
            </a:r>
            <a:r>
              <a:rPr lang="en-US" sz="1600" dirty="0" smtClean="0"/>
              <a:t>?</a:t>
            </a:r>
            <a:endParaRPr lang="en-US" sz="1600" dirty="0"/>
          </a:p>
        </p:txBody>
      </p:sp>
      <p:graphicFrame>
        <p:nvGraphicFramePr>
          <p:cNvPr id="5" name="Content Placeholder 4"/>
          <p:cNvGraphicFramePr>
            <a:graphicFrameLocks noGrp="1"/>
          </p:cNvGraphicFramePr>
          <p:nvPr>
            <p:ph sz="quarter" idx="2"/>
            <p:extLst>
              <p:ext uri="{D42A27DB-BD31-4B8C-83A1-F6EECF244321}">
                <p14:modId xmlns:p14="http://schemas.microsoft.com/office/powerpoint/2010/main" val="1152039763"/>
              </p:ext>
            </p:extLst>
          </p:nvPr>
        </p:nvGraphicFramePr>
        <p:xfrm>
          <a:off x="5867400" y="1219200"/>
          <a:ext cx="2806700" cy="5334000"/>
        </p:xfrm>
        <a:graphic>
          <a:graphicData uri="http://schemas.openxmlformats.org/drawingml/2006/table">
            <a:tbl>
              <a:tblPr firstRow="1" firstCol="1" lastRow="1" lastCol="1" bandRow="1" bandCol="1">
                <a:tableStyleId>{5C22544A-7EE6-4342-B048-85BDC9FD1C3A}</a:tableStyleId>
              </a:tblPr>
              <a:tblGrid>
                <a:gridCol w="2806700"/>
              </a:tblGrid>
              <a:tr h="93560">
                <a:tc>
                  <a:txBody>
                    <a:bodyPr/>
                    <a:lstStyle/>
                    <a:p>
                      <a:pPr marL="0" marR="0">
                        <a:spcBef>
                          <a:spcPts val="0"/>
                        </a:spcBef>
                        <a:spcAft>
                          <a:spcPts val="0"/>
                        </a:spcAft>
                      </a:pPr>
                      <a:r>
                        <a:rPr lang="en-US" sz="1400">
                          <a:effectLst/>
                        </a:rPr>
                        <a:t>Adenosine tri-phosphate (ATP)</a:t>
                      </a:r>
                      <a:endParaRPr lang="en-US" sz="1400">
                        <a:effectLst/>
                        <a:latin typeface="Arial"/>
                        <a:ea typeface="Times New Roman"/>
                        <a:cs typeface="Times New Roman"/>
                      </a:endParaRPr>
                    </a:p>
                  </a:txBody>
                  <a:tcPr marL="35085" marR="35085" marT="0" marB="0"/>
                </a:tc>
              </a:tr>
              <a:tr h="93560">
                <a:tc>
                  <a:txBody>
                    <a:bodyPr/>
                    <a:lstStyle/>
                    <a:p>
                      <a:pPr marL="0" marR="0">
                        <a:spcBef>
                          <a:spcPts val="0"/>
                        </a:spcBef>
                        <a:spcAft>
                          <a:spcPts val="0"/>
                        </a:spcAft>
                      </a:pPr>
                      <a:r>
                        <a:rPr lang="en-US" sz="1400">
                          <a:effectLst/>
                        </a:rPr>
                        <a:t>Amino Acid</a:t>
                      </a:r>
                      <a:endParaRPr lang="en-US" sz="1400">
                        <a:effectLst/>
                        <a:latin typeface="Arial"/>
                        <a:ea typeface="Times New Roman"/>
                        <a:cs typeface="Times New Roman"/>
                      </a:endParaRPr>
                    </a:p>
                  </a:txBody>
                  <a:tcPr marL="35085" marR="35085" marT="0" marB="0"/>
                </a:tc>
              </a:tr>
              <a:tr h="93560">
                <a:tc>
                  <a:txBody>
                    <a:bodyPr/>
                    <a:lstStyle/>
                    <a:p>
                      <a:pPr marL="0" marR="0">
                        <a:spcBef>
                          <a:spcPts val="0"/>
                        </a:spcBef>
                        <a:spcAft>
                          <a:spcPts val="0"/>
                        </a:spcAft>
                      </a:pPr>
                      <a:r>
                        <a:rPr lang="en-US" sz="1400">
                          <a:effectLst/>
                        </a:rPr>
                        <a:t>Calorie</a:t>
                      </a:r>
                      <a:endParaRPr lang="en-US" sz="1400">
                        <a:effectLst/>
                        <a:latin typeface="Arial"/>
                        <a:ea typeface="Times New Roman"/>
                        <a:cs typeface="Times New Roman"/>
                      </a:endParaRPr>
                    </a:p>
                  </a:txBody>
                  <a:tcPr marL="35085" marR="35085" marT="0" marB="0"/>
                </a:tc>
              </a:tr>
              <a:tr h="93560">
                <a:tc>
                  <a:txBody>
                    <a:bodyPr/>
                    <a:lstStyle/>
                    <a:p>
                      <a:pPr marL="0" marR="0">
                        <a:spcBef>
                          <a:spcPts val="0"/>
                        </a:spcBef>
                        <a:spcAft>
                          <a:spcPts val="0"/>
                        </a:spcAft>
                      </a:pPr>
                      <a:r>
                        <a:rPr lang="en-US" sz="1400">
                          <a:effectLst/>
                        </a:rPr>
                        <a:t>Carbohydrate</a:t>
                      </a:r>
                      <a:endParaRPr lang="en-US" sz="1400">
                        <a:effectLst/>
                        <a:latin typeface="Arial"/>
                        <a:ea typeface="Times New Roman"/>
                        <a:cs typeface="Times New Roman"/>
                      </a:endParaRPr>
                    </a:p>
                  </a:txBody>
                  <a:tcPr marL="35085" marR="35085" marT="0" marB="0"/>
                </a:tc>
              </a:tr>
              <a:tr h="93560">
                <a:tc>
                  <a:txBody>
                    <a:bodyPr/>
                    <a:lstStyle/>
                    <a:p>
                      <a:pPr marL="0" marR="0">
                        <a:spcBef>
                          <a:spcPts val="0"/>
                        </a:spcBef>
                        <a:spcAft>
                          <a:spcPts val="0"/>
                        </a:spcAft>
                      </a:pPr>
                      <a:r>
                        <a:rPr lang="en-US" sz="1400">
                          <a:effectLst/>
                        </a:rPr>
                        <a:t>Chemical Bond</a:t>
                      </a:r>
                      <a:endParaRPr lang="en-US" sz="1400">
                        <a:effectLst/>
                        <a:latin typeface="Arial"/>
                        <a:ea typeface="Times New Roman"/>
                        <a:cs typeface="Times New Roman"/>
                      </a:endParaRPr>
                    </a:p>
                  </a:txBody>
                  <a:tcPr marL="35085" marR="35085" marT="0" marB="0"/>
                </a:tc>
              </a:tr>
              <a:tr h="93560">
                <a:tc>
                  <a:txBody>
                    <a:bodyPr/>
                    <a:lstStyle/>
                    <a:p>
                      <a:pPr marL="0" marR="0">
                        <a:spcBef>
                          <a:spcPts val="0"/>
                        </a:spcBef>
                        <a:spcAft>
                          <a:spcPts val="0"/>
                        </a:spcAft>
                      </a:pPr>
                      <a:r>
                        <a:rPr lang="en-US" sz="1400">
                          <a:effectLst/>
                        </a:rPr>
                        <a:t>Chemical Indicator</a:t>
                      </a:r>
                      <a:endParaRPr lang="en-US" sz="1400">
                        <a:effectLst/>
                        <a:latin typeface="Arial"/>
                        <a:ea typeface="Times New Roman"/>
                        <a:cs typeface="Times New Roman"/>
                      </a:endParaRPr>
                    </a:p>
                  </a:txBody>
                  <a:tcPr marL="35085" marR="35085" marT="0" marB="0"/>
                </a:tc>
              </a:tr>
              <a:tr h="93560">
                <a:tc>
                  <a:txBody>
                    <a:bodyPr/>
                    <a:lstStyle/>
                    <a:p>
                      <a:pPr marL="0" marR="0">
                        <a:spcBef>
                          <a:spcPts val="0"/>
                        </a:spcBef>
                        <a:spcAft>
                          <a:spcPts val="0"/>
                        </a:spcAft>
                      </a:pPr>
                      <a:r>
                        <a:rPr lang="en-US" sz="1400">
                          <a:effectLst/>
                        </a:rPr>
                        <a:t>Chemical Reaction</a:t>
                      </a:r>
                      <a:endParaRPr lang="en-US" sz="1400">
                        <a:effectLst/>
                        <a:latin typeface="Arial"/>
                        <a:ea typeface="Times New Roman"/>
                        <a:cs typeface="Times New Roman"/>
                      </a:endParaRPr>
                    </a:p>
                  </a:txBody>
                  <a:tcPr marL="35085" marR="35085" marT="0" marB="0"/>
                </a:tc>
              </a:tr>
              <a:tr h="93560">
                <a:tc>
                  <a:txBody>
                    <a:bodyPr/>
                    <a:lstStyle/>
                    <a:p>
                      <a:pPr marL="0" marR="0">
                        <a:spcBef>
                          <a:spcPts val="0"/>
                        </a:spcBef>
                        <a:spcAft>
                          <a:spcPts val="0"/>
                        </a:spcAft>
                      </a:pPr>
                      <a:r>
                        <a:rPr lang="en-US" sz="1400">
                          <a:effectLst/>
                        </a:rPr>
                        <a:t>Compound</a:t>
                      </a:r>
                      <a:endParaRPr lang="en-US" sz="1400">
                        <a:effectLst/>
                        <a:latin typeface="Arial"/>
                        <a:ea typeface="Times New Roman"/>
                        <a:cs typeface="Times New Roman"/>
                      </a:endParaRPr>
                    </a:p>
                  </a:txBody>
                  <a:tcPr marL="35085" marR="35085" marT="0" marB="0"/>
                </a:tc>
              </a:tr>
              <a:tr h="93560">
                <a:tc>
                  <a:txBody>
                    <a:bodyPr/>
                    <a:lstStyle/>
                    <a:p>
                      <a:pPr marL="0" marR="0">
                        <a:spcBef>
                          <a:spcPts val="0"/>
                        </a:spcBef>
                        <a:spcAft>
                          <a:spcPts val="0"/>
                        </a:spcAft>
                      </a:pPr>
                      <a:r>
                        <a:rPr lang="en-US" sz="1400">
                          <a:effectLst/>
                        </a:rPr>
                        <a:t>Covalent bond</a:t>
                      </a:r>
                      <a:endParaRPr lang="en-US" sz="1400">
                        <a:effectLst/>
                        <a:latin typeface="Arial"/>
                        <a:ea typeface="Times New Roman"/>
                        <a:cs typeface="Times New Roman"/>
                      </a:endParaRPr>
                    </a:p>
                  </a:txBody>
                  <a:tcPr marL="35085" marR="35085" marT="0" marB="0"/>
                </a:tc>
              </a:tr>
              <a:tr h="93560">
                <a:tc>
                  <a:txBody>
                    <a:bodyPr/>
                    <a:lstStyle/>
                    <a:p>
                      <a:pPr marL="0" marR="0">
                        <a:spcBef>
                          <a:spcPts val="0"/>
                        </a:spcBef>
                        <a:spcAft>
                          <a:spcPts val="0"/>
                        </a:spcAft>
                      </a:pPr>
                      <a:r>
                        <a:rPr lang="en-US" sz="1400">
                          <a:effectLst/>
                        </a:rPr>
                        <a:t>Dehydration Synthesis</a:t>
                      </a:r>
                      <a:endParaRPr lang="en-US" sz="1400">
                        <a:effectLst/>
                        <a:latin typeface="Arial"/>
                        <a:ea typeface="Times New Roman"/>
                        <a:cs typeface="Times New Roman"/>
                      </a:endParaRPr>
                    </a:p>
                  </a:txBody>
                  <a:tcPr marL="35085" marR="35085" marT="0" marB="0"/>
                </a:tc>
              </a:tr>
              <a:tr h="93560">
                <a:tc>
                  <a:txBody>
                    <a:bodyPr/>
                    <a:lstStyle/>
                    <a:p>
                      <a:pPr marL="0" marR="0">
                        <a:spcBef>
                          <a:spcPts val="0"/>
                        </a:spcBef>
                        <a:spcAft>
                          <a:spcPts val="0"/>
                        </a:spcAft>
                      </a:pPr>
                      <a:r>
                        <a:rPr lang="en-US" sz="1400">
                          <a:effectLst/>
                        </a:rPr>
                        <a:t>Disaccharide</a:t>
                      </a:r>
                      <a:endParaRPr lang="en-US" sz="1400">
                        <a:effectLst/>
                        <a:latin typeface="Arial"/>
                        <a:ea typeface="Times New Roman"/>
                        <a:cs typeface="Times New Roman"/>
                      </a:endParaRPr>
                    </a:p>
                  </a:txBody>
                  <a:tcPr marL="35085" marR="35085" marT="0" marB="0"/>
                </a:tc>
              </a:tr>
              <a:tr h="93560">
                <a:tc>
                  <a:txBody>
                    <a:bodyPr/>
                    <a:lstStyle/>
                    <a:p>
                      <a:pPr marL="0" marR="0">
                        <a:spcBef>
                          <a:spcPts val="0"/>
                        </a:spcBef>
                        <a:spcAft>
                          <a:spcPts val="0"/>
                        </a:spcAft>
                      </a:pPr>
                      <a:r>
                        <a:rPr lang="en-US" sz="1400">
                          <a:effectLst/>
                        </a:rPr>
                        <a:t>Element</a:t>
                      </a:r>
                      <a:endParaRPr lang="en-US" sz="1400">
                        <a:effectLst/>
                        <a:latin typeface="Arial"/>
                        <a:ea typeface="Times New Roman"/>
                        <a:cs typeface="Times New Roman"/>
                      </a:endParaRPr>
                    </a:p>
                  </a:txBody>
                  <a:tcPr marL="35085" marR="35085" marT="0" marB="0"/>
                </a:tc>
              </a:tr>
              <a:tr h="93560">
                <a:tc>
                  <a:txBody>
                    <a:bodyPr/>
                    <a:lstStyle/>
                    <a:p>
                      <a:pPr marL="0" marR="0">
                        <a:spcBef>
                          <a:spcPts val="0"/>
                        </a:spcBef>
                        <a:spcAft>
                          <a:spcPts val="0"/>
                        </a:spcAft>
                      </a:pPr>
                      <a:r>
                        <a:rPr lang="en-US" sz="1400">
                          <a:effectLst/>
                        </a:rPr>
                        <a:t>Glucose</a:t>
                      </a:r>
                      <a:endParaRPr lang="en-US" sz="1400">
                        <a:effectLst/>
                        <a:latin typeface="Arial"/>
                        <a:ea typeface="Times New Roman"/>
                        <a:cs typeface="Times New Roman"/>
                      </a:endParaRPr>
                    </a:p>
                  </a:txBody>
                  <a:tcPr marL="35085" marR="35085" marT="0" marB="0"/>
                </a:tc>
              </a:tr>
              <a:tr h="93560">
                <a:tc>
                  <a:txBody>
                    <a:bodyPr/>
                    <a:lstStyle/>
                    <a:p>
                      <a:pPr marL="0" marR="0">
                        <a:spcBef>
                          <a:spcPts val="0"/>
                        </a:spcBef>
                        <a:spcAft>
                          <a:spcPts val="0"/>
                        </a:spcAft>
                      </a:pPr>
                      <a:r>
                        <a:rPr lang="en-US" sz="1400">
                          <a:effectLst/>
                        </a:rPr>
                        <a:t>Homeostasis</a:t>
                      </a:r>
                      <a:endParaRPr lang="en-US" sz="1400">
                        <a:effectLst/>
                        <a:latin typeface="Arial"/>
                        <a:ea typeface="Times New Roman"/>
                        <a:cs typeface="Times New Roman"/>
                      </a:endParaRPr>
                    </a:p>
                  </a:txBody>
                  <a:tcPr marL="35085" marR="35085" marT="0" marB="0"/>
                </a:tc>
              </a:tr>
              <a:tr h="93560">
                <a:tc>
                  <a:txBody>
                    <a:bodyPr/>
                    <a:lstStyle/>
                    <a:p>
                      <a:pPr marL="0" marR="0">
                        <a:spcBef>
                          <a:spcPts val="0"/>
                        </a:spcBef>
                        <a:spcAft>
                          <a:spcPts val="0"/>
                        </a:spcAft>
                      </a:pPr>
                      <a:r>
                        <a:rPr lang="en-US" sz="1400">
                          <a:effectLst/>
                        </a:rPr>
                        <a:t>Hydrolysis</a:t>
                      </a:r>
                      <a:endParaRPr lang="en-US" sz="1400">
                        <a:effectLst/>
                        <a:latin typeface="Arial"/>
                        <a:ea typeface="Times New Roman"/>
                        <a:cs typeface="Times New Roman"/>
                      </a:endParaRPr>
                    </a:p>
                  </a:txBody>
                  <a:tcPr marL="35085" marR="35085" marT="0" marB="0"/>
                </a:tc>
              </a:tr>
              <a:tr h="93560">
                <a:tc>
                  <a:txBody>
                    <a:bodyPr/>
                    <a:lstStyle/>
                    <a:p>
                      <a:pPr marL="0" marR="0">
                        <a:spcBef>
                          <a:spcPts val="0"/>
                        </a:spcBef>
                        <a:spcAft>
                          <a:spcPts val="0"/>
                        </a:spcAft>
                      </a:pPr>
                      <a:r>
                        <a:rPr lang="en-US" sz="1400">
                          <a:effectLst/>
                        </a:rPr>
                        <a:t>Ionic bond</a:t>
                      </a:r>
                      <a:endParaRPr lang="en-US" sz="1400">
                        <a:effectLst/>
                        <a:latin typeface="Arial"/>
                        <a:ea typeface="Times New Roman"/>
                        <a:cs typeface="Times New Roman"/>
                      </a:endParaRPr>
                    </a:p>
                  </a:txBody>
                  <a:tcPr marL="35085" marR="35085" marT="0" marB="0"/>
                </a:tc>
              </a:tr>
              <a:tr h="93560">
                <a:tc>
                  <a:txBody>
                    <a:bodyPr/>
                    <a:lstStyle/>
                    <a:p>
                      <a:pPr marL="0" marR="0">
                        <a:spcBef>
                          <a:spcPts val="0"/>
                        </a:spcBef>
                        <a:spcAft>
                          <a:spcPts val="0"/>
                        </a:spcAft>
                      </a:pPr>
                      <a:r>
                        <a:rPr lang="en-US" sz="1400">
                          <a:effectLst/>
                        </a:rPr>
                        <a:t>Lipid</a:t>
                      </a:r>
                      <a:endParaRPr lang="en-US" sz="1400">
                        <a:effectLst/>
                        <a:latin typeface="Arial"/>
                        <a:ea typeface="Times New Roman"/>
                        <a:cs typeface="Times New Roman"/>
                      </a:endParaRPr>
                    </a:p>
                  </a:txBody>
                  <a:tcPr marL="35085" marR="35085" marT="0" marB="0"/>
                </a:tc>
              </a:tr>
              <a:tr h="93560">
                <a:tc>
                  <a:txBody>
                    <a:bodyPr/>
                    <a:lstStyle/>
                    <a:p>
                      <a:pPr marL="0" marR="0">
                        <a:spcBef>
                          <a:spcPts val="0"/>
                        </a:spcBef>
                        <a:spcAft>
                          <a:spcPts val="0"/>
                        </a:spcAft>
                      </a:pPr>
                      <a:r>
                        <a:rPr lang="en-US" sz="1400">
                          <a:effectLst/>
                        </a:rPr>
                        <a:t>Macromolecule</a:t>
                      </a:r>
                      <a:endParaRPr lang="en-US" sz="1400">
                        <a:effectLst/>
                        <a:latin typeface="Arial"/>
                        <a:ea typeface="Times New Roman"/>
                        <a:cs typeface="Times New Roman"/>
                      </a:endParaRPr>
                    </a:p>
                  </a:txBody>
                  <a:tcPr marL="35085" marR="35085" marT="0" marB="0"/>
                </a:tc>
              </a:tr>
              <a:tr h="93560">
                <a:tc>
                  <a:txBody>
                    <a:bodyPr/>
                    <a:lstStyle/>
                    <a:p>
                      <a:pPr marL="0" marR="0">
                        <a:spcBef>
                          <a:spcPts val="0"/>
                        </a:spcBef>
                        <a:spcAft>
                          <a:spcPts val="0"/>
                        </a:spcAft>
                      </a:pPr>
                      <a:r>
                        <a:rPr lang="en-US" sz="1400">
                          <a:effectLst/>
                        </a:rPr>
                        <a:t>Molecule</a:t>
                      </a:r>
                      <a:endParaRPr lang="en-US" sz="1400">
                        <a:effectLst/>
                        <a:latin typeface="Arial"/>
                        <a:ea typeface="Times New Roman"/>
                        <a:cs typeface="Times New Roman"/>
                      </a:endParaRPr>
                    </a:p>
                  </a:txBody>
                  <a:tcPr marL="35085" marR="35085" marT="0" marB="0"/>
                </a:tc>
              </a:tr>
              <a:tr h="93560">
                <a:tc>
                  <a:txBody>
                    <a:bodyPr/>
                    <a:lstStyle/>
                    <a:p>
                      <a:pPr marL="0" marR="0">
                        <a:spcBef>
                          <a:spcPts val="0"/>
                        </a:spcBef>
                        <a:spcAft>
                          <a:spcPts val="0"/>
                        </a:spcAft>
                      </a:pPr>
                      <a:r>
                        <a:rPr lang="en-US" sz="1400">
                          <a:effectLst/>
                        </a:rPr>
                        <a:t>Monomer</a:t>
                      </a:r>
                      <a:endParaRPr lang="en-US" sz="1400">
                        <a:effectLst/>
                        <a:latin typeface="Arial"/>
                        <a:ea typeface="Times New Roman"/>
                        <a:cs typeface="Times New Roman"/>
                      </a:endParaRPr>
                    </a:p>
                  </a:txBody>
                  <a:tcPr marL="35085" marR="35085" marT="0" marB="0"/>
                </a:tc>
              </a:tr>
              <a:tr h="93560">
                <a:tc>
                  <a:txBody>
                    <a:bodyPr/>
                    <a:lstStyle/>
                    <a:p>
                      <a:pPr marL="0" marR="0">
                        <a:spcBef>
                          <a:spcPts val="0"/>
                        </a:spcBef>
                        <a:spcAft>
                          <a:spcPts val="0"/>
                        </a:spcAft>
                      </a:pPr>
                      <a:r>
                        <a:rPr lang="en-US" sz="1400">
                          <a:effectLst/>
                        </a:rPr>
                        <a:t>Monosaccharide</a:t>
                      </a:r>
                      <a:endParaRPr lang="en-US" sz="1400">
                        <a:effectLst/>
                        <a:latin typeface="Arial"/>
                        <a:ea typeface="Times New Roman"/>
                        <a:cs typeface="Times New Roman"/>
                      </a:endParaRPr>
                    </a:p>
                  </a:txBody>
                  <a:tcPr marL="35085" marR="35085" marT="0" marB="0"/>
                </a:tc>
              </a:tr>
              <a:tr h="93560">
                <a:tc>
                  <a:txBody>
                    <a:bodyPr/>
                    <a:lstStyle/>
                    <a:p>
                      <a:pPr marL="0" marR="0">
                        <a:spcBef>
                          <a:spcPts val="0"/>
                        </a:spcBef>
                        <a:spcAft>
                          <a:spcPts val="0"/>
                        </a:spcAft>
                      </a:pPr>
                      <a:r>
                        <a:rPr lang="en-US" sz="1400">
                          <a:effectLst/>
                        </a:rPr>
                        <a:t>Nutrient</a:t>
                      </a:r>
                      <a:endParaRPr lang="en-US" sz="1400">
                        <a:effectLst/>
                        <a:latin typeface="Arial"/>
                        <a:ea typeface="Times New Roman"/>
                        <a:cs typeface="Times New Roman"/>
                      </a:endParaRPr>
                    </a:p>
                  </a:txBody>
                  <a:tcPr marL="35085" marR="35085" marT="0" marB="0"/>
                </a:tc>
              </a:tr>
              <a:tr h="93560">
                <a:tc>
                  <a:txBody>
                    <a:bodyPr/>
                    <a:lstStyle/>
                    <a:p>
                      <a:pPr marL="0" marR="0">
                        <a:spcBef>
                          <a:spcPts val="0"/>
                        </a:spcBef>
                        <a:spcAft>
                          <a:spcPts val="0"/>
                        </a:spcAft>
                      </a:pPr>
                      <a:r>
                        <a:rPr lang="en-US" sz="1400">
                          <a:effectLst/>
                        </a:rPr>
                        <a:t>Polymer</a:t>
                      </a:r>
                      <a:endParaRPr lang="en-US" sz="1400">
                        <a:effectLst/>
                        <a:latin typeface="Arial"/>
                        <a:ea typeface="Times New Roman"/>
                        <a:cs typeface="Times New Roman"/>
                      </a:endParaRPr>
                    </a:p>
                  </a:txBody>
                  <a:tcPr marL="35085" marR="35085" marT="0" marB="0"/>
                </a:tc>
              </a:tr>
              <a:tr h="93560">
                <a:tc>
                  <a:txBody>
                    <a:bodyPr/>
                    <a:lstStyle/>
                    <a:p>
                      <a:pPr marL="0" marR="0">
                        <a:spcBef>
                          <a:spcPts val="0"/>
                        </a:spcBef>
                        <a:spcAft>
                          <a:spcPts val="0"/>
                        </a:spcAft>
                      </a:pPr>
                      <a:r>
                        <a:rPr lang="en-US" sz="1400">
                          <a:effectLst/>
                        </a:rPr>
                        <a:t>Polysaccharide</a:t>
                      </a:r>
                      <a:endParaRPr lang="en-US" sz="1400">
                        <a:effectLst/>
                        <a:latin typeface="Arial"/>
                        <a:ea typeface="Times New Roman"/>
                        <a:cs typeface="Times New Roman"/>
                      </a:endParaRPr>
                    </a:p>
                  </a:txBody>
                  <a:tcPr marL="35085" marR="35085" marT="0" marB="0"/>
                </a:tc>
              </a:tr>
              <a:tr h="93560">
                <a:tc>
                  <a:txBody>
                    <a:bodyPr/>
                    <a:lstStyle/>
                    <a:p>
                      <a:pPr marL="0" marR="0">
                        <a:spcBef>
                          <a:spcPts val="0"/>
                        </a:spcBef>
                        <a:spcAft>
                          <a:spcPts val="0"/>
                        </a:spcAft>
                      </a:pPr>
                      <a:r>
                        <a:rPr lang="en-US" sz="1400" dirty="0">
                          <a:effectLst/>
                        </a:rPr>
                        <a:t>Protein</a:t>
                      </a:r>
                      <a:endParaRPr lang="en-US" sz="1400" dirty="0">
                        <a:effectLst/>
                        <a:latin typeface="Arial"/>
                        <a:ea typeface="Times New Roman"/>
                        <a:cs typeface="Times New Roman"/>
                      </a:endParaRPr>
                    </a:p>
                  </a:txBody>
                  <a:tcPr marL="35085" marR="35085" marT="0" marB="0"/>
                </a:tc>
              </a:tr>
            </a:tbl>
          </a:graphicData>
        </a:graphic>
      </p:graphicFrame>
    </p:spTree>
    <p:extLst>
      <p:ext uri="{BB962C8B-B14F-4D97-AF65-F5344CB8AC3E}">
        <p14:creationId xmlns:p14="http://schemas.microsoft.com/office/powerpoint/2010/main" val="29736078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2.2 Preview: We </a:t>
            </a:r>
            <a:r>
              <a:rPr lang="en-US" dirty="0"/>
              <a:t>W</a:t>
            </a:r>
            <a:r>
              <a:rPr lang="en-US" dirty="0" smtClean="0"/>
              <a:t>ill…</a:t>
            </a:r>
            <a:endParaRPr lang="en-US" dirty="0"/>
          </a:p>
        </p:txBody>
      </p:sp>
      <p:sp>
        <p:nvSpPr>
          <p:cNvPr id="3" name="Content Placeholder 2"/>
          <p:cNvSpPr>
            <a:spLocks noGrp="1"/>
          </p:cNvSpPr>
          <p:nvPr>
            <p:ph sz="quarter" idx="1"/>
          </p:nvPr>
        </p:nvSpPr>
        <p:spPr>
          <a:xfrm>
            <a:off x="457200" y="1219200"/>
            <a:ext cx="8001000" cy="4937760"/>
          </a:xfrm>
        </p:spPr>
        <p:txBody>
          <a:bodyPr>
            <a:normAutofit/>
          </a:bodyPr>
          <a:lstStyle/>
          <a:p>
            <a:r>
              <a:rPr lang="en-US" dirty="0" smtClean="0"/>
              <a:t>Define </a:t>
            </a:r>
            <a:r>
              <a:rPr lang="en-US" dirty="0"/>
              <a:t>various terms commonly used on food </a:t>
            </a:r>
            <a:r>
              <a:rPr lang="en-US" dirty="0" smtClean="0"/>
              <a:t>labels</a:t>
            </a:r>
          </a:p>
          <a:p>
            <a:r>
              <a:rPr lang="en-US" dirty="0" smtClean="0"/>
              <a:t>Analyze </a:t>
            </a:r>
            <a:r>
              <a:rPr lang="en-US" dirty="0"/>
              <a:t>food labels to determine the nutritional content of the respective food </a:t>
            </a:r>
            <a:r>
              <a:rPr lang="en-US" dirty="0" smtClean="0"/>
              <a:t>items</a:t>
            </a:r>
          </a:p>
          <a:p>
            <a:r>
              <a:rPr lang="en-US" dirty="0" smtClean="0"/>
              <a:t>Analyze </a:t>
            </a:r>
            <a:r>
              <a:rPr lang="en-US" dirty="0"/>
              <a:t>Anna’s diet and assess how well she was meeting (or exceeding) her nutritional </a:t>
            </a:r>
            <a:r>
              <a:rPr lang="en-US" dirty="0" smtClean="0"/>
              <a:t>requirements</a:t>
            </a:r>
          </a:p>
          <a:p>
            <a:r>
              <a:rPr lang="en-US" dirty="0" smtClean="0"/>
              <a:t>Complete </a:t>
            </a:r>
            <a:r>
              <a:rPr lang="en-US" dirty="0"/>
              <a:t>a series of molecular puzzles to build macromolecules and explore the biochemistry of </a:t>
            </a:r>
            <a:r>
              <a:rPr lang="en-US" dirty="0" smtClean="0"/>
              <a:t>food</a:t>
            </a:r>
          </a:p>
          <a:p>
            <a:r>
              <a:rPr lang="en-US" dirty="0" smtClean="0"/>
              <a:t>Explore </a:t>
            </a:r>
            <a:r>
              <a:rPr lang="en-US" dirty="0"/>
              <a:t>the energy content of various foods by completing </a:t>
            </a:r>
            <a:r>
              <a:rPr lang="en-US" dirty="0" err="1"/>
              <a:t>calorimetry</a:t>
            </a:r>
            <a:r>
              <a:rPr lang="en-US" dirty="0"/>
              <a:t> experiments </a:t>
            </a:r>
            <a:endParaRPr lang="en-US" dirty="0" smtClean="0"/>
          </a:p>
          <a:p>
            <a:r>
              <a:rPr lang="en-US" dirty="0"/>
              <a:t>S</a:t>
            </a:r>
            <a:r>
              <a:rPr lang="en-US" dirty="0" smtClean="0"/>
              <a:t>ee </a:t>
            </a:r>
            <a:r>
              <a:rPr lang="en-US" dirty="0"/>
              <a:t>how the body works to harness the power of what we </a:t>
            </a:r>
            <a:r>
              <a:rPr lang="en-US" dirty="0" smtClean="0"/>
              <a:t>eat</a:t>
            </a:r>
            <a:endParaRPr lang="en-US" dirty="0"/>
          </a:p>
          <a:p>
            <a:endParaRPr lang="en-US" dirty="0"/>
          </a:p>
        </p:txBody>
      </p:sp>
    </p:spTree>
    <p:extLst>
      <p:ext uri="{BB962C8B-B14F-4D97-AF65-F5344CB8AC3E}">
        <p14:creationId xmlns:p14="http://schemas.microsoft.com/office/powerpoint/2010/main" val="137198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2.2.1 Food Testing</a:t>
            </a:r>
            <a:endParaRPr lang="en-US" dirty="0"/>
          </a:p>
        </p:txBody>
      </p:sp>
      <p:sp>
        <p:nvSpPr>
          <p:cNvPr id="3" name="Content Placeholder 2"/>
          <p:cNvSpPr>
            <a:spLocks noGrp="1"/>
          </p:cNvSpPr>
          <p:nvPr>
            <p:ph sz="quarter" idx="1"/>
          </p:nvPr>
        </p:nvSpPr>
        <p:spPr>
          <a:xfrm>
            <a:off x="457200" y="1219200"/>
            <a:ext cx="4953000" cy="5257800"/>
          </a:xfrm>
        </p:spPr>
        <p:txBody>
          <a:bodyPr>
            <a:normAutofit fontScale="92500" lnSpcReduction="10000"/>
          </a:bodyPr>
          <a:lstStyle/>
          <a:p>
            <a:r>
              <a:rPr lang="en-US" dirty="0"/>
              <a:t>Toxicology </a:t>
            </a:r>
            <a:r>
              <a:rPr lang="en-US" dirty="0" smtClean="0"/>
              <a:t>report</a:t>
            </a:r>
          </a:p>
          <a:p>
            <a:pPr lvl="1"/>
            <a:r>
              <a:rPr lang="en-US" dirty="0" smtClean="0"/>
              <a:t>Anna </a:t>
            </a:r>
            <a:r>
              <a:rPr lang="en-US" dirty="0"/>
              <a:t>had high amounts of glucose in her </a:t>
            </a:r>
            <a:r>
              <a:rPr lang="en-US" dirty="0" smtClean="0"/>
              <a:t>blood</a:t>
            </a:r>
          </a:p>
          <a:p>
            <a:pPr lvl="1"/>
            <a:r>
              <a:rPr lang="en-US" dirty="0"/>
              <a:t>S</a:t>
            </a:r>
            <a:r>
              <a:rPr lang="en-US" dirty="0" smtClean="0"/>
              <a:t>uggests </a:t>
            </a:r>
            <a:r>
              <a:rPr lang="en-US" dirty="0"/>
              <a:t>that Anna </a:t>
            </a:r>
            <a:r>
              <a:rPr lang="en-US" dirty="0" smtClean="0"/>
              <a:t>ate </a:t>
            </a:r>
            <a:r>
              <a:rPr lang="en-US" dirty="0"/>
              <a:t>a large meal near the time of her </a:t>
            </a:r>
            <a:r>
              <a:rPr lang="en-US" dirty="0" smtClean="0"/>
              <a:t>death</a:t>
            </a:r>
          </a:p>
          <a:p>
            <a:r>
              <a:rPr lang="en-US" dirty="0" smtClean="0"/>
              <a:t>Anna </a:t>
            </a:r>
            <a:r>
              <a:rPr lang="en-US" dirty="0"/>
              <a:t>was a </a:t>
            </a:r>
            <a:r>
              <a:rPr lang="en-US" dirty="0" smtClean="0"/>
              <a:t>diabetic</a:t>
            </a:r>
          </a:p>
          <a:p>
            <a:pPr lvl="1"/>
            <a:r>
              <a:rPr lang="en-US" dirty="0" smtClean="0"/>
              <a:t>She had to watch her diet carefully</a:t>
            </a:r>
            <a:endParaRPr lang="en-US" dirty="0"/>
          </a:p>
          <a:p>
            <a:pPr lvl="1"/>
            <a:r>
              <a:rPr lang="en-US" dirty="0" smtClean="0"/>
              <a:t>Analysis of her stomach </a:t>
            </a:r>
            <a:r>
              <a:rPr lang="en-US" dirty="0"/>
              <a:t>contents </a:t>
            </a:r>
            <a:r>
              <a:rPr lang="en-US" dirty="0" smtClean="0"/>
              <a:t>may </a:t>
            </a:r>
            <a:r>
              <a:rPr lang="en-US" dirty="0"/>
              <a:t>reveal information about Anna’s last </a:t>
            </a:r>
            <a:r>
              <a:rPr lang="en-US" dirty="0" smtClean="0"/>
              <a:t>meal</a:t>
            </a:r>
          </a:p>
          <a:p>
            <a:pPr lvl="1"/>
            <a:r>
              <a:rPr lang="en-US" dirty="0"/>
              <a:t>P</a:t>
            </a:r>
            <a:r>
              <a:rPr lang="en-US" dirty="0" smtClean="0"/>
              <a:t>rovide </a:t>
            </a:r>
            <a:r>
              <a:rPr lang="en-US" dirty="0"/>
              <a:t>additional </a:t>
            </a:r>
            <a:r>
              <a:rPr lang="en-US" dirty="0" smtClean="0"/>
              <a:t>evidence</a:t>
            </a:r>
          </a:p>
          <a:p>
            <a:r>
              <a:rPr lang="en-US" dirty="0"/>
              <a:t>Y</a:t>
            </a:r>
            <a:r>
              <a:rPr lang="en-US" dirty="0" smtClean="0"/>
              <a:t>ou </a:t>
            </a:r>
            <a:r>
              <a:rPr lang="en-US" dirty="0"/>
              <a:t>will perform chemical tests to determine what foods contain carbohydrates, lipids, and </a:t>
            </a:r>
            <a:r>
              <a:rPr lang="en-US" dirty="0" smtClean="0"/>
              <a:t>proteins</a:t>
            </a:r>
            <a:endParaRPr lang="en-US" dirty="0"/>
          </a:p>
        </p:txBody>
      </p:sp>
      <p:pic>
        <p:nvPicPr>
          <p:cNvPr id="1026" name="Picture 2" descr="http://assets.healthnavigator.org.nz/2012/11/Diabetes-food-choices-214x3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524000"/>
            <a:ext cx="2989580" cy="4191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52117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2.2.1 Food Testing</a:t>
            </a:r>
          </a:p>
        </p:txBody>
      </p:sp>
      <p:sp>
        <p:nvSpPr>
          <p:cNvPr id="4" name="Content Placeholder 3"/>
          <p:cNvSpPr>
            <a:spLocks noGrp="1"/>
          </p:cNvSpPr>
          <p:nvPr>
            <p:ph sz="quarter" idx="1"/>
          </p:nvPr>
        </p:nvSpPr>
        <p:spPr>
          <a:xfrm>
            <a:off x="457200" y="1219200"/>
            <a:ext cx="8229600" cy="5105400"/>
          </a:xfrm>
        </p:spPr>
        <p:txBody>
          <a:bodyPr>
            <a:normAutofit fontScale="92500" lnSpcReduction="20000"/>
          </a:bodyPr>
          <a:lstStyle/>
          <a:p>
            <a:pPr lvl="0"/>
            <a:r>
              <a:rPr lang="en-US" dirty="0" smtClean="0"/>
              <a:t>Each student bring one food in:</a:t>
            </a:r>
          </a:p>
          <a:p>
            <a:pPr lvl="1"/>
            <a:r>
              <a:rPr lang="en-US" dirty="0" smtClean="0"/>
              <a:t>Ritz </a:t>
            </a:r>
            <a:r>
              <a:rPr lang="en-US" dirty="0"/>
              <a:t>crackers</a:t>
            </a:r>
          </a:p>
          <a:p>
            <a:pPr lvl="1"/>
            <a:r>
              <a:rPr lang="en-US" dirty="0"/>
              <a:t>Some brand of low fat crackers</a:t>
            </a:r>
          </a:p>
          <a:p>
            <a:pPr lvl="1"/>
            <a:r>
              <a:rPr lang="en-US" dirty="0"/>
              <a:t>Whole Milk</a:t>
            </a:r>
          </a:p>
          <a:p>
            <a:pPr lvl="1"/>
            <a:r>
              <a:rPr lang="en-US" dirty="0"/>
              <a:t>Skim milk</a:t>
            </a:r>
          </a:p>
          <a:p>
            <a:pPr lvl="1"/>
            <a:r>
              <a:rPr lang="en-US" dirty="0"/>
              <a:t>Potato chips</a:t>
            </a:r>
          </a:p>
          <a:p>
            <a:pPr lvl="1"/>
            <a:r>
              <a:rPr lang="en-US" dirty="0"/>
              <a:t>Apple juice</a:t>
            </a:r>
          </a:p>
          <a:p>
            <a:pPr lvl="1"/>
            <a:r>
              <a:rPr lang="en-US" dirty="0"/>
              <a:t>Yogurt</a:t>
            </a:r>
          </a:p>
          <a:p>
            <a:pPr lvl="1"/>
            <a:r>
              <a:rPr lang="en-US" dirty="0"/>
              <a:t>Gelatin</a:t>
            </a:r>
          </a:p>
          <a:p>
            <a:pPr lvl="1"/>
            <a:r>
              <a:rPr lang="en-US" dirty="0"/>
              <a:t>Cereal</a:t>
            </a:r>
          </a:p>
          <a:p>
            <a:pPr lvl="1"/>
            <a:r>
              <a:rPr lang="en-US" dirty="0"/>
              <a:t>Peanuts (ground) – NOTE: Pay attention to allergies</a:t>
            </a:r>
          </a:p>
          <a:p>
            <a:pPr lvl="1"/>
            <a:r>
              <a:rPr lang="en-US" dirty="0"/>
              <a:t>Lemon Lime soda (</a:t>
            </a:r>
            <a:r>
              <a:rPr lang="en-US" dirty="0" smtClean="0"/>
              <a:t>7UP)</a:t>
            </a:r>
          </a:p>
          <a:p>
            <a:r>
              <a:rPr lang="en-US" dirty="0" smtClean="0"/>
              <a:t>The </a:t>
            </a:r>
            <a:r>
              <a:rPr lang="en-US" dirty="0"/>
              <a:t>Food Testing Virtual Lab available at </a:t>
            </a:r>
            <a:r>
              <a:rPr lang="en-US" dirty="0">
                <a:hlinkClick r:id="rId2"/>
              </a:rPr>
              <a:t>http://faculty.kirkwood.edu/apeterk/learningobjects/biologylabs.htm</a:t>
            </a:r>
            <a:endParaRPr lang="en-US" dirty="0"/>
          </a:p>
        </p:txBody>
      </p:sp>
    </p:spTree>
    <p:extLst>
      <p:ext uri="{BB962C8B-B14F-4D97-AF65-F5344CB8AC3E}">
        <p14:creationId xmlns:p14="http://schemas.microsoft.com/office/powerpoint/2010/main" val="41920230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2.2.1</a:t>
            </a:r>
            <a:endParaRPr lang="en-US" dirty="0"/>
          </a:p>
        </p:txBody>
      </p:sp>
      <p:sp>
        <p:nvSpPr>
          <p:cNvPr id="3" name="Content Placeholder 2"/>
          <p:cNvSpPr>
            <a:spLocks noGrp="1"/>
          </p:cNvSpPr>
          <p:nvPr>
            <p:ph sz="quarter" idx="1"/>
          </p:nvPr>
        </p:nvSpPr>
        <p:spPr/>
        <p:txBody>
          <a:bodyPr/>
          <a:lstStyle/>
          <a:p>
            <a:r>
              <a:rPr lang="en-US" dirty="0" smtClean="0"/>
              <a:t>You will </a:t>
            </a:r>
            <a:r>
              <a:rPr lang="en-US" dirty="0"/>
              <a:t>explore the basic content of food and begin to investigate how food choices play a role in diabetes management. </a:t>
            </a:r>
            <a:endParaRPr lang="en-US" dirty="0" smtClean="0"/>
          </a:p>
          <a:p>
            <a:pPr lvl="1"/>
            <a:r>
              <a:rPr lang="en-US" dirty="0" smtClean="0"/>
              <a:t>Activity Packet</a:t>
            </a:r>
          </a:p>
          <a:p>
            <a:pPr lvl="1"/>
            <a:r>
              <a:rPr lang="en-US" dirty="0" smtClean="0"/>
              <a:t>Anna’s Food Diary</a:t>
            </a:r>
          </a:p>
          <a:p>
            <a:pPr lvl="1"/>
            <a:r>
              <a:rPr lang="en-US" dirty="0" smtClean="0"/>
              <a:t>Additional Autopsy Results</a:t>
            </a:r>
          </a:p>
          <a:p>
            <a:r>
              <a:rPr lang="en-US" dirty="0" smtClean="0"/>
              <a:t>You will </a:t>
            </a:r>
            <a:r>
              <a:rPr lang="en-US" dirty="0"/>
              <a:t>test foods that </a:t>
            </a:r>
            <a:r>
              <a:rPr lang="en-US" dirty="0" smtClean="0"/>
              <a:t>Anna consumed in the days before her death for </a:t>
            </a:r>
            <a:r>
              <a:rPr lang="en-US" dirty="0"/>
              <a:t>the presence of carbohydrates, fats, and proteins. </a:t>
            </a:r>
            <a:endParaRPr lang="en-US" dirty="0" smtClean="0"/>
          </a:p>
          <a:p>
            <a:pPr lvl="1"/>
            <a:r>
              <a:rPr lang="en-US" dirty="0" smtClean="0"/>
              <a:t>Part 1: Positive (AND NEGATIVE) Controls </a:t>
            </a:r>
          </a:p>
          <a:p>
            <a:pPr lvl="1"/>
            <a:r>
              <a:rPr lang="en-US" dirty="0" smtClean="0"/>
              <a:t>Part II: Test 3 items + Anna’s stomach contents</a:t>
            </a:r>
          </a:p>
        </p:txBody>
      </p:sp>
    </p:spTree>
    <p:extLst>
      <p:ext uri="{BB962C8B-B14F-4D97-AF65-F5344CB8AC3E}">
        <p14:creationId xmlns:p14="http://schemas.microsoft.com/office/powerpoint/2010/main" val="1426038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2.2.1: Part 1</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972507733"/>
              </p:ext>
            </p:extLst>
          </p:nvPr>
        </p:nvGraphicFramePr>
        <p:xfrm>
          <a:off x="457200" y="1371600"/>
          <a:ext cx="8061960" cy="4754880"/>
        </p:xfrm>
        <a:graphic>
          <a:graphicData uri="http://schemas.openxmlformats.org/drawingml/2006/table">
            <a:tbl>
              <a:tblPr firstRow="1" firstCol="1" bandRow="1">
                <a:tableStyleId>{5C22544A-7EE6-4342-B048-85BDC9FD1C3A}</a:tableStyleId>
              </a:tblPr>
              <a:tblGrid>
                <a:gridCol w="2209800"/>
                <a:gridCol w="2926080"/>
                <a:gridCol w="2926080"/>
              </a:tblGrid>
              <a:tr h="365760">
                <a:tc rowSpan="2">
                  <a:txBody>
                    <a:bodyPr/>
                    <a:lstStyle/>
                    <a:p>
                      <a:pPr marL="0" marR="0" indent="0" algn="l">
                        <a:spcBef>
                          <a:spcPts val="0"/>
                        </a:spcBef>
                        <a:spcAft>
                          <a:spcPts val="600"/>
                        </a:spcAft>
                        <a:tabLst>
                          <a:tab pos="228600" algn="l"/>
                          <a:tab pos="457200" algn="l"/>
                        </a:tabLst>
                      </a:pPr>
                      <a:r>
                        <a:rPr lang="en-US" sz="2400" dirty="0" smtClean="0">
                          <a:effectLst/>
                        </a:rPr>
                        <a:t>Standard Test </a:t>
                      </a:r>
                      <a:endParaRPr lang="en-US" sz="2400" dirty="0">
                        <a:effectLst/>
                        <a:latin typeface="Arial"/>
                        <a:ea typeface="Times New Roman"/>
                      </a:endParaRPr>
                    </a:p>
                  </a:txBody>
                  <a:tcPr marL="68580" marR="68580" marT="0" marB="0" anchor="ctr"/>
                </a:tc>
                <a:tc gridSpan="2">
                  <a:txBody>
                    <a:bodyPr/>
                    <a:lstStyle/>
                    <a:p>
                      <a:pPr marL="0" marR="0" indent="0" algn="ctr">
                        <a:spcBef>
                          <a:spcPts val="0"/>
                        </a:spcBef>
                        <a:spcAft>
                          <a:spcPts val="600"/>
                        </a:spcAft>
                        <a:tabLst>
                          <a:tab pos="228600" algn="l"/>
                          <a:tab pos="457200" algn="l"/>
                        </a:tabLst>
                      </a:pPr>
                      <a:r>
                        <a:rPr lang="en-US" sz="2400" dirty="0">
                          <a:effectLst/>
                        </a:rPr>
                        <a:t>Control Results</a:t>
                      </a:r>
                      <a:endParaRPr lang="en-US" sz="2400" dirty="0">
                        <a:effectLst/>
                        <a:latin typeface="Arial"/>
                        <a:ea typeface="Times New Roman"/>
                      </a:endParaRPr>
                    </a:p>
                  </a:txBody>
                  <a:tcPr marL="68580" marR="68580" marT="0" marB="0"/>
                </a:tc>
                <a:tc hMerge="1">
                  <a:txBody>
                    <a:bodyPr/>
                    <a:lstStyle/>
                    <a:p>
                      <a:endParaRPr lang="en-US"/>
                    </a:p>
                  </a:txBody>
                  <a:tcPr/>
                </a:tc>
              </a:tr>
              <a:tr h="365760">
                <a:tc vMerge="1">
                  <a:txBody>
                    <a:bodyPr/>
                    <a:lstStyle/>
                    <a:p>
                      <a:endParaRPr lang="en-US"/>
                    </a:p>
                  </a:txBody>
                  <a:tcPr/>
                </a:tc>
                <a:tc>
                  <a:txBody>
                    <a:bodyPr/>
                    <a:lstStyle/>
                    <a:p>
                      <a:pPr marL="0" marR="0" indent="0" algn="ctr">
                        <a:spcBef>
                          <a:spcPts val="0"/>
                        </a:spcBef>
                        <a:spcAft>
                          <a:spcPts val="600"/>
                        </a:spcAft>
                        <a:tabLst>
                          <a:tab pos="228600" algn="l"/>
                          <a:tab pos="457200" algn="l"/>
                        </a:tabLst>
                      </a:pPr>
                      <a:r>
                        <a:rPr lang="en-US" sz="2400" dirty="0" smtClean="0">
                          <a:effectLst/>
                        </a:rPr>
                        <a:t>(-)</a:t>
                      </a:r>
                      <a:endParaRPr lang="en-US" sz="2400" dirty="0">
                        <a:effectLst/>
                        <a:latin typeface="Arial"/>
                        <a:ea typeface="Times New Roman"/>
                      </a:endParaRPr>
                    </a:p>
                  </a:txBody>
                  <a:tcPr marL="68580" marR="68580" marT="0" marB="0"/>
                </a:tc>
                <a:tc>
                  <a:txBody>
                    <a:bodyPr/>
                    <a:lstStyle/>
                    <a:p>
                      <a:pPr marL="0" marR="0" indent="0" algn="ctr">
                        <a:spcBef>
                          <a:spcPts val="0"/>
                        </a:spcBef>
                        <a:spcAft>
                          <a:spcPts val="600"/>
                        </a:spcAft>
                        <a:tabLst>
                          <a:tab pos="228600" algn="l"/>
                          <a:tab pos="457200" algn="l"/>
                        </a:tabLst>
                      </a:pPr>
                      <a:r>
                        <a:rPr lang="en-US" sz="2400" dirty="0" smtClean="0">
                          <a:effectLst/>
                        </a:rPr>
                        <a:t>(+)</a:t>
                      </a:r>
                      <a:endParaRPr lang="en-US" sz="2400" dirty="0">
                        <a:effectLst/>
                        <a:latin typeface="Arial"/>
                        <a:ea typeface="Times New Roman"/>
                      </a:endParaRPr>
                    </a:p>
                  </a:txBody>
                  <a:tcPr marL="68580" marR="68580" marT="0" marB="0"/>
                </a:tc>
              </a:tr>
              <a:tr h="1005840">
                <a:tc>
                  <a:txBody>
                    <a:bodyPr/>
                    <a:lstStyle/>
                    <a:p>
                      <a:pPr marL="0" marR="0" indent="0" algn="l">
                        <a:spcBef>
                          <a:spcPts val="0"/>
                        </a:spcBef>
                        <a:spcAft>
                          <a:spcPts val="600"/>
                        </a:spcAft>
                        <a:tabLst>
                          <a:tab pos="228600" algn="l"/>
                          <a:tab pos="457200" algn="l"/>
                        </a:tabLst>
                      </a:pPr>
                      <a:r>
                        <a:rPr lang="en-US" sz="2400" dirty="0" smtClean="0">
                          <a:effectLst/>
                        </a:rPr>
                        <a:t>#</a:t>
                      </a:r>
                      <a:r>
                        <a:rPr lang="en-US" sz="2400" dirty="0">
                          <a:effectLst/>
                        </a:rPr>
                        <a:t>1: Glucose</a:t>
                      </a:r>
                      <a:endParaRPr lang="en-US" sz="2400" dirty="0">
                        <a:effectLst/>
                        <a:latin typeface="Arial"/>
                        <a:ea typeface="Times New Roman"/>
                      </a:endParaRPr>
                    </a:p>
                  </a:txBody>
                  <a:tcPr marL="68580" marR="68580" marT="0" marB="0" anchor="ctr"/>
                </a:tc>
                <a:tc>
                  <a:txBody>
                    <a:bodyPr/>
                    <a:lstStyle/>
                    <a:p>
                      <a:pPr marL="0" marR="0" indent="0">
                        <a:spcBef>
                          <a:spcPts val="0"/>
                        </a:spcBef>
                        <a:spcAft>
                          <a:spcPts val="600"/>
                        </a:spcAft>
                        <a:tabLst>
                          <a:tab pos="228600" algn="l"/>
                          <a:tab pos="457200" algn="l"/>
                        </a:tabLst>
                      </a:pPr>
                      <a:r>
                        <a:rPr lang="en-US" sz="2400" dirty="0">
                          <a:effectLst/>
                        </a:rPr>
                        <a:t> </a:t>
                      </a:r>
                      <a:endParaRPr lang="en-US" sz="2400" dirty="0">
                        <a:effectLst/>
                        <a:latin typeface="Arial"/>
                        <a:ea typeface="Times New Roman"/>
                      </a:endParaRPr>
                    </a:p>
                  </a:txBody>
                  <a:tcPr marL="68580" marR="68580" marT="0" marB="0"/>
                </a:tc>
                <a:tc>
                  <a:txBody>
                    <a:bodyPr/>
                    <a:lstStyle/>
                    <a:p>
                      <a:pPr marL="0" marR="0" indent="0">
                        <a:spcBef>
                          <a:spcPts val="0"/>
                        </a:spcBef>
                        <a:spcAft>
                          <a:spcPts val="600"/>
                        </a:spcAft>
                        <a:tabLst>
                          <a:tab pos="228600" algn="l"/>
                          <a:tab pos="457200" algn="l"/>
                        </a:tabLst>
                      </a:pPr>
                      <a:r>
                        <a:rPr lang="en-US" sz="2400">
                          <a:effectLst/>
                        </a:rPr>
                        <a:t> </a:t>
                      </a:r>
                      <a:endParaRPr lang="en-US" sz="2400">
                        <a:effectLst/>
                        <a:latin typeface="Arial"/>
                        <a:ea typeface="Times New Roman"/>
                      </a:endParaRPr>
                    </a:p>
                  </a:txBody>
                  <a:tcPr marL="68580" marR="68580" marT="0" marB="0"/>
                </a:tc>
              </a:tr>
              <a:tr h="1005840">
                <a:tc>
                  <a:txBody>
                    <a:bodyPr/>
                    <a:lstStyle/>
                    <a:p>
                      <a:pPr marL="0" marR="0" indent="0" algn="l">
                        <a:spcBef>
                          <a:spcPts val="0"/>
                        </a:spcBef>
                        <a:spcAft>
                          <a:spcPts val="600"/>
                        </a:spcAft>
                        <a:tabLst>
                          <a:tab pos="228600" algn="l"/>
                          <a:tab pos="457200" algn="l"/>
                        </a:tabLst>
                      </a:pPr>
                      <a:r>
                        <a:rPr lang="en-US" sz="2400" dirty="0" smtClean="0">
                          <a:effectLst/>
                        </a:rPr>
                        <a:t>#</a:t>
                      </a:r>
                      <a:r>
                        <a:rPr lang="en-US" sz="2400" dirty="0">
                          <a:effectLst/>
                        </a:rPr>
                        <a:t>2: Starch</a:t>
                      </a:r>
                      <a:endParaRPr lang="en-US" sz="2400" dirty="0">
                        <a:effectLst/>
                        <a:latin typeface="Arial"/>
                        <a:ea typeface="Times New Roman"/>
                      </a:endParaRPr>
                    </a:p>
                  </a:txBody>
                  <a:tcPr marL="68580" marR="68580" marT="0" marB="0" anchor="ctr"/>
                </a:tc>
                <a:tc>
                  <a:txBody>
                    <a:bodyPr/>
                    <a:lstStyle/>
                    <a:p>
                      <a:pPr marL="0" marR="0" indent="0">
                        <a:spcBef>
                          <a:spcPts val="0"/>
                        </a:spcBef>
                        <a:spcAft>
                          <a:spcPts val="600"/>
                        </a:spcAft>
                        <a:tabLst>
                          <a:tab pos="228600" algn="l"/>
                          <a:tab pos="457200" algn="l"/>
                        </a:tabLst>
                      </a:pPr>
                      <a:r>
                        <a:rPr lang="en-US" sz="2400" dirty="0">
                          <a:effectLst/>
                        </a:rPr>
                        <a:t> </a:t>
                      </a:r>
                      <a:endParaRPr lang="en-US" sz="2400" dirty="0">
                        <a:effectLst/>
                        <a:latin typeface="Arial"/>
                        <a:ea typeface="Times New Roman"/>
                      </a:endParaRPr>
                    </a:p>
                  </a:txBody>
                  <a:tcPr marL="68580" marR="68580" marT="0" marB="0"/>
                </a:tc>
                <a:tc>
                  <a:txBody>
                    <a:bodyPr/>
                    <a:lstStyle/>
                    <a:p>
                      <a:pPr marL="0" marR="0" indent="0">
                        <a:spcBef>
                          <a:spcPts val="0"/>
                        </a:spcBef>
                        <a:spcAft>
                          <a:spcPts val="600"/>
                        </a:spcAft>
                        <a:tabLst>
                          <a:tab pos="228600" algn="l"/>
                          <a:tab pos="457200" algn="l"/>
                        </a:tabLst>
                      </a:pPr>
                      <a:r>
                        <a:rPr lang="en-US" sz="2400" dirty="0">
                          <a:effectLst/>
                        </a:rPr>
                        <a:t> </a:t>
                      </a:r>
                      <a:endParaRPr lang="en-US" sz="2400" dirty="0">
                        <a:effectLst/>
                        <a:latin typeface="Arial"/>
                        <a:ea typeface="Times New Roman"/>
                      </a:endParaRPr>
                    </a:p>
                  </a:txBody>
                  <a:tcPr marL="68580" marR="68580" marT="0" marB="0"/>
                </a:tc>
              </a:tr>
              <a:tr h="1005840">
                <a:tc>
                  <a:txBody>
                    <a:bodyPr/>
                    <a:lstStyle/>
                    <a:p>
                      <a:pPr marL="0" marR="0" indent="0" algn="l">
                        <a:spcBef>
                          <a:spcPts val="0"/>
                        </a:spcBef>
                        <a:spcAft>
                          <a:spcPts val="600"/>
                        </a:spcAft>
                        <a:tabLst>
                          <a:tab pos="228600" algn="l"/>
                          <a:tab pos="457200" algn="l"/>
                        </a:tabLst>
                      </a:pPr>
                      <a:r>
                        <a:rPr lang="en-US" sz="2400" dirty="0" smtClean="0">
                          <a:effectLst/>
                        </a:rPr>
                        <a:t>#</a:t>
                      </a:r>
                      <a:r>
                        <a:rPr lang="en-US" sz="2400" dirty="0">
                          <a:effectLst/>
                        </a:rPr>
                        <a:t>3: Protein</a:t>
                      </a:r>
                      <a:endParaRPr lang="en-US" sz="2400" dirty="0">
                        <a:effectLst/>
                        <a:latin typeface="Arial"/>
                        <a:ea typeface="Times New Roman"/>
                      </a:endParaRPr>
                    </a:p>
                  </a:txBody>
                  <a:tcPr marL="68580" marR="68580" marT="0" marB="0" anchor="ctr"/>
                </a:tc>
                <a:tc>
                  <a:txBody>
                    <a:bodyPr/>
                    <a:lstStyle/>
                    <a:p>
                      <a:pPr marL="0" marR="0" indent="0">
                        <a:spcBef>
                          <a:spcPts val="0"/>
                        </a:spcBef>
                        <a:spcAft>
                          <a:spcPts val="600"/>
                        </a:spcAft>
                        <a:tabLst>
                          <a:tab pos="228600" algn="l"/>
                          <a:tab pos="457200" algn="l"/>
                        </a:tabLst>
                      </a:pPr>
                      <a:r>
                        <a:rPr lang="en-US" sz="2400" dirty="0">
                          <a:effectLst/>
                        </a:rPr>
                        <a:t> </a:t>
                      </a:r>
                      <a:endParaRPr lang="en-US" sz="2400" dirty="0">
                        <a:effectLst/>
                        <a:latin typeface="Arial"/>
                        <a:ea typeface="Times New Roman"/>
                      </a:endParaRPr>
                    </a:p>
                  </a:txBody>
                  <a:tcPr marL="68580" marR="68580" marT="0" marB="0"/>
                </a:tc>
                <a:tc>
                  <a:txBody>
                    <a:bodyPr/>
                    <a:lstStyle/>
                    <a:p>
                      <a:pPr marL="0" marR="0" indent="0">
                        <a:spcBef>
                          <a:spcPts val="0"/>
                        </a:spcBef>
                        <a:spcAft>
                          <a:spcPts val="600"/>
                        </a:spcAft>
                        <a:tabLst>
                          <a:tab pos="228600" algn="l"/>
                          <a:tab pos="457200" algn="l"/>
                        </a:tabLst>
                      </a:pPr>
                      <a:r>
                        <a:rPr lang="en-US" sz="2400" dirty="0">
                          <a:effectLst/>
                        </a:rPr>
                        <a:t> </a:t>
                      </a:r>
                      <a:endParaRPr lang="en-US" sz="2400" dirty="0">
                        <a:effectLst/>
                        <a:latin typeface="Arial"/>
                        <a:ea typeface="Times New Roman"/>
                      </a:endParaRPr>
                    </a:p>
                  </a:txBody>
                  <a:tcPr marL="68580" marR="68580" marT="0" marB="0"/>
                </a:tc>
              </a:tr>
              <a:tr h="1005840">
                <a:tc>
                  <a:txBody>
                    <a:bodyPr/>
                    <a:lstStyle/>
                    <a:p>
                      <a:pPr marL="0" marR="0" indent="0" algn="l">
                        <a:spcBef>
                          <a:spcPts val="0"/>
                        </a:spcBef>
                        <a:spcAft>
                          <a:spcPts val="600"/>
                        </a:spcAft>
                        <a:tabLst>
                          <a:tab pos="228600" algn="l"/>
                          <a:tab pos="457200" algn="l"/>
                        </a:tabLst>
                      </a:pPr>
                      <a:r>
                        <a:rPr lang="en-US" sz="2400" dirty="0" smtClean="0">
                          <a:effectLst/>
                        </a:rPr>
                        <a:t>#</a:t>
                      </a:r>
                      <a:r>
                        <a:rPr lang="en-US" sz="2400" dirty="0">
                          <a:effectLst/>
                        </a:rPr>
                        <a:t>4: Lipids</a:t>
                      </a:r>
                      <a:endParaRPr lang="en-US" sz="2400" dirty="0">
                        <a:effectLst/>
                        <a:latin typeface="Arial"/>
                        <a:ea typeface="Times New Roman"/>
                      </a:endParaRPr>
                    </a:p>
                  </a:txBody>
                  <a:tcPr marL="68580" marR="68580" marT="0" marB="0" anchor="ctr"/>
                </a:tc>
                <a:tc>
                  <a:txBody>
                    <a:bodyPr/>
                    <a:lstStyle/>
                    <a:p>
                      <a:pPr marL="0" marR="0" indent="0">
                        <a:spcBef>
                          <a:spcPts val="0"/>
                        </a:spcBef>
                        <a:spcAft>
                          <a:spcPts val="600"/>
                        </a:spcAft>
                        <a:tabLst>
                          <a:tab pos="228600" algn="l"/>
                          <a:tab pos="457200" algn="l"/>
                        </a:tabLst>
                      </a:pPr>
                      <a:r>
                        <a:rPr lang="en-US" sz="2400" dirty="0">
                          <a:effectLst/>
                        </a:rPr>
                        <a:t> </a:t>
                      </a:r>
                      <a:endParaRPr lang="en-US" sz="2400" dirty="0">
                        <a:effectLst/>
                        <a:latin typeface="Arial"/>
                        <a:ea typeface="Times New Roman"/>
                      </a:endParaRPr>
                    </a:p>
                  </a:txBody>
                  <a:tcPr marL="68580" marR="68580" marT="0" marB="0"/>
                </a:tc>
                <a:tc>
                  <a:txBody>
                    <a:bodyPr/>
                    <a:lstStyle/>
                    <a:p>
                      <a:pPr marL="0" marR="0" indent="0">
                        <a:spcBef>
                          <a:spcPts val="0"/>
                        </a:spcBef>
                        <a:spcAft>
                          <a:spcPts val="600"/>
                        </a:spcAft>
                        <a:tabLst>
                          <a:tab pos="228600" algn="l"/>
                          <a:tab pos="457200" algn="l"/>
                        </a:tabLst>
                      </a:pPr>
                      <a:r>
                        <a:rPr lang="en-US" sz="2400" dirty="0">
                          <a:effectLst/>
                        </a:rPr>
                        <a:t> </a:t>
                      </a:r>
                      <a:endParaRPr lang="en-US" sz="2400" dirty="0">
                        <a:effectLst/>
                        <a:latin typeface="Arial"/>
                        <a:ea typeface="Times New Roman"/>
                      </a:endParaRPr>
                    </a:p>
                  </a:txBody>
                  <a:tcPr marL="68580" marR="68580" marT="0" marB="0"/>
                </a:tc>
              </a:tr>
            </a:tbl>
          </a:graphicData>
        </a:graphic>
      </p:graphicFrame>
    </p:spTree>
    <p:extLst>
      <p:ext uri="{BB962C8B-B14F-4D97-AF65-F5344CB8AC3E}">
        <p14:creationId xmlns:p14="http://schemas.microsoft.com/office/powerpoint/2010/main" val="25432363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2.2.1 Part II</a:t>
            </a:r>
            <a:endParaRPr lang="en-US" dirty="0"/>
          </a:p>
        </p:txBody>
      </p:sp>
      <p:sp>
        <p:nvSpPr>
          <p:cNvPr id="3" name="Content Placeholder 2"/>
          <p:cNvSpPr>
            <a:spLocks noGrp="1"/>
          </p:cNvSpPr>
          <p:nvPr>
            <p:ph sz="quarter" idx="1"/>
          </p:nvPr>
        </p:nvSpPr>
        <p:spPr/>
        <p:txBody>
          <a:bodyPr/>
          <a:lstStyle/>
          <a:p>
            <a:r>
              <a:rPr lang="en-US" sz="1800" dirty="0"/>
              <a:t>You are tasked to test Anna’s stomach contents to determine the makeup of her last meal.  </a:t>
            </a:r>
            <a:r>
              <a:rPr lang="en-US" sz="1800" dirty="0" smtClean="0"/>
              <a:t>You </a:t>
            </a:r>
            <a:r>
              <a:rPr lang="en-US" sz="1800" dirty="0"/>
              <a:t>will design a procedure for testing this mixture as well as determining the chemical makeup of three standard food items. </a:t>
            </a:r>
            <a:endParaRPr lang="en-US" sz="1800" b="1"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334541446"/>
              </p:ext>
            </p:extLst>
          </p:nvPr>
        </p:nvGraphicFramePr>
        <p:xfrm>
          <a:off x="533400" y="2286000"/>
          <a:ext cx="8046720" cy="3758140"/>
        </p:xfrm>
        <a:graphic>
          <a:graphicData uri="http://schemas.openxmlformats.org/drawingml/2006/table">
            <a:tbl>
              <a:tblPr firstRow="1" firstCol="1" bandRow="1">
                <a:tableStyleId>{5C22544A-7EE6-4342-B048-85BDC9FD1C3A}</a:tableStyleId>
              </a:tblPr>
              <a:tblGrid>
                <a:gridCol w="1280160"/>
                <a:gridCol w="1371600"/>
                <a:gridCol w="1371600"/>
                <a:gridCol w="1371600"/>
                <a:gridCol w="1371600"/>
                <a:gridCol w="1280160"/>
              </a:tblGrid>
              <a:tr h="427043">
                <a:tc rowSpan="2">
                  <a:txBody>
                    <a:bodyPr/>
                    <a:lstStyle/>
                    <a:p>
                      <a:pPr marL="0" marR="0" indent="0" algn="l">
                        <a:spcBef>
                          <a:spcPts val="0"/>
                        </a:spcBef>
                        <a:spcAft>
                          <a:spcPts val="600"/>
                        </a:spcAft>
                        <a:tabLst>
                          <a:tab pos="228600" algn="l"/>
                          <a:tab pos="457200" algn="l"/>
                        </a:tabLst>
                      </a:pPr>
                      <a:r>
                        <a:rPr lang="en-US" sz="1600" dirty="0" smtClean="0">
                          <a:effectLst/>
                        </a:rPr>
                        <a:t>Test </a:t>
                      </a:r>
                      <a:endParaRPr lang="en-US" sz="1600" dirty="0">
                        <a:effectLst/>
                        <a:latin typeface="Arial"/>
                        <a:ea typeface="Times New Roman"/>
                      </a:endParaRPr>
                    </a:p>
                  </a:txBody>
                  <a:tcPr marL="68580" marR="68580" marT="0" marB="0" anchor="ctr"/>
                </a:tc>
                <a:tc gridSpan="4">
                  <a:txBody>
                    <a:bodyPr/>
                    <a:lstStyle/>
                    <a:p>
                      <a:pPr marL="0" marR="0" indent="0" algn="ctr">
                        <a:spcBef>
                          <a:spcPts val="0"/>
                        </a:spcBef>
                        <a:spcAft>
                          <a:spcPts val="600"/>
                        </a:spcAft>
                        <a:tabLst>
                          <a:tab pos="228600" algn="l"/>
                          <a:tab pos="457200" algn="l"/>
                        </a:tabLst>
                      </a:pPr>
                      <a:r>
                        <a:rPr lang="en-US" sz="1600" dirty="0" smtClean="0">
                          <a:effectLst/>
                        </a:rPr>
                        <a:t>Response to Indicator</a:t>
                      </a:r>
                      <a:endParaRPr lang="en-US" sz="1600" dirty="0">
                        <a:effectLst/>
                        <a:latin typeface="Arial"/>
                        <a:ea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0" marR="0" indent="0" algn="ctr">
                        <a:spcBef>
                          <a:spcPts val="0"/>
                        </a:spcBef>
                        <a:spcAft>
                          <a:spcPts val="600"/>
                        </a:spcAft>
                        <a:tabLst>
                          <a:tab pos="228600" algn="l"/>
                          <a:tab pos="457200" algn="l"/>
                        </a:tabLst>
                      </a:pPr>
                      <a:r>
                        <a:rPr lang="en-US" sz="1600" baseline="0" dirty="0" smtClean="0">
                          <a:effectLst/>
                        </a:rPr>
                        <a:t>Make-Up</a:t>
                      </a:r>
                      <a:endParaRPr lang="en-US" sz="1600" dirty="0">
                        <a:effectLst/>
                        <a:latin typeface="Arial"/>
                        <a:ea typeface="Times New Roman"/>
                      </a:endParaRPr>
                    </a:p>
                  </a:txBody>
                  <a:tcPr marL="68580" marR="68580" marT="0" marB="0"/>
                </a:tc>
              </a:tr>
              <a:tr h="427043">
                <a:tc vMerge="1">
                  <a:txBody>
                    <a:bodyPr/>
                    <a:lstStyle/>
                    <a:p>
                      <a:endParaRPr lang="en-US"/>
                    </a:p>
                  </a:txBody>
                  <a:tcPr/>
                </a:tc>
                <a:tc>
                  <a:txBody>
                    <a:bodyPr/>
                    <a:lstStyle/>
                    <a:p>
                      <a:pPr marL="0" marR="0" indent="0" algn="ctr">
                        <a:spcBef>
                          <a:spcPts val="0"/>
                        </a:spcBef>
                        <a:spcAft>
                          <a:spcPts val="600"/>
                        </a:spcAft>
                        <a:tabLst>
                          <a:tab pos="228600" algn="l"/>
                          <a:tab pos="457200" algn="l"/>
                        </a:tabLst>
                      </a:pPr>
                      <a:r>
                        <a:rPr lang="en-US" sz="1600" dirty="0" smtClean="0">
                          <a:effectLst/>
                        </a:rPr>
                        <a:t>Glucose</a:t>
                      </a:r>
                      <a:endParaRPr lang="en-US" sz="1600" dirty="0">
                        <a:effectLst/>
                        <a:latin typeface="Arial"/>
                        <a:ea typeface="Times New Roman"/>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600"/>
                        </a:spcAft>
                        <a:buClrTx/>
                        <a:buSzTx/>
                        <a:buFontTx/>
                        <a:buNone/>
                        <a:tabLst>
                          <a:tab pos="228600" algn="l"/>
                          <a:tab pos="457200" algn="l"/>
                        </a:tabLst>
                        <a:defRPr/>
                      </a:pPr>
                      <a:r>
                        <a:rPr lang="en-US" sz="1600" dirty="0" smtClean="0">
                          <a:effectLst/>
                        </a:rPr>
                        <a:t>Starch</a:t>
                      </a:r>
                      <a:endParaRPr lang="en-US" sz="1600" dirty="0" smtClean="0">
                        <a:effectLst/>
                        <a:latin typeface="Arial"/>
                        <a:ea typeface="Times New Roman"/>
                      </a:endParaRPr>
                    </a:p>
                  </a:txBody>
                  <a:tcPr marL="68580" marR="68580" marT="0" marB="0"/>
                </a:tc>
                <a:tc>
                  <a:txBody>
                    <a:bodyPr/>
                    <a:lstStyle/>
                    <a:p>
                      <a:pPr marL="0" marR="0" indent="0" algn="ctr">
                        <a:spcBef>
                          <a:spcPts val="0"/>
                        </a:spcBef>
                        <a:spcAft>
                          <a:spcPts val="600"/>
                        </a:spcAft>
                        <a:tabLst>
                          <a:tab pos="228600" algn="l"/>
                          <a:tab pos="457200" algn="l"/>
                        </a:tabLst>
                      </a:pPr>
                      <a:r>
                        <a:rPr lang="en-US" sz="1600" dirty="0" smtClean="0">
                          <a:effectLst/>
                        </a:rPr>
                        <a:t>Protein</a:t>
                      </a:r>
                      <a:endParaRPr lang="en-US" sz="1600" dirty="0">
                        <a:effectLst/>
                        <a:latin typeface="Arial"/>
                        <a:ea typeface="Times New Roman"/>
                      </a:endParaRPr>
                    </a:p>
                  </a:txBody>
                  <a:tcPr marL="68580" marR="68580" marT="0" marB="0"/>
                </a:tc>
                <a:tc>
                  <a:txBody>
                    <a:bodyPr/>
                    <a:lstStyle/>
                    <a:p>
                      <a:pPr marL="0" marR="0" indent="0" algn="ctr">
                        <a:spcBef>
                          <a:spcPts val="0"/>
                        </a:spcBef>
                        <a:spcAft>
                          <a:spcPts val="600"/>
                        </a:spcAft>
                        <a:tabLst>
                          <a:tab pos="228600" algn="l"/>
                          <a:tab pos="457200" algn="l"/>
                        </a:tabLst>
                      </a:pPr>
                      <a:r>
                        <a:rPr lang="en-US" sz="1600" dirty="0" smtClean="0">
                          <a:effectLst/>
                        </a:rPr>
                        <a:t>Lipid</a:t>
                      </a:r>
                      <a:endParaRPr lang="en-US" sz="1600" dirty="0">
                        <a:effectLst/>
                        <a:latin typeface="Arial"/>
                        <a:ea typeface="Times New Roman"/>
                      </a:endParaRPr>
                    </a:p>
                  </a:txBody>
                  <a:tcPr marL="68580" marR="68580" marT="0" marB="0"/>
                </a:tc>
                <a:tc vMerge="1">
                  <a:txBody>
                    <a:bodyPr/>
                    <a:lstStyle/>
                    <a:p>
                      <a:endParaRPr lang="en-US"/>
                    </a:p>
                  </a:txBody>
                  <a:tcPr/>
                </a:tc>
              </a:tr>
              <a:tr h="683323">
                <a:tc>
                  <a:txBody>
                    <a:bodyPr/>
                    <a:lstStyle/>
                    <a:p>
                      <a:pPr marL="0" marR="0" indent="0" algn="l">
                        <a:spcBef>
                          <a:spcPts val="0"/>
                        </a:spcBef>
                        <a:spcAft>
                          <a:spcPts val="600"/>
                        </a:spcAft>
                        <a:tabLst>
                          <a:tab pos="228600" algn="l"/>
                          <a:tab pos="457200" algn="l"/>
                        </a:tabLst>
                      </a:pPr>
                      <a:r>
                        <a:rPr lang="en-US" sz="1600" baseline="0" dirty="0" smtClean="0">
                          <a:effectLst/>
                        </a:rPr>
                        <a:t>Item 1 __________</a:t>
                      </a:r>
                      <a:endParaRPr lang="en-US" sz="1600" dirty="0">
                        <a:effectLst/>
                        <a:latin typeface="Arial"/>
                        <a:ea typeface="Times New Roman"/>
                      </a:endParaRPr>
                    </a:p>
                  </a:txBody>
                  <a:tcPr marL="68580" marR="68580" marT="0" marB="0" anchor="ctr"/>
                </a:tc>
                <a:tc>
                  <a:txBody>
                    <a:bodyPr/>
                    <a:lstStyle/>
                    <a:p>
                      <a:pPr marL="0" marR="0" indent="0">
                        <a:spcBef>
                          <a:spcPts val="0"/>
                        </a:spcBef>
                        <a:spcAft>
                          <a:spcPts val="600"/>
                        </a:spcAft>
                        <a:tabLst>
                          <a:tab pos="228600" algn="l"/>
                          <a:tab pos="457200" algn="l"/>
                        </a:tabLst>
                      </a:pPr>
                      <a:r>
                        <a:rPr lang="en-US" sz="1600" dirty="0">
                          <a:effectLst/>
                        </a:rPr>
                        <a:t> </a:t>
                      </a:r>
                      <a:endParaRPr lang="en-US" sz="1600" dirty="0">
                        <a:effectLst/>
                        <a:latin typeface="Arial"/>
                        <a:ea typeface="Times New Roman"/>
                      </a:endParaRPr>
                    </a:p>
                  </a:txBody>
                  <a:tcPr marL="68580" marR="68580" marT="0" marB="0"/>
                </a:tc>
                <a:tc>
                  <a:txBody>
                    <a:bodyPr/>
                    <a:lstStyle/>
                    <a:p>
                      <a:pPr marL="0" marR="0" indent="0">
                        <a:spcBef>
                          <a:spcPts val="0"/>
                        </a:spcBef>
                        <a:spcAft>
                          <a:spcPts val="600"/>
                        </a:spcAft>
                        <a:tabLst>
                          <a:tab pos="228600" algn="l"/>
                          <a:tab pos="457200" algn="l"/>
                        </a:tabLst>
                      </a:pPr>
                      <a:endParaRPr lang="en-US" sz="1600" dirty="0">
                        <a:effectLst/>
                        <a:latin typeface="Arial"/>
                        <a:ea typeface="Times New Roman"/>
                      </a:endParaRPr>
                    </a:p>
                  </a:txBody>
                  <a:tcPr marL="68580" marR="68580" marT="0" marB="0"/>
                </a:tc>
                <a:tc>
                  <a:txBody>
                    <a:bodyPr/>
                    <a:lstStyle/>
                    <a:p>
                      <a:pPr marL="0" marR="0" indent="0">
                        <a:spcBef>
                          <a:spcPts val="0"/>
                        </a:spcBef>
                        <a:spcAft>
                          <a:spcPts val="600"/>
                        </a:spcAft>
                        <a:tabLst>
                          <a:tab pos="228600" algn="l"/>
                          <a:tab pos="457200" algn="l"/>
                        </a:tabLst>
                      </a:pPr>
                      <a:endParaRPr lang="en-US" sz="1600" dirty="0">
                        <a:effectLst/>
                        <a:latin typeface="Arial"/>
                        <a:ea typeface="Times New Roman"/>
                      </a:endParaRPr>
                    </a:p>
                  </a:txBody>
                  <a:tcPr marL="68580" marR="68580" marT="0" marB="0"/>
                </a:tc>
                <a:tc>
                  <a:txBody>
                    <a:bodyPr/>
                    <a:lstStyle/>
                    <a:p>
                      <a:pPr marL="0" marR="0" indent="0">
                        <a:spcBef>
                          <a:spcPts val="0"/>
                        </a:spcBef>
                        <a:spcAft>
                          <a:spcPts val="600"/>
                        </a:spcAft>
                        <a:tabLst>
                          <a:tab pos="228600" algn="l"/>
                          <a:tab pos="457200" algn="l"/>
                        </a:tabLst>
                      </a:pPr>
                      <a:endParaRPr lang="en-US" sz="1600" dirty="0">
                        <a:effectLst/>
                        <a:latin typeface="Arial"/>
                        <a:ea typeface="Times New Roman"/>
                      </a:endParaRPr>
                    </a:p>
                  </a:txBody>
                  <a:tcPr marL="68580" marR="68580" marT="0" marB="0"/>
                </a:tc>
                <a:tc>
                  <a:txBody>
                    <a:bodyPr/>
                    <a:lstStyle/>
                    <a:p>
                      <a:pPr marL="0" marR="0" indent="0">
                        <a:spcBef>
                          <a:spcPts val="0"/>
                        </a:spcBef>
                        <a:spcAft>
                          <a:spcPts val="600"/>
                        </a:spcAft>
                        <a:tabLst>
                          <a:tab pos="228600" algn="l"/>
                          <a:tab pos="457200" algn="l"/>
                        </a:tabLst>
                      </a:pPr>
                      <a:r>
                        <a:rPr lang="en-US" sz="1600" dirty="0">
                          <a:effectLst/>
                        </a:rPr>
                        <a:t> </a:t>
                      </a:r>
                      <a:endParaRPr lang="en-US" sz="1600" dirty="0">
                        <a:effectLst/>
                        <a:latin typeface="Arial"/>
                        <a:ea typeface="Times New Roman"/>
                      </a:endParaRPr>
                    </a:p>
                  </a:txBody>
                  <a:tcPr marL="68580" marR="68580" marT="0" marB="0"/>
                </a:tc>
              </a:tr>
              <a:tr h="683323">
                <a:tc>
                  <a:txBody>
                    <a:bodyPr/>
                    <a:lstStyle/>
                    <a:p>
                      <a:pPr marL="0" marR="0" indent="0" algn="l">
                        <a:spcBef>
                          <a:spcPts val="0"/>
                        </a:spcBef>
                        <a:spcAft>
                          <a:spcPts val="600"/>
                        </a:spcAft>
                        <a:tabLst>
                          <a:tab pos="228600" algn="l"/>
                          <a:tab pos="457200" algn="l"/>
                        </a:tabLst>
                      </a:pPr>
                      <a:r>
                        <a:rPr lang="en-US" sz="1600" baseline="0" dirty="0" smtClean="0">
                          <a:effectLst/>
                        </a:rPr>
                        <a:t>Item 2 __________</a:t>
                      </a:r>
                      <a:endParaRPr lang="en-US" sz="1600" dirty="0">
                        <a:effectLst/>
                        <a:latin typeface="Arial"/>
                        <a:ea typeface="Times New Roman"/>
                      </a:endParaRPr>
                    </a:p>
                  </a:txBody>
                  <a:tcPr marL="68580" marR="68580" marT="0" marB="0" anchor="ctr"/>
                </a:tc>
                <a:tc>
                  <a:txBody>
                    <a:bodyPr/>
                    <a:lstStyle/>
                    <a:p>
                      <a:pPr marL="0" marR="0" indent="0">
                        <a:spcBef>
                          <a:spcPts val="0"/>
                        </a:spcBef>
                        <a:spcAft>
                          <a:spcPts val="600"/>
                        </a:spcAft>
                        <a:tabLst>
                          <a:tab pos="228600" algn="l"/>
                          <a:tab pos="457200" algn="l"/>
                        </a:tabLst>
                      </a:pPr>
                      <a:r>
                        <a:rPr lang="en-US" sz="1600" dirty="0">
                          <a:effectLst/>
                        </a:rPr>
                        <a:t> </a:t>
                      </a:r>
                      <a:endParaRPr lang="en-US" sz="1600" dirty="0">
                        <a:effectLst/>
                        <a:latin typeface="Arial"/>
                        <a:ea typeface="Times New Roman"/>
                      </a:endParaRPr>
                    </a:p>
                  </a:txBody>
                  <a:tcPr marL="68580" marR="68580" marT="0" marB="0"/>
                </a:tc>
                <a:tc>
                  <a:txBody>
                    <a:bodyPr/>
                    <a:lstStyle/>
                    <a:p>
                      <a:pPr marL="0" marR="0" indent="0">
                        <a:spcBef>
                          <a:spcPts val="0"/>
                        </a:spcBef>
                        <a:spcAft>
                          <a:spcPts val="600"/>
                        </a:spcAft>
                        <a:tabLst>
                          <a:tab pos="228600" algn="l"/>
                          <a:tab pos="457200" algn="l"/>
                        </a:tabLst>
                      </a:pPr>
                      <a:endParaRPr lang="en-US" sz="1600" dirty="0">
                        <a:effectLst/>
                        <a:latin typeface="Arial"/>
                        <a:ea typeface="Times New Roman"/>
                      </a:endParaRPr>
                    </a:p>
                  </a:txBody>
                  <a:tcPr marL="68580" marR="68580" marT="0" marB="0"/>
                </a:tc>
                <a:tc>
                  <a:txBody>
                    <a:bodyPr/>
                    <a:lstStyle/>
                    <a:p>
                      <a:pPr marL="0" marR="0" indent="0">
                        <a:spcBef>
                          <a:spcPts val="0"/>
                        </a:spcBef>
                        <a:spcAft>
                          <a:spcPts val="600"/>
                        </a:spcAft>
                        <a:tabLst>
                          <a:tab pos="228600" algn="l"/>
                          <a:tab pos="457200" algn="l"/>
                        </a:tabLst>
                      </a:pPr>
                      <a:endParaRPr lang="en-US" sz="1600" dirty="0">
                        <a:effectLst/>
                        <a:latin typeface="Arial"/>
                        <a:ea typeface="Times New Roman"/>
                      </a:endParaRPr>
                    </a:p>
                  </a:txBody>
                  <a:tcPr marL="68580" marR="68580" marT="0" marB="0"/>
                </a:tc>
                <a:tc>
                  <a:txBody>
                    <a:bodyPr/>
                    <a:lstStyle/>
                    <a:p>
                      <a:pPr marL="0" marR="0" indent="0">
                        <a:spcBef>
                          <a:spcPts val="0"/>
                        </a:spcBef>
                        <a:spcAft>
                          <a:spcPts val="600"/>
                        </a:spcAft>
                        <a:tabLst>
                          <a:tab pos="228600" algn="l"/>
                          <a:tab pos="457200" algn="l"/>
                        </a:tabLst>
                      </a:pPr>
                      <a:endParaRPr lang="en-US" sz="1600" dirty="0">
                        <a:effectLst/>
                        <a:latin typeface="Arial"/>
                        <a:ea typeface="Times New Roman"/>
                      </a:endParaRPr>
                    </a:p>
                  </a:txBody>
                  <a:tcPr marL="68580" marR="68580" marT="0" marB="0"/>
                </a:tc>
                <a:tc>
                  <a:txBody>
                    <a:bodyPr/>
                    <a:lstStyle/>
                    <a:p>
                      <a:pPr marL="0" marR="0" indent="0">
                        <a:spcBef>
                          <a:spcPts val="0"/>
                        </a:spcBef>
                        <a:spcAft>
                          <a:spcPts val="600"/>
                        </a:spcAft>
                        <a:tabLst>
                          <a:tab pos="228600" algn="l"/>
                          <a:tab pos="457200" algn="l"/>
                        </a:tabLst>
                      </a:pPr>
                      <a:r>
                        <a:rPr lang="en-US" sz="1600" dirty="0">
                          <a:effectLst/>
                        </a:rPr>
                        <a:t> </a:t>
                      </a:r>
                      <a:endParaRPr lang="en-US" sz="1600" dirty="0">
                        <a:effectLst/>
                        <a:latin typeface="Arial"/>
                        <a:ea typeface="Times New Roman"/>
                      </a:endParaRPr>
                    </a:p>
                  </a:txBody>
                  <a:tcPr marL="68580" marR="68580" marT="0" marB="0"/>
                </a:tc>
              </a:tr>
              <a:tr h="683323">
                <a:tc>
                  <a:txBody>
                    <a:bodyPr/>
                    <a:lstStyle/>
                    <a:p>
                      <a:pPr marL="0" marR="0" indent="0" algn="l">
                        <a:spcBef>
                          <a:spcPts val="0"/>
                        </a:spcBef>
                        <a:spcAft>
                          <a:spcPts val="600"/>
                        </a:spcAft>
                        <a:tabLst>
                          <a:tab pos="228600" algn="l"/>
                          <a:tab pos="457200" algn="l"/>
                        </a:tabLst>
                      </a:pPr>
                      <a:r>
                        <a:rPr lang="en-US" sz="1600" baseline="0" dirty="0" smtClean="0">
                          <a:effectLst/>
                        </a:rPr>
                        <a:t>Item 3 ___________</a:t>
                      </a:r>
                      <a:endParaRPr lang="en-US" sz="1600" dirty="0">
                        <a:effectLst/>
                        <a:latin typeface="Arial"/>
                        <a:ea typeface="Times New Roman"/>
                      </a:endParaRPr>
                    </a:p>
                  </a:txBody>
                  <a:tcPr marL="68580" marR="68580" marT="0" marB="0" anchor="ctr"/>
                </a:tc>
                <a:tc>
                  <a:txBody>
                    <a:bodyPr/>
                    <a:lstStyle/>
                    <a:p>
                      <a:pPr marL="0" marR="0" indent="0">
                        <a:spcBef>
                          <a:spcPts val="0"/>
                        </a:spcBef>
                        <a:spcAft>
                          <a:spcPts val="600"/>
                        </a:spcAft>
                        <a:tabLst>
                          <a:tab pos="228600" algn="l"/>
                          <a:tab pos="457200" algn="l"/>
                        </a:tabLst>
                      </a:pPr>
                      <a:r>
                        <a:rPr lang="en-US" sz="1600" dirty="0">
                          <a:effectLst/>
                        </a:rPr>
                        <a:t> </a:t>
                      </a:r>
                      <a:endParaRPr lang="en-US" sz="1600" dirty="0">
                        <a:effectLst/>
                        <a:latin typeface="Arial"/>
                        <a:ea typeface="Times New Roman"/>
                      </a:endParaRPr>
                    </a:p>
                  </a:txBody>
                  <a:tcPr marL="68580" marR="68580" marT="0" marB="0"/>
                </a:tc>
                <a:tc>
                  <a:txBody>
                    <a:bodyPr/>
                    <a:lstStyle/>
                    <a:p>
                      <a:pPr marL="0" marR="0" indent="0">
                        <a:spcBef>
                          <a:spcPts val="0"/>
                        </a:spcBef>
                        <a:spcAft>
                          <a:spcPts val="600"/>
                        </a:spcAft>
                        <a:tabLst>
                          <a:tab pos="228600" algn="l"/>
                          <a:tab pos="457200" algn="l"/>
                        </a:tabLst>
                      </a:pPr>
                      <a:endParaRPr lang="en-US" sz="1600" dirty="0">
                        <a:effectLst/>
                        <a:latin typeface="Arial"/>
                        <a:ea typeface="Times New Roman"/>
                      </a:endParaRPr>
                    </a:p>
                  </a:txBody>
                  <a:tcPr marL="68580" marR="68580" marT="0" marB="0"/>
                </a:tc>
                <a:tc>
                  <a:txBody>
                    <a:bodyPr/>
                    <a:lstStyle/>
                    <a:p>
                      <a:pPr marL="0" marR="0" indent="0">
                        <a:spcBef>
                          <a:spcPts val="0"/>
                        </a:spcBef>
                        <a:spcAft>
                          <a:spcPts val="600"/>
                        </a:spcAft>
                        <a:tabLst>
                          <a:tab pos="228600" algn="l"/>
                          <a:tab pos="457200" algn="l"/>
                        </a:tabLst>
                      </a:pPr>
                      <a:endParaRPr lang="en-US" sz="1600" dirty="0">
                        <a:effectLst/>
                        <a:latin typeface="Arial"/>
                        <a:ea typeface="Times New Roman"/>
                      </a:endParaRPr>
                    </a:p>
                  </a:txBody>
                  <a:tcPr marL="68580" marR="68580" marT="0" marB="0"/>
                </a:tc>
                <a:tc>
                  <a:txBody>
                    <a:bodyPr/>
                    <a:lstStyle/>
                    <a:p>
                      <a:pPr marL="0" marR="0" indent="0">
                        <a:spcBef>
                          <a:spcPts val="0"/>
                        </a:spcBef>
                        <a:spcAft>
                          <a:spcPts val="600"/>
                        </a:spcAft>
                        <a:tabLst>
                          <a:tab pos="228600" algn="l"/>
                          <a:tab pos="457200" algn="l"/>
                        </a:tabLst>
                      </a:pPr>
                      <a:endParaRPr lang="en-US" sz="1600" dirty="0">
                        <a:effectLst/>
                        <a:latin typeface="Arial"/>
                        <a:ea typeface="Times New Roman"/>
                      </a:endParaRPr>
                    </a:p>
                  </a:txBody>
                  <a:tcPr marL="68580" marR="68580" marT="0" marB="0"/>
                </a:tc>
                <a:tc>
                  <a:txBody>
                    <a:bodyPr/>
                    <a:lstStyle/>
                    <a:p>
                      <a:pPr marL="0" marR="0" indent="0">
                        <a:spcBef>
                          <a:spcPts val="0"/>
                        </a:spcBef>
                        <a:spcAft>
                          <a:spcPts val="600"/>
                        </a:spcAft>
                        <a:tabLst>
                          <a:tab pos="228600" algn="l"/>
                          <a:tab pos="457200" algn="l"/>
                        </a:tabLst>
                      </a:pPr>
                      <a:r>
                        <a:rPr lang="en-US" sz="1600" dirty="0">
                          <a:effectLst/>
                        </a:rPr>
                        <a:t> </a:t>
                      </a:r>
                      <a:endParaRPr lang="en-US" sz="1600" dirty="0">
                        <a:effectLst/>
                        <a:latin typeface="Arial"/>
                        <a:ea typeface="Times New Roman"/>
                      </a:endParaRPr>
                    </a:p>
                  </a:txBody>
                  <a:tcPr marL="68580" marR="68580" marT="0" marB="0"/>
                </a:tc>
              </a:tr>
              <a:tr h="854085">
                <a:tc>
                  <a:txBody>
                    <a:bodyPr/>
                    <a:lstStyle/>
                    <a:p>
                      <a:pPr marL="0" marR="0" indent="0" algn="l">
                        <a:spcBef>
                          <a:spcPts val="0"/>
                        </a:spcBef>
                        <a:spcAft>
                          <a:spcPts val="600"/>
                        </a:spcAft>
                        <a:tabLst>
                          <a:tab pos="228600" algn="l"/>
                          <a:tab pos="457200" algn="l"/>
                        </a:tabLst>
                      </a:pPr>
                      <a:r>
                        <a:rPr lang="en-US" sz="1600" dirty="0" smtClean="0">
                          <a:effectLst/>
                        </a:rPr>
                        <a:t>Stomach</a:t>
                      </a:r>
                      <a:r>
                        <a:rPr lang="en-US" sz="1600" baseline="0" dirty="0" smtClean="0">
                          <a:effectLst/>
                        </a:rPr>
                        <a:t> Contents</a:t>
                      </a:r>
                      <a:endParaRPr lang="en-US" sz="1600" dirty="0">
                        <a:effectLst/>
                        <a:latin typeface="Arial"/>
                        <a:ea typeface="Times New Roman"/>
                      </a:endParaRPr>
                    </a:p>
                  </a:txBody>
                  <a:tcPr marL="68580" marR="68580" marT="0" marB="0" anchor="ctr"/>
                </a:tc>
                <a:tc>
                  <a:txBody>
                    <a:bodyPr/>
                    <a:lstStyle/>
                    <a:p>
                      <a:pPr marL="0" marR="0" indent="0">
                        <a:spcBef>
                          <a:spcPts val="0"/>
                        </a:spcBef>
                        <a:spcAft>
                          <a:spcPts val="600"/>
                        </a:spcAft>
                        <a:tabLst>
                          <a:tab pos="228600" algn="l"/>
                          <a:tab pos="457200" algn="l"/>
                        </a:tabLst>
                      </a:pPr>
                      <a:r>
                        <a:rPr lang="en-US" sz="1600" dirty="0">
                          <a:effectLst/>
                        </a:rPr>
                        <a:t> </a:t>
                      </a:r>
                      <a:endParaRPr lang="en-US" sz="1600" dirty="0">
                        <a:effectLst/>
                        <a:latin typeface="Arial"/>
                        <a:ea typeface="Times New Roman"/>
                      </a:endParaRPr>
                    </a:p>
                  </a:txBody>
                  <a:tcPr marL="68580" marR="68580" marT="0" marB="0"/>
                </a:tc>
                <a:tc>
                  <a:txBody>
                    <a:bodyPr/>
                    <a:lstStyle/>
                    <a:p>
                      <a:pPr marL="0" marR="0" indent="0">
                        <a:spcBef>
                          <a:spcPts val="0"/>
                        </a:spcBef>
                        <a:spcAft>
                          <a:spcPts val="600"/>
                        </a:spcAft>
                        <a:tabLst>
                          <a:tab pos="228600" algn="l"/>
                          <a:tab pos="457200" algn="l"/>
                        </a:tabLst>
                      </a:pPr>
                      <a:endParaRPr lang="en-US" sz="1600" dirty="0">
                        <a:effectLst/>
                        <a:latin typeface="Arial"/>
                        <a:ea typeface="Times New Roman"/>
                      </a:endParaRPr>
                    </a:p>
                  </a:txBody>
                  <a:tcPr marL="68580" marR="68580" marT="0" marB="0"/>
                </a:tc>
                <a:tc>
                  <a:txBody>
                    <a:bodyPr/>
                    <a:lstStyle/>
                    <a:p>
                      <a:pPr marL="0" marR="0" indent="0">
                        <a:spcBef>
                          <a:spcPts val="0"/>
                        </a:spcBef>
                        <a:spcAft>
                          <a:spcPts val="600"/>
                        </a:spcAft>
                        <a:tabLst>
                          <a:tab pos="228600" algn="l"/>
                          <a:tab pos="457200" algn="l"/>
                        </a:tabLst>
                      </a:pPr>
                      <a:endParaRPr lang="en-US" sz="1600" dirty="0">
                        <a:effectLst/>
                        <a:latin typeface="Arial"/>
                        <a:ea typeface="Times New Roman"/>
                      </a:endParaRPr>
                    </a:p>
                  </a:txBody>
                  <a:tcPr marL="68580" marR="68580" marT="0" marB="0"/>
                </a:tc>
                <a:tc>
                  <a:txBody>
                    <a:bodyPr/>
                    <a:lstStyle/>
                    <a:p>
                      <a:pPr marL="0" marR="0" indent="0">
                        <a:spcBef>
                          <a:spcPts val="0"/>
                        </a:spcBef>
                        <a:spcAft>
                          <a:spcPts val="600"/>
                        </a:spcAft>
                        <a:tabLst>
                          <a:tab pos="228600" algn="l"/>
                          <a:tab pos="457200" algn="l"/>
                        </a:tabLst>
                      </a:pPr>
                      <a:endParaRPr lang="en-US" sz="1600" dirty="0">
                        <a:effectLst/>
                        <a:latin typeface="Arial"/>
                        <a:ea typeface="Times New Roman"/>
                      </a:endParaRPr>
                    </a:p>
                  </a:txBody>
                  <a:tcPr marL="68580" marR="68580" marT="0" marB="0"/>
                </a:tc>
                <a:tc>
                  <a:txBody>
                    <a:bodyPr/>
                    <a:lstStyle/>
                    <a:p>
                      <a:pPr marL="0" marR="0" indent="0">
                        <a:spcBef>
                          <a:spcPts val="0"/>
                        </a:spcBef>
                        <a:spcAft>
                          <a:spcPts val="600"/>
                        </a:spcAft>
                        <a:tabLst>
                          <a:tab pos="228600" algn="l"/>
                          <a:tab pos="457200" algn="l"/>
                        </a:tabLst>
                      </a:pPr>
                      <a:r>
                        <a:rPr lang="en-US" sz="1600" dirty="0">
                          <a:effectLst/>
                        </a:rPr>
                        <a:t> </a:t>
                      </a:r>
                      <a:endParaRPr lang="en-US" sz="1600" dirty="0">
                        <a:effectLst/>
                        <a:latin typeface="Arial"/>
                        <a:ea typeface="Times New Roman"/>
                      </a:endParaRPr>
                    </a:p>
                  </a:txBody>
                  <a:tcPr marL="68580" marR="68580" marT="0" marB="0"/>
                </a:tc>
              </a:tr>
            </a:tbl>
          </a:graphicData>
        </a:graphic>
      </p:graphicFrame>
    </p:spTree>
    <p:extLst>
      <p:ext uri="{BB962C8B-B14F-4D97-AF65-F5344CB8AC3E}">
        <p14:creationId xmlns:p14="http://schemas.microsoft.com/office/powerpoint/2010/main" val="3032551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outsmarthormones.com/wp-content/uploads/2011/03/diabetes_sta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94" y="76200"/>
            <a:ext cx="9031406" cy="6726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277164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HW</a:t>
            </a:r>
            <a:r>
              <a:rPr lang="en-US" dirty="0" smtClean="0"/>
              <a:t>: Bring In Food Labels</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a:t>Breads </a:t>
            </a:r>
            <a:endParaRPr lang="en-US" dirty="0" smtClean="0"/>
          </a:p>
          <a:p>
            <a:r>
              <a:rPr lang="en-US" dirty="0" smtClean="0"/>
              <a:t>Crackers</a:t>
            </a:r>
          </a:p>
          <a:p>
            <a:r>
              <a:rPr lang="en-US" dirty="0" smtClean="0"/>
              <a:t>Peanuts</a:t>
            </a:r>
          </a:p>
          <a:p>
            <a:r>
              <a:rPr lang="en-US" dirty="0" smtClean="0"/>
              <a:t>Marshmallows</a:t>
            </a:r>
          </a:p>
          <a:p>
            <a:r>
              <a:rPr lang="en-US" dirty="0" smtClean="0"/>
              <a:t>Doritos, Fritos, </a:t>
            </a:r>
            <a:r>
              <a:rPr lang="en-US" dirty="0"/>
              <a:t>or </a:t>
            </a:r>
            <a:r>
              <a:rPr lang="en-US" dirty="0" smtClean="0"/>
              <a:t>Cheetos</a:t>
            </a:r>
          </a:p>
          <a:p>
            <a:pPr lvl="0"/>
            <a:r>
              <a:rPr lang="en-US" dirty="0" smtClean="0"/>
              <a:t>Low </a:t>
            </a:r>
            <a:r>
              <a:rPr lang="en-US" dirty="0"/>
              <a:t>fat crackers</a:t>
            </a:r>
          </a:p>
          <a:p>
            <a:pPr lvl="0"/>
            <a:r>
              <a:rPr lang="en-US" dirty="0" smtClean="0"/>
              <a:t>Milk</a:t>
            </a:r>
            <a:endParaRPr lang="en-US" dirty="0"/>
          </a:p>
          <a:p>
            <a:pPr lvl="0"/>
            <a:r>
              <a:rPr lang="en-US" dirty="0" smtClean="0"/>
              <a:t>Apple </a:t>
            </a:r>
            <a:r>
              <a:rPr lang="en-US" dirty="0"/>
              <a:t>juice</a:t>
            </a:r>
          </a:p>
          <a:p>
            <a:pPr lvl="0"/>
            <a:r>
              <a:rPr lang="en-US" dirty="0"/>
              <a:t>Yogurt</a:t>
            </a:r>
          </a:p>
          <a:p>
            <a:pPr lvl="0"/>
            <a:r>
              <a:rPr lang="en-US" dirty="0"/>
              <a:t>Gelatin</a:t>
            </a:r>
          </a:p>
          <a:p>
            <a:pPr lvl="0"/>
            <a:r>
              <a:rPr lang="en-US" dirty="0"/>
              <a:t>Cereal</a:t>
            </a:r>
          </a:p>
          <a:p>
            <a:pPr lvl="0"/>
            <a:r>
              <a:rPr lang="en-US" dirty="0" smtClean="0"/>
              <a:t>Soda</a:t>
            </a:r>
            <a:endParaRPr lang="en-US" dirty="0"/>
          </a:p>
        </p:txBody>
      </p:sp>
      <p:pic>
        <p:nvPicPr>
          <p:cNvPr id="2052" name="Picture 4" descr="http://timigustafson.com/wp-content/uploads/2009/04/nutrition_labe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219200"/>
            <a:ext cx="3768414" cy="5233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14607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have we learned?</a:t>
            </a:r>
            <a:endParaRPr lang="en-US" dirty="0"/>
          </a:p>
        </p:txBody>
      </p:sp>
      <p:sp>
        <p:nvSpPr>
          <p:cNvPr id="3" name="Content Placeholder 2"/>
          <p:cNvSpPr>
            <a:spLocks noGrp="1"/>
          </p:cNvSpPr>
          <p:nvPr>
            <p:ph sz="quarter" idx="1"/>
          </p:nvPr>
        </p:nvSpPr>
        <p:spPr/>
        <p:txBody>
          <a:bodyPr/>
          <a:lstStyle/>
          <a:p>
            <a:r>
              <a:rPr lang="en-US" dirty="0" smtClean="0"/>
              <a:t>About the chemical make-up of food?</a:t>
            </a:r>
          </a:p>
          <a:p>
            <a:endParaRPr lang="en-US" dirty="0"/>
          </a:p>
          <a:p>
            <a:endParaRPr lang="en-US" dirty="0" smtClean="0"/>
          </a:p>
          <a:p>
            <a:endParaRPr lang="en-US" dirty="0"/>
          </a:p>
          <a:p>
            <a:pPr marL="0" indent="0">
              <a:buNone/>
            </a:pPr>
            <a:endParaRPr lang="en-US" dirty="0" smtClean="0"/>
          </a:p>
          <a:p>
            <a:r>
              <a:rPr lang="en-US" dirty="0" smtClean="0"/>
              <a:t>About Anna?</a:t>
            </a:r>
            <a:endParaRPr lang="en-US" dirty="0"/>
          </a:p>
        </p:txBody>
      </p:sp>
    </p:spTree>
    <p:extLst>
      <p:ext uri="{BB962C8B-B14F-4D97-AF65-F5344CB8AC3E}">
        <p14:creationId xmlns:p14="http://schemas.microsoft.com/office/powerpoint/2010/main" val="28349447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2.2.2 Nutritional Labels</a:t>
            </a:r>
            <a:endParaRPr lang="en-US" dirty="0"/>
          </a:p>
        </p:txBody>
      </p:sp>
      <p:sp>
        <p:nvSpPr>
          <p:cNvPr id="3" name="Content Placeholder 2"/>
          <p:cNvSpPr>
            <a:spLocks noGrp="1"/>
          </p:cNvSpPr>
          <p:nvPr>
            <p:ph sz="quarter" idx="1"/>
          </p:nvPr>
        </p:nvSpPr>
        <p:spPr>
          <a:xfrm>
            <a:off x="457200" y="1219200"/>
            <a:ext cx="8229600" cy="5181600"/>
          </a:xfrm>
        </p:spPr>
        <p:txBody>
          <a:bodyPr>
            <a:normAutofit/>
          </a:bodyPr>
          <a:lstStyle/>
          <a:p>
            <a:r>
              <a:rPr lang="en-US" dirty="0"/>
              <a:t>You have probably looked at the nutritional </a:t>
            </a:r>
            <a:r>
              <a:rPr lang="en-US" dirty="0" smtClean="0"/>
              <a:t>label before</a:t>
            </a:r>
          </a:p>
          <a:p>
            <a:pPr lvl="1"/>
            <a:r>
              <a:rPr lang="en-US" dirty="0"/>
              <a:t>I</a:t>
            </a:r>
            <a:r>
              <a:rPr lang="en-US" dirty="0" smtClean="0"/>
              <a:t>nformation </a:t>
            </a:r>
            <a:r>
              <a:rPr lang="en-US" dirty="0"/>
              <a:t>about the composition of food </a:t>
            </a:r>
            <a:r>
              <a:rPr lang="en-US" dirty="0" smtClean="0"/>
              <a:t>Overall </a:t>
            </a:r>
            <a:r>
              <a:rPr lang="en-US" dirty="0"/>
              <a:t>nutritional value. This information </a:t>
            </a:r>
            <a:endParaRPr lang="en-US" dirty="0" smtClean="0"/>
          </a:p>
          <a:p>
            <a:pPr lvl="1"/>
            <a:r>
              <a:rPr lang="en-US" dirty="0"/>
              <a:t>H</a:t>
            </a:r>
            <a:r>
              <a:rPr lang="en-US" dirty="0" smtClean="0"/>
              <a:t>elps </a:t>
            </a:r>
            <a:r>
              <a:rPr lang="en-US" dirty="0"/>
              <a:t>people, especially diabetics, make smart choices </a:t>
            </a:r>
          </a:p>
          <a:p>
            <a:r>
              <a:rPr lang="en-US" dirty="0"/>
              <a:t>In Activity 2.2.1 you identified four basic components of common food items. </a:t>
            </a:r>
            <a:endParaRPr lang="en-US" dirty="0" smtClean="0"/>
          </a:p>
          <a:p>
            <a:r>
              <a:rPr lang="en-US" dirty="0" smtClean="0"/>
              <a:t>In </a:t>
            </a:r>
            <a:r>
              <a:rPr lang="en-US" dirty="0"/>
              <a:t>this activity you will define various terms commonly used on food labels and then analyze food labels to determine the nutritional content of the respective food items. </a:t>
            </a:r>
            <a:endParaRPr lang="en-US" dirty="0" smtClean="0"/>
          </a:p>
          <a:p>
            <a:r>
              <a:rPr lang="en-US" dirty="0" smtClean="0"/>
              <a:t>Later </a:t>
            </a:r>
            <a:r>
              <a:rPr lang="en-US" dirty="0"/>
              <a:t>in the unit, you will test each food item to determine how much energy the item can provide. </a:t>
            </a:r>
          </a:p>
          <a:p>
            <a:endParaRPr lang="en-US" dirty="0"/>
          </a:p>
        </p:txBody>
      </p:sp>
    </p:spTree>
    <p:extLst>
      <p:ext uri="{BB962C8B-B14F-4D97-AF65-F5344CB8AC3E}">
        <p14:creationId xmlns:p14="http://schemas.microsoft.com/office/powerpoint/2010/main" val="33271522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990600"/>
          </a:xfrm>
        </p:spPr>
        <p:txBody>
          <a:bodyPr>
            <a:normAutofit fontScale="90000"/>
          </a:bodyPr>
          <a:lstStyle/>
          <a:p>
            <a:pPr algn="ctr"/>
            <a:r>
              <a:rPr lang="en-US" dirty="0"/>
              <a:t>FDA How to Understand and Use </a:t>
            </a:r>
            <a:r>
              <a:rPr lang="en-US" dirty="0" smtClean="0"/>
              <a:t/>
            </a:r>
            <a:br>
              <a:rPr lang="en-US" dirty="0" smtClean="0"/>
            </a:br>
            <a:r>
              <a:rPr lang="en-US" dirty="0" smtClean="0"/>
              <a:t>The </a:t>
            </a:r>
            <a:r>
              <a:rPr lang="en-US" dirty="0"/>
              <a:t>Nutrition Facts </a:t>
            </a:r>
            <a:r>
              <a:rPr lang="en-US" dirty="0" smtClean="0"/>
              <a:t>Label</a:t>
            </a:r>
            <a:endParaRPr lang="en-US" dirty="0"/>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974" t="11346" r="13936"/>
          <a:stretch/>
        </p:blipFill>
        <p:spPr bwMode="auto">
          <a:xfrm>
            <a:off x="1066800" y="1794681"/>
            <a:ext cx="6816016" cy="4648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52400" y="1295400"/>
            <a:ext cx="8839200" cy="338554"/>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r>
              <a:rPr lang="en-US" sz="1600" b="1" dirty="0">
                <a:solidFill>
                  <a:schemeClr val="bg1"/>
                </a:solidFill>
              </a:rPr>
              <a:t>http://www.fda.gov/food/ingredientspackaginglabeling/labelingnutrition/ucm274593.htm</a:t>
            </a:r>
          </a:p>
        </p:txBody>
      </p:sp>
    </p:spTree>
    <p:extLst>
      <p:ext uri="{BB962C8B-B14F-4D97-AF65-F5344CB8AC3E}">
        <p14:creationId xmlns:p14="http://schemas.microsoft.com/office/powerpoint/2010/main" val="23122037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Nutrition Label divided into 6 sections: 1. Serving Size, 2. Amount of Calories, 3. Limit these Nutrients, 4. Get enough of these Nutrients, 5. Percent (%) Daily Value, 6. Footnote with Daily Values (DVs)"/>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28600" y="152399"/>
            <a:ext cx="4953000" cy="64389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181600" y="152399"/>
            <a:ext cx="3581400" cy="6640279"/>
          </a:xfrm>
          <a:prstGeom prst="rect">
            <a:avLst/>
          </a:prstGeom>
        </p:spPr>
        <p:txBody>
          <a:bodyPr wrap="square">
            <a:spAutoFit/>
          </a:bodyPr>
          <a:lstStyle/>
          <a:p>
            <a:pPr marL="274320" lvl="0" indent="-274320">
              <a:spcBef>
                <a:spcPts val="600"/>
              </a:spcBef>
              <a:buClr>
                <a:srgbClr val="7A7A7A"/>
              </a:buClr>
              <a:buSzPct val="76000"/>
              <a:buFont typeface="Wingdings 3"/>
              <a:buChar char=""/>
            </a:pPr>
            <a:r>
              <a:rPr lang="en-US" sz="2400" dirty="0">
                <a:solidFill>
                  <a:srgbClr val="000000"/>
                </a:solidFill>
                <a:hlinkClick r:id="rId4"/>
              </a:rPr>
              <a:t>Read the label…</a:t>
            </a:r>
            <a:endParaRPr lang="en-US" sz="2400" dirty="0">
              <a:solidFill>
                <a:srgbClr val="000000"/>
              </a:solidFill>
            </a:endParaRPr>
          </a:p>
          <a:p>
            <a:pPr marL="274320" lvl="0" indent="-274320">
              <a:spcBef>
                <a:spcPts val="600"/>
              </a:spcBef>
              <a:buClr>
                <a:srgbClr val="7A7A7A"/>
              </a:buClr>
              <a:buSzPct val="76000"/>
              <a:buFont typeface="Wingdings 3"/>
              <a:buChar char=""/>
            </a:pPr>
            <a:r>
              <a:rPr lang="en-US" sz="2400" dirty="0">
                <a:solidFill>
                  <a:srgbClr val="000000"/>
                </a:solidFill>
              </a:rPr>
              <a:t>Serving Size</a:t>
            </a:r>
          </a:p>
          <a:p>
            <a:pPr marL="548640" lvl="1" indent="-274320">
              <a:spcBef>
                <a:spcPts val="500"/>
              </a:spcBef>
              <a:buClr>
                <a:srgbClr val="F5C201"/>
              </a:buClr>
              <a:buSzPct val="76000"/>
              <a:buFont typeface="Wingdings 3"/>
              <a:buChar char=""/>
            </a:pPr>
            <a:r>
              <a:rPr lang="en-US" sz="2400" dirty="0">
                <a:solidFill>
                  <a:srgbClr val="D1282E"/>
                </a:solidFill>
              </a:rPr>
              <a:t>This section is the basis for determining number of calories, amount of each nutrient, and %</a:t>
            </a:r>
            <a:r>
              <a:rPr lang="en-US" sz="2400" dirty="0" err="1">
                <a:solidFill>
                  <a:srgbClr val="D1282E"/>
                </a:solidFill>
              </a:rPr>
              <a:t>DVs</a:t>
            </a:r>
            <a:r>
              <a:rPr lang="en-US" sz="2400" dirty="0">
                <a:solidFill>
                  <a:srgbClr val="D1282E"/>
                </a:solidFill>
              </a:rPr>
              <a:t> of a food. </a:t>
            </a:r>
          </a:p>
          <a:p>
            <a:pPr marL="548640" lvl="1" indent="-274320">
              <a:spcBef>
                <a:spcPts val="500"/>
              </a:spcBef>
              <a:buClr>
                <a:srgbClr val="F5C201"/>
              </a:buClr>
              <a:buSzPct val="76000"/>
              <a:buFont typeface="Wingdings 3"/>
              <a:buChar char=""/>
            </a:pPr>
            <a:r>
              <a:rPr lang="en-US" sz="2400" dirty="0">
                <a:solidFill>
                  <a:srgbClr val="D1282E"/>
                </a:solidFill>
              </a:rPr>
              <a:t>Use it to compare a serving size to how much you actually eat. </a:t>
            </a:r>
          </a:p>
          <a:p>
            <a:pPr marL="548640" lvl="1" indent="-274320">
              <a:spcBef>
                <a:spcPts val="500"/>
              </a:spcBef>
              <a:buClr>
                <a:srgbClr val="F5C201"/>
              </a:buClr>
              <a:buSzPct val="76000"/>
              <a:buFont typeface="Wingdings 3"/>
              <a:buChar char=""/>
            </a:pPr>
            <a:r>
              <a:rPr lang="en-US" sz="2400" dirty="0">
                <a:solidFill>
                  <a:srgbClr val="D1282E"/>
                </a:solidFill>
              </a:rPr>
              <a:t>Serving sizes are given in familiar units, such as cups or pieces, followed by the metric amount, e.g., number of grams</a:t>
            </a:r>
            <a:r>
              <a:rPr lang="en-US" sz="2400" dirty="0" smtClean="0">
                <a:solidFill>
                  <a:srgbClr val="D1282E"/>
                </a:solidFill>
              </a:rPr>
              <a:t>.</a:t>
            </a:r>
            <a:endParaRPr lang="en-US" sz="2400" dirty="0">
              <a:solidFill>
                <a:srgbClr val="D1282E"/>
              </a:solidFill>
            </a:endParaRPr>
          </a:p>
        </p:txBody>
      </p:sp>
    </p:spTree>
    <p:extLst>
      <p:ext uri="{BB962C8B-B14F-4D97-AF65-F5344CB8AC3E}">
        <p14:creationId xmlns:p14="http://schemas.microsoft.com/office/powerpoint/2010/main" val="315176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Nutrition Label divided into 6 sections: 1. Serving Size, 2. Amount of Calories, 3. Limit these Nutrients, 4. Get enough of these Nutrients, 5. Percent (%) Daily Value, 6. Footnote with Daily Values (DVs)"/>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41110" y="152398"/>
            <a:ext cx="4953000" cy="6438901"/>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sz="quarter" idx="1"/>
          </p:nvPr>
        </p:nvSpPr>
        <p:spPr>
          <a:xfrm>
            <a:off x="5194110" y="304800"/>
            <a:ext cx="3492690" cy="6705603"/>
          </a:xfrm>
        </p:spPr>
        <p:txBody>
          <a:bodyPr>
            <a:normAutofit fontScale="92500" lnSpcReduction="20000"/>
          </a:bodyPr>
          <a:lstStyle/>
          <a:p>
            <a:pPr lvl="0">
              <a:buClr>
                <a:srgbClr val="7A7A7A"/>
              </a:buClr>
            </a:pPr>
            <a:r>
              <a:rPr lang="en-US" sz="2800" dirty="0">
                <a:solidFill>
                  <a:srgbClr val="000000"/>
                </a:solidFill>
              </a:rPr>
              <a:t>Amount of Calories</a:t>
            </a:r>
          </a:p>
          <a:p>
            <a:pPr lvl="1"/>
            <a:r>
              <a:rPr lang="en-US" sz="2500" dirty="0"/>
              <a:t>If you want to manage your weight (lose, gain, or maintain)</a:t>
            </a:r>
          </a:p>
          <a:p>
            <a:pPr lvl="1"/>
            <a:r>
              <a:rPr lang="en-US" sz="2500" dirty="0"/>
              <a:t>The amount of calories is listed on the left side. </a:t>
            </a:r>
          </a:p>
          <a:p>
            <a:pPr lvl="1"/>
            <a:r>
              <a:rPr lang="en-US" sz="2500" dirty="0"/>
              <a:t>The right side shows how many calories in one serving come from fat. </a:t>
            </a:r>
          </a:p>
          <a:p>
            <a:pPr lvl="1"/>
            <a:r>
              <a:rPr lang="en-US" sz="2500" dirty="0"/>
              <a:t>The key is to balance how many calories you eat with how many calories your body uses. </a:t>
            </a:r>
            <a:endParaRPr lang="en-US" sz="2500" dirty="0" smtClean="0"/>
          </a:p>
          <a:p>
            <a:pPr lvl="1"/>
            <a:r>
              <a:rPr lang="en-US" sz="2500" b="1" i="1" dirty="0" smtClean="0">
                <a:solidFill>
                  <a:srgbClr val="000000"/>
                </a:solidFill>
              </a:rPr>
              <a:t>Tip</a:t>
            </a:r>
            <a:r>
              <a:rPr lang="en-US" sz="2500" b="1" i="1" dirty="0">
                <a:solidFill>
                  <a:srgbClr val="000000"/>
                </a:solidFill>
              </a:rPr>
              <a:t>:</a:t>
            </a:r>
            <a:r>
              <a:rPr lang="en-US" sz="2500" i="1" dirty="0">
                <a:solidFill>
                  <a:srgbClr val="000000"/>
                </a:solidFill>
              </a:rPr>
              <a:t> Remember that a product that's fat-free isn't necessarily calorie-free</a:t>
            </a:r>
            <a:endParaRPr lang="en-US" dirty="0"/>
          </a:p>
        </p:txBody>
      </p:sp>
    </p:spTree>
    <p:extLst>
      <p:ext uri="{BB962C8B-B14F-4D97-AF65-F5344CB8AC3E}">
        <p14:creationId xmlns:p14="http://schemas.microsoft.com/office/powerpoint/2010/main" val="404170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Nutrition Label divided into 6 sections: 1. Serving Size, 2. Amount of Calories, 3. Limit these Nutrients, 4. Get enough of these Nutrients, 5. Percent (%) Daily Value, 6. Footnote with Daily Values (DVs)"/>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28600" y="152399"/>
            <a:ext cx="4953000" cy="6438901"/>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6"/>
          <p:cNvSpPr>
            <a:spLocks noGrp="1"/>
          </p:cNvSpPr>
          <p:nvPr>
            <p:ph sz="quarter" idx="1"/>
          </p:nvPr>
        </p:nvSpPr>
        <p:spPr>
          <a:xfrm>
            <a:off x="5147481" y="320039"/>
            <a:ext cx="3657600" cy="6004561"/>
          </a:xfrm>
        </p:spPr>
        <p:txBody>
          <a:bodyPr>
            <a:normAutofit/>
          </a:bodyPr>
          <a:lstStyle/>
          <a:p>
            <a:r>
              <a:rPr lang="en-US" sz="2800" dirty="0"/>
              <a:t>Limit these Nutrients</a:t>
            </a:r>
          </a:p>
          <a:p>
            <a:pPr lvl="1"/>
            <a:r>
              <a:rPr lang="en-US" sz="2500" dirty="0"/>
              <a:t>Eating too much total fat (including saturated fat and trans fat), cholesterol, or sodium may increase your risk of certain chronic diseases, such as heart disease, some cancers, or high blood pressure. </a:t>
            </a:r>
          </a:p>
          <a:p>
            <a:pPr lvl="1"/>
            <a:r>
              <a:rPr lang="en-US" sz="2500" dirty="0"/>
              <a:t>The goal is to stay below </a:t>
            </a:r>
            <a:r>
              <a:rPr lang="en-US" sz="2500" dirty="0" err="1"/>
              <a:t>100%DV</a:t>
            </a:r>
            <a:r>
              <a:rPr lang="en-US" sz="2500" dirty="0"/>
              <a:t> for each of these nutrients per day.</a:t>
            </a:r>
            <a:endParaRPr lang="en-US" sz="2500" dirty="0">
              <a:solidFill>
                <a:srgbClr val="000000"/>
              </a:solidFill>
            </a:endParaRPr>
          </a:p>
          <a:p>
            <a:endParaRPr lang="en-US" dirty="0"/>
          </a:p>
        </p:txBody>
      </p:sp>
    </p:spTree>
    <p:extLst>
      <p:ext uri="{BB962C8B-B14F-4D97-AF65-F5344CB8AC3E}">
        <p14:creationId xmlns:p14="http://schemas.microsoft.com/office/powerpoint/2010/main" val="404170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Nutrition Label divided into 6 sections: 1. Serving Size, 2. Amount of Calories, 3. Limit these Nutrients, 4. Get enough of these Nutrients, 5. Percent (%) Daily Value, 6. Footnote with Daily Values (DVs)"/>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28600" y="152399"/>
            <a:ext cx="4953000" cy="64389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187287" y="457200"/>
            <a:ext cx="3581400" cy="5339923"/>
          </a:xfrm>
          <a:prstGeom prst="rect">
            <a:avLst/>
          </a:prstGeom>
        </p:spPr>
        <p:txBody>
          <a:bodyPr wrap="square">
            <a:spAutoFit/>
          </a:bodyPr>
          <a:lstStyle/>
          <a:p>
            <a:pPr marL="274320" lvl="0" indent="-274320">
              <a:spcBef>
                <a:spcPts val="600"/>
              </a:spcBef>
              <a:buClr>
                <a:srgbClr val="7A7A7A"/>
              </a:buClr>
              <a:buSzPct val="76000"/>
              <a:buFont typeface="Wingdings 3"/>
              <a:buChar char=""/>
            </a:pPr>
            <a:r>
              <a:rPr lang="en-US" sz="2400" dirty="0">
                <a:solidFill>
                  <a:srgbClr val="000000"/>
                </a:solidFill>
              </a:rPr>
              <a:t>Get Enough of these Nutrients</a:t>
            </a:r>
          </a:p>
          <a:p>
            <a:pPr marL="731520" lvl="1" indent="-274320">
              <a:spcBef>
                <a:spcPts val="600"/>
              </a:spcBef>
              <a:buClr>
                <a:schemeClr val="accent2"/>
              </a:buClr>
              <a:buSzPct val="76000"/>
              <a:buFont typeface="Wingdings 3"/>
              <a:buChar char=""/>
            </a:pPr>
            <a:r>
              <a:rPr lang="en-US" sz="2400" dirty="0">
                <a:solidFill>
                  <a:schemeClr val="tx2"/>
                </a:solidFill>
              </a:rPr>
              <a:t>Americans often don't get enough dietary fiber, vitamin A, vitamin C, calcium, and iron in their diets. Eating enough of these nutrients may improve your health and help reduce the risk of some diseases and conditions</a:t>
            </a:r>
            <a:r>
              <a:rPr lang="en-US" sz="2400" dirty="0" smtClean="0">
                <a:solidFill>
                  <a:schemeClr val="tx2"/>
                </a:solidFill>
              </a:rPr>
              <a:t>.</a:t>
            </a:r>
            <a:endParaRPr lang="en-US" sz="2400" dirty="0">
              <a:solidFill>
                <a:schemeClr val="tx2"/>
              </a:solidFill>
            </a:endParaRPr>
          </a:p>
        </p:txBody>
      </p:sp>
    </p:spTree>
    <p:extLst>
      <p:ext uri="{BB962C8B-B14F-4D97-AF65-F5344CB8AC3E}">
        <p14:creationId xmlns:p14="http://schemas.microsoft.com/office/powerpoint/2010/main" val="404170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Nutrition Label divided into 6 sections: 1. Serving Size, 2. Amount of Calories, 3. Limit these Nutrients, 4. Get enough of these Nutrients, 5. Percent (%) Daily Value, 6. Footnote with Daily Values (DVs)"/>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28600" y="152399"/>
            <a:ext cx="4953000" cy="6438901"/>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sz="quarter" idx="1"/>
          </p:nvPr>
        </p:nvSpPr>
        <p:spPr>
          <a:xfrm>
            <a:off x="5029200" y="190499"/>
            <a:ext cx="3810000" cy="6438901"/>
          </a:xfrm>
        </p:spPr>
        <p:txBody>
          <a:bodyPr>
            <a:normAutofit/>
          </a:bodyPr>
          <a:lstStyle/>
          <a:p>
            <a:r>
              <a:rPr lang="en-US" sz="2800" dirty="0"/>
              <a:t>Percent (%) Daily Value</a:t>
            </a:r>
          </a:p>
          <a:p>
            <a:pPr lvl="1"/>
            <a:r>
              <a:rPr lang="en-US" sz="2500" dirty="0" smtClean="0"/>
              <a:t>Tells </a:t>
            </a:r>
            <a:r>
              <a:rPr lang="en-US" sz="2500" dirty="0"/>
              <a:t>you whether the nutrients (total fat, sodium, dietary fiber, etc.) in one serving of food contribute a little or a lot to your total daily diet</a:t>
            </a:r>
            <a:r>
              <a:rPr lang="en-US" sz="2500" dirty="0" smtClean="0"/>
              <a:t>.</a:t>
            </a:r>
            <a:endParaRPr lang="en-US" sz="2500" dirty="0"/>
          </a:p>
          <a:p>
            <a:pPr lvl="1"/>
            <a:r>
              <a:rPr lang="en-US" sz="2500" dirty="0"/>
              <a:t>The %</a:t>
            </a:r>
            <a:r>
              <a:rPr lang="en-US" sz="2500" dirty="0" err="1"/>
              <a:t>DVs</a:t>
            </a:r>
            <a:r>
              <a:rPr lang="en-US" sz="2500" dirty="0"/>
              <a:t> are based on a 2,000-calorie diet. </a:t>
            </a:r>
          </a:p>
          <a:p>
            <a:pPr lvl="1"/>
            <a:r>
              <a:rPr lang="en-US" sz="2500" dirty="0"/>
              <a:t>Each listed nutrient is based on 100% of the recommended amounts for that nutrient. </a:t>
            </a:r>
          </a:p>
          <a:p>
            <a:endParaRPr lang="en-US" dirty="0"/>
          </a:p>
        </p:txBody>
      </p:sp>
    </p:spTree>
    <p:extLst>
      <p:ext uri="{BB962C8B-B14F-4D97-AF65-F5344CB8AC3E}">
        <p14:creationId xmlns:p14="http://schemas.microsoft.com/office/powerpoint/2010/main" val="13521620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724400" y="152400"/>
            <a:ext cx="4343400" cy="6705600"/>
          </a:xfrm>
        </p:spPr>
        <p:txBody>
          <a:bodyPr>
            <a:normAutofit fontScale="92500" lnSpcReduction="20000"/>
          </a:bodyPr>
          <a:lstStyle/>
          <a:p>
            <a:r>
              <a:rPr lang="en-US" sz="2800" dirty="0"/>
              <a:t>18% for total fat </a:t>
            </a:r>
            <a:endParaRPr lang="en-US" sz="2800" dirty="0" smtClean="0"/>
          </a:p>
          <a:p>
            <a:pPr lvl="1"/>
            <a:r>
              <a:rPr lang="en-US" sz="2200" dirty="0" smtClean="0"/>
              <a:t>One </a:t>
            </a:r>
            <a:r>
              <a:rPr lang="en-US" sz="2200" dirty="0"/>
              <a:t>serving furnishes </a:t>
            </a:r>
            <a:r>
              <a:rPr lang="en-US" sz="2200" dirty="0" smtClean="0"/>
              <a:t>=18</a:t>
            </a:r>
            <a:r>
              <a:rPr lang="en-US" sz="2200" dirty="0"/>
              <a:t>% of the total amount of fat that you could eat in a day and stay within public health </a:t>
            </a:r>
            <a:r>
              <a:rPr lang="en-US" sz="2200" dirty="0" smtClean="0"/>
              <a:t>recommendations</a:t>
            </a:r>
          </a:p>
          <a:p>
            <a:pPr lvl="1"/>
            <a:r>
              <a:rPr lang="en-US" sz="2500" dirty="0" err="1" smtClean="0"/>
              <a:t>5%DV</a:t>
            </a:r>
            <a:r>
              <a:rPr lang="en-US" sz="2500" dirty="0" smtClean="0"/>
              <a:t> </a:t>
            </a:r>
            <a:r>
              <a:rPr lang="en-US" sz="2500" dirty="0"/>
              <a:t>or less is low </a:t>
            </a:r>
            <a:endParaRPr lang="en-US" sz="2500" dirty="0" smtClean="0"/>
          </a:p>
          <a:p>
            <a:pPr lvl="1"/>
            <a:r>
              <a:rPr lang="en-US" sz="2500" dirty="0" err="1" smtClean="0"/>
              <a:t>20%DV</a:t>
            </a:r>
            <a:r>
              <a:rPr lang="en-US" sz="2500" dirty="0" smtClean="0"/>
              <a:t> </a:t>
            </a:r>
            <a:r>
              <a:rPr lang="en-US" sz="2500" dirty="0"/>
              <a:t>or more is </a:t>
            </a:r>
            <a:r>
              <a:rPr lang="en-US" sz="2500" dirty="0" smtClean="0"/>
              <a:t>high</a:t>
            </a:r>
            <a:endParaRPr lang="en-US" sz="2500" dirty="0"/>
          </a:p>
          <a:p>
            <a:r>
              <a:rPr lang="en-US" sz="2800" dirty="0"/>
              <a:t>Footnote with Daily </a:t>
            </a:r>
            <a:r>
              <a:rPr lang="en-US" sz="2800" dirty="0" smtClean="0"/>
              <a:t>Values</a:t>
            </a:r>
          </a:p>
          <a:p>
            <a:pPr lvl="1"/>
            <a:r>
              <a:rPr lang="en-US" sz="2500" dirty="0" smtClean="0"/>
              <a:t>%</a:t>
            </a:r>
            <a:r>
              <a:rPr lang="en-US" sz="2500" dirty="0" err="1" smtClean="0"/>
              <a:t>DVs</a:t>
            </a:r>
            <a:endParaRPr lang="en-US" sz="2500" dirty="0"/>
          </a:p>
          <a:p>
            <a:pPr lvl="1"/>
            <a:r>
              <a:rPr lang="en-US" sz="2500" dirty="0"/>
              <a:t>The footnote provides information about the </a:t>
            </a:r>
            <a:r>
              <a:rPr lang="en-US" sz="2500" dirty="0" err="1"/>
              <a:t>DVs</a:t>
            </a:r>
            <a:r>
              <a:rPr lang="en-US" sz="2500" dirty="0"/>
              <a:t> for important nutrients, including fats, sodium and fiber. The </a:t>
            </a:r>
            <a:r>
              <a:rPr lang="en-US" sz="2500" dirty="0" err="1"/>
              <a:t>DVs</a:t>
            </a:r>
            <a:r>
              <a:rPr lang="en-US" sz="2500" dirty="0"/>
              <a:t> are listed for people who eat 2,000 or 2,500 calories each day.</a:t>
            </a:r>
          </a:p>
          <a:p>
            <a:pPr lvl="1"/>
            <a:r>
              <a:rPr lang="en-US" sz="2500" dirty="0" smtClean="0"/>
              <a:t>The </a:t>
            </a:r>
            <a:r>
              <a:rPr lang="en-US" sz="2500" dirty="0"/>
              <a:t>amounts for total fat, saturated fat, cholesterol, and sodium are maximum amounts. That means you should try to stay below the amounts listed</a:t>
            </a:r>
            <a:r>
              <a:rPr lang="en-US" sz="2500" dirty="0" smtClean="0"/>
              <a:t>.</a:t>
            </a:r>
            <a:endParaRPr lang="en-US" sz="2500" dirty="0"/>
          </a:p>
        </p:txBody>
      </p:sp>
      <p:pic>
        <p:nvPicPr>
          <p:cNvPr id="4" name="Picture 2" descr="Nutrition Label divided into 6 sections: 1. Serving Size, 2. Amount of Calories, 3. Limit these Nutrients, 4. Get enough of these Nutrients, 5. Percent (%) Daily Value, 6. Footnote with Daily Values (DVs)"/>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28600" y="152399"/>
            <a:ext cx="4953000" cy="6438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9953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2.1 What is diabetes?</a:t>
            </a:r>
            <a:endParaRPr lang="en-US" dirty="0"/>
          </a:p>
        </p:txBody>
      </p:sp>
      <p:pic>
        <p:nvPicPr>
          <p:cNvPr id="1026" name="Picture 2" descr="http://www.lchdhealthcare.org/wp-content/uploads/2012/09/Diabet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480782"/>
            <a:ext cx="8553450" cy="4155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338051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DVs</a:t>
            </a:r>
            <a:r>
              <a:rPr lang="en-US" dirty="0" smtClean="0"/>
              <a:t> vs. Dietary </a:t>
            </a:r>
            <a:r>
              <a:rPr lang="en-US" dirty="0"/>
              <a:t>Reference Intakes</a:t>
            </a:r>
          </a:p>
        </p:txBody>
      </p:sp>
      <p:sp>
        <p:nvSpPr>
          <p:cNvPr id="4" name="Content Placeholder 3"/>
          <p:cNvSpPr>
            <a:spLocks noGrp="1"/>
          </p:cNvSpPr>
          <p:nvPr>
            <p:ph sz="quarter" idx="1"/>
          </p:nvPr>
        </p:nvSpPr>
        <p:spPr>
          <a:xfrm>
            <a:off x="5486400" y="1219200"/>
            <a:ext cx="3505200" cy="5486400"/>
          </a:xfrm>
        </p:spPr>
        <p:txBody>
          <a:bodyPr>
            <a:normAutofit lnSpcReduction="10000"/>
          </a:bodyPr>
          <a:lstStyle/>
          <a:p>
            <a:r>
              <a:rPr lang="en-US" dirty="0"/>
              <a:t>R</a:t>
            </a:r>
            <a:r>
              <a:rPr lang="en-US" dirty="0" smtClean="0"/>
              <a:t>ecommendations </a:t>
            </a:r>
            <a:r>
              <a:rPr lang="en-US" dirty="0"/>
              <a:t>for determining daily nutritional requirements focus on Dietary Reference Intakes (</a:t>
            </a:r>
            <a:r>
              <a:rPr lang="en-US" dirty="0" err="1"/>
              <a:t>DRIs</a:t>
            </a:r>
            <a:r>
              <a:rPr lang="en-US" dirty="0" smtClean="0"/>
              <a:t>)</a:t>
            </a:r>
            <a:endParaRPr lang="en-US" dirty="0"/>
          </a:p>
          <a:p>
            <a:pPr lvl="1"/>
            <a:r>
              <a:rPr lang="en-US" dirty="0"/>
              <a:t>N</a:t>
            </a:r>
            <a:r>
              <a:rPr lang="en-US" dirty="0" smtClean="0"/>
              <a:t>utritional </a:t>
            </a:r>
            <a:r>
              <a:rPr lang="en-US" dirty="0"/>
              <a:t>needs t</a:t>
            </a:r>
            <a:r>
              <a:rPr lang="en-US" dirty="0" smtClean="0"/>
              <a:t>aking other factors into account</a:t>
            </a:r>
          </a:p>
          <a:p>
            <a:pPr lvl="1"/>
            <a:r>
              <a:rPr lang="en-US" dirty="0" smtClean="0"/>
              <a:t>Age</a:t>
            </a:r>
            <a:r>
              <a:rPr lang="en-US" dirty="0"/>
              <a:t>, size, and </a:t>
            </a:r>
            <a:r>
              <a:rPr lang="en-US" dirty="0" smtClean="0"/>
              <a:t>activity</a:t>
            </a:r>
            <a:endParaRPr lang="en-US" dirty="0"/>
          </a:p>
          <a:p>
            <a:r>
              <a:rPr lang="en-US" dirty="0"/>
              <a:t>T</a:t>
            </a:r>
            <a:r>
              <a:rPr lang="en-US" dirty="0" smtClean="0"/>
              <a:t>hey </a:t>
            </a:r>
            <a:r>
              <a:rPr lang="en-US" dirty="0"/>
              <a:t>are not used on food </a:t>
            </a:r>
            <a:r>
              <a:rPr lang="en-US" dirty="0" smtClean="0"/>
              <a:t>labels</a:t>
            </a:r>
            <a:endParaRPr lang="en-US" dirty="0"/>
          </a:p>
          <a:p>
            <a:pPr lvl="1"/>
            <a:r>
              <a:rPr lang="en-US" dirty="0"/>
              <a:t>Information on food labels remains general.</a:t>
            </a:r>
          </a:p>
          <a:p>
            <a:pPr marL="0" indent="0">
              <a:buNone/>
            </a:pPr>
            <a:endParaRPr lang="en-US"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408" t="11346" r="22802"/>
          <a:stretch/>
        </p:blipFill>
        <p:spPr bwMode="auto">
          <a:xfrm>
            <a:off x="450376" y="1447800"/>
            <a:ext cx="4776303" cy="4267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879735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Anna Garcia Nutrient </a:t>
            </a:r>
            <a:r>
              <a:rPr lang="en-US" dirty="0" smtClean="0"/>
              <a:t>Analysis</a:t>
            </a:r>
            <a:endParaRPr lang="en-US" dirty="0"/>
          </a:p>
        </p:txBody>
      </p:sp>
      <p:sp>
        <p:nvSpPr>
          <p:cNvPr id="6" name="Content Placeholder 5"/>
          <p:cNvSpPr>
            <a:spLocks noGrp="1"/>
          </p:cNvSpPr>
          <p:nvPr>
            <p:ph sz="quarter" idx="1"/>
          </p:nvPr>
        </p:nvSpPr>
        <p:spPr>
          <a:xfrm>
            <a:off x="4343400" y="1393507"/>
            <a:ext cx="4343400" cy="4937760"/>
          </a:xfrm>
        </p:spPr>
        <p:txBody>
          <a:bodyPr>
            <a:normAutofit fontScale="92500" lnSpcReduction="20000"/>
          </a:bodyPr>
          <a:lstStyle/>
          <a:p>
            <a:pPr lvl="0"/>
            <a:r>
              <a:rPr lang="en-US" dirty="0" smtClean="0"/>
              <a:t>United </a:t>
            </a:r>
            <a:r>
              <a:rPr lang="en-US" dirty="0"/>
              <a:t>States Department of Agriculture </a:t>
            </a:r>
            <a:r>
              <a:rPr lang="en-US" i="1" dirty="0" err="1"/>
              <a:t>SuperTracker</a:t>
            </a:r>
            <a:r>
              <a:rPr lang="en-US" i="1" dirty="0"/>
              <a:t> </a:t>
            </a:r>
            <a:r>
              <a:rPr lang="en-US" dirty="0"/>
              <a:t>- Food Tracker available at </a:t>
            </a:r>
            <a:r>
              <a:rPr lang="en-US" b="1" dirty="0">
                <a:hlinkClick r:id="rId2"/>
              </a:rPr>
              <a:t>https://www.choosemyplate.gov/SuperTracker/foodtracker.aspx</a:t>
            </a:r>
            <a:r>
              <a:rPr lang="en-US" dirty="0"/>
              <a:t> </a:t>
            </a:r>
          </a:p>
          <a:p>
            <a:pPr lvl="0"/>
            <a:r>
              <a:rPr lang="en-US" dirty="0" smtClean="0"/>
              <a:t>All </a:t>
            </a:r>
            <a:r>
              <a:rPr lang="en-US" dirty="0"/>
              <a:t>food items that Anna consumed on August 12</a:t>
            </a:r>
            <a:r>
              <a:rPr lang="en-US" baseline="30000" dirty="0"/>
              <a:t>th</a:t>
            </a:r>
            <a:r>
              <a:rPr lang="en-US" dirty="0"/>
              <a:t> have been entered into an online food tracker by a nutritionist or dietician. </a:t>
            </a:r>
            <a:endParaRPr lang="en-US" dirty="0" smtClean="0"/>
          </a:p>
          <a:p>
            <a:pPr lvl="0"/>
            <a:r>
              <a:rPr lang="en-US" dirty="0" smtClean="0"/>
              <a:t>This </a:t>
            </a:r>
            <a:r>
              <a:rPr lang="en-US" dirty="0"/>
              <a:t>tracker compiles nutritional information and compares what is consumed to daily recommendations. </a:t>
            </a:r>
          </a:p>
          <a:p>
            <a:endParaRPr lang="en-US" dirty="0"/>
          </a:p>
        </p:txBody>
      </p:sp>
      <p:pic>
        <p:nvPicPr>
          <p:cNvPr id="4" name="Picture 3"/>
          <p:cNvPicPr/>
          <p:nvPr/>
        </p:nvPicPr>
        <p:blipFill>
          <a:blip r:embed="rId3" cstate="print"/>
          <a:stretch>
            <a:fillRect/>
          </a:stretch>
        </p:blipFill>
        <p:spPr>
          <a:xfrm>
            <a:off x="609600" y="1143000"/>
            <a:ext cx="3219450" cy="54387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6345768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 to Anna…</a:t>
            </a:r>
            <a:endParaRPr lang="en-US" dirty="0"/>
          </a:p>
        </p:txBody>
      </p:sp>
      <p:sp>
        <p:nvSpPr>
          <p:cNvPr id="3" name="Content Placeholder 2"/>
          <p:cNvSpPr>
            <a:spLocks noGrp="1"/>
          </p:cNvSpPr>
          <p:nvPr>
            <p:ph sz="quarter" idx="1"/>
          </p:nvPr>
        </p:nvSpPr>
        <p:spPr>
          <a:xfrm>
            <a:off x="457200" y="1219200"/>
            <a:ext cx="8382000" cy="4937760"/>
          </a:xfrm>
        </p:spPr>
        <p:txBody>
          <a:bodyPr/>
          <a:lstStyle/>
          <a:p>
            <a:r>
              <a:rPr lang="en-US" dirty="0" smtClean="0"/>
              <a:t>Were Anna’s </a:t>
            </a:r>
            <a:r>
              <a:rPr lang="en-US" dirty="0"/>
              <a:t>food choices </a:t>
            </a:r>
            <a:r>
              <a:rPr lang="en-US" dirty="0" smtClean="0"/>
              <a:t>meeting </a:t>
            </a:r>
            <a:r>
              <a:rPr lang="en-US" dirty="0"/>
              <a:t>her basic nutritional needs as well as her needs and limitations as a </a:t>
            </a:r>
            <a:r>
              <a:rPr lang="en-US" dirty="0" smtClean="0"/>
              <a:t>diabetic?</a:t>
            </a:r>
          </a:p>
          <a:p>
            <a:r>
              <a:rPr lang="en-US" dirty="0" smtClean="0"/>
              <a:t>Lets’ discuss!</a:t>
            </a:r>
            <a:endParaRPr lang="en-US" dirty="0"/>
          </a:p>
        </p:txBody>
      </p:sp>
      <p:grpSp>
        <p:nvGrpSpPr>
          <p:cNvPr id="5" name="Group 4"/>
          <p:cNvGrpSpPr/>
          <p:nvPr/>
        </p:nvGrpSpPr>
        <p:grpSpPr>
          <a:xfrm>
            <a:off x="685800" y="2590800"/>
            <a:ext cx="8042485" cy="3733800"/>
            <a:chOff x="685800" y="2590800"/>
            <a:chExt cx="8042485" cy="3733800"/>
          </a:xfrm>
        </p:grpSpPr>
        <p:pic>
          <p:nvPicPr>
            <p:cNvPr id="4" name="Picture 3" descr="IMG_1376.JPG"/>
            <p:cNvPicPr/>
            <p:nvPr/>
          </p:nvPicPr>
          <p:blipFill>
            <a:blip r:embed="rId2" cstate="print"/>
            <a:stretch>
              <a:fillRect/>
            </a:stretch>
          </p:blipFill>
          <p:spPr>
            <a:xfrm>
              <a:off x="2114266" y="2590800"/>
              <a:ext cx="5022376" cy="3733800"/>
            </a:xfrm>
            <a:prstGeom prst="rect">
              <a:avLst/>
            </a:prstGeom>
            <a:ln>
              <a:noFill/>
            </a:ln>
            <a:effectLst>
              <a:outerShdw blurRad="292100" dist="139700" dir="2700000" algn="tl" rotWithShape="0">
                <a:srgbClr val="333333">
                  <a:alpha val="65000"/>
                </a:srgbClr>
              </a:outerShdw>
            </a:effectLst>
          </p:spPr>
        </p:pic>
        <p:pic>
          <p:nvPicPr>
            <p:cNvPr id="8194" name="Picture 2" descr="http://images.bookoutlet.com/covers/large/isbn978159/9781591202257-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935541"/>
              <a:ext cx="2114265" cy="32694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19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2381" t="26539" r="63131" b="36731"/>
            <a:stretch/>
          </p:blipFill>
          <p:spPr bwMode="auto">
            <a:xfrm>
              <a:off x="6434512" y="2900284"/>
              <a:ext cx="2293773" cy="32694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421719991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2.2.3 The Biochemistry of Food </a:t>
            </a:r>
          </a:p>
        </p:txBody>
      </p:sp>
      <p:pic>
        <p:nvPicPr>
          <p:cNvPr id="2050" name="Picture 2" descr="http://rschepe.files.wordpress.com/2011/09/elements-of-periodic-table-02.gif"/>
          <p:cNvPicPr>
            <a:picLocks noChangeAspect="1" noChangeArrowheads="1"/>
          </p:cNvPicPr>
          <p:nvPr/>
        </p:nvPicPr>
        <p:blipFill>
          <a:blip r:embed="rId2" cstate="print"/>
          <a:srcRect b="15134"/>
          <a:stretch>
            <a:fillRect/>
          </a:stretch>
        </p:blipFill>
        <p:spPr bwMode="auto">
          <a:xfrm>
            <a:off x="381002" y="1219200"/>
            <a:ext cx="8465820" cy="5029200"/>
          </a:xfrm>
          <a:prstGeom prst="rect">
            <a:avLst/>
          </a:prstGeom>
          <a:noFill/>
        </p:spPr>
      </p:pic>
    </p:spTree>
    <p:extLst>
      <p:ext uri="{BB962C8B-B14F-4D97-AF65-F5344CB8AC3E}">
        <p14:creationId xmlns:p14="http://schemas.microsoft.com/office/powerpoint/2010/main" val="305107749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7" name="Rectangle 3"/>
          <p:cNvSpPr>
            <a:spLocks noGrp="1" noChangeArrowheads="1"/>
          </p:cNvSpPr>
          <p:nvPr>
            <p:ph sz="quarter" idx="1"/>
          </p:nvPr>
        </p:nvSpPr>
        <p:spPr>
          <a:xfrm>
            <a:off x="152400" y="228602"/>
            <a:ext cx="8839200" cy="1144587"/>
          </a:xfrm>
        </p:spPr>
        <p:txBody>
          <a:bodyPr>
            <a:normAutofit/>
          </a:bodyPr>
          <a:lstStyle/>
          <a:p>
            <a:pPr marL="640080" lvl="1" indent="-334963" eaLnBrk="1" fontAlgn="auto" hangingPunct="1">
              <a:spcBef>
                <a:spcPct val="25000"/>
              </a:spcBef>
              <a:spcAft>
                <a:spcPts val="0"/>
              </a:spcAft>
              <a:buFont typeface="Wingdings 2"/>
              <a:buNone/>
              <a:defRPr/>
            </a:pPr>
            <a:r>
              <a:rPr lang="en-US" sz="2800" dirty="0" smtClean="0"/>
              <a:t>The Bulk of Living Matter: </a:t>
            </a:r>
          </a:p>
          <a:p>
            <a:pPr marL="640080" lvl="1" indent="-334963" eaLnBrk="1" fontAlgn="auto" hangingPunct="1">
              <a:spcBef>
                <a:spcPct val="25000"/>
              </a:spcBef>
              <a:spcAft>
                <a:spcPts val="0"/>
              </a:spcAft>
              <a:buFont typeface="Wingdings 2"/>
              <a:buNone/>
              <a:defRPr/>
            </a:pPr>
            <a:r>
              <a:rPr lang="en-US" sz="2800" cap="all" dirty="0" smtClean="0"/>
              <a:t>Carbon</a:t>
            </a:r>
            <a:r>
              <a:rPr lang="en-US" sz="2800" cap="all" dirty="0"/>
              <a:t>, hydrogen, oxygen, and nitrogen </a:t>
            </a:r>
          </a:p>
        </p:txBody>
      </p:sp>
      <p:sp>
        <p:nvSpPr>
          <p:cNvPr id="11267" name="FlagCount" hidden="1">
            <a:hlinkClick r:id="rId3" action="ppaction://hlinkfile"/>
          </p:cNvPr>
          <p:cNvSpPr>
            <a:spLocks noChangeArrowheads="1"/>
          </p:cNvSpPr>
          <p:nvPr/>
        </p:nvSpPr>
        <p:spPr bwMode="auto">
          <a:xfrm>
            <a:off x="8255000" y="254001"/>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rPr>
              <a:t>0</a:t>
            </a:r>
          </a:p>
        </p:txBody>
      </p:sp>
      <p:pic>
        <p:nvPicPr>
          <p:cNvPr id="11269" name="Picture 5" descr="T2.1.bmp"/>
          <p:cNvPicPr>
            <a:picLocks noChangeAspect="1"/>
          </p:cNvPicPr>
          <p:nvPr/>
        </p:nvPicPr>
        <p:blipFill>
          <a:blip r:embed="rId4" cstate="print"/>
          <a:srcRect b="19218"/>
          <a:stretch>
            <a:fillRect/>
          </a:stretch>
        </p:blipFill>
        <p:spPr bwMode="auto">
          <a:xfrm>
            <a:off x="1447800" y="1349065"/>
            <a:ext cx="6248400" cy="4975537"/>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71876656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1" name="Rectangle 3"/>
          <p:cNvSpPr>
            <a:spLocks noGrp="1" noChangeArrowheads="1"/>
          </p:cNvSpPr>
          <p:nvPr>
            <p:ph sz="quarter" idx="1"/>
          </p:nvPr>
        </p:nvSpPr>
        <p:spPr>
          <a:xfrm>
            <a:off x="2" y="1571625"/>
            <a:ext cx="4700588" cy="5657850"/>
          </a:xfrm>
        </p:spPr>
        <p:txBody>
          <a:bodyPr>
            <a:normAutofit/>
          </a:bodyPr>
          <a:lstStyle/>
          <a:p>
            <a:pPr lvl="2" indent="-334963" eaLnBrk="1" fontAlgn="auto" hangingPunct="1">
              <a:spcAft>
                <a:spcPts val="0"/>
              </a:spcAft>
              <a:buClr>
                <a:schemeClr val="accent1">
                  <a:shade val="75000"/>
                </a:schemeClr>
              </a:buClr>
              <a:buFont typeface="Wingdings"/>
              <a:buChar char=""/>
              <a:defRPr/>
            </a:pPr>
            <a:r>
              <a:rPr lang="en-US" sz="2800" dirty="0" smtClean="0"/>
              <a:t>Essential </a:t>
            </a:r>
            <a:r>
              <a:rPr lang="en-US" sz="2800" dirty="0"/>
              <a:t>to </a:t>
            </a:r>
            <a:r>
              <a:rPr lang="en-US" sz="2800" dirty="0" smtClean="0"/>
              <a:t>life</a:t>
            </a:r>
          </a:p>
          <a:p>
            <a:pPr lvl="2" indent="-334963" eaLnBrk="1" fontAlgn="auto" hangingPunct="1">
              <a:spcAft>
                <a:spcPts val="0"/>
              </a:spcAft>
              <a:buClr>
                <a:schemeClr val="accent1">
                  <a:shade val="75000"/>
                </a:schemeClr>
              </a:buClr>
              <a:buFont typeface="Wingdings"/>
              <a:buChar char=""/>
              <a:defRPr/>
            </a:pPr>
            <a:r>
              <a:rPr lang="en-US" sz="2800" dirty="0" smtClean="0"/>
              <a:t>Occur </a:t>
            </a:r>
            <a:r>
              <a:rPr lang="en-US" sz="2800" dirty="0"/>
              <a:t>in minute </a:t>
            </a:r>
            <a:r>
              <a:rPr lang="en-US" sz="2800" dirty="0" smtClean="0"/>
              <a:t>amounts</a:t>
            </a:r>
          </a:p>
          <a:p>
            <a:pPr lvl="2" indent="-334963" eaLnBrk="1" fontAlgn="auto" hangingPunct="1">
              <a:spcAft>
                <a:spcPts val="0"/>
              </a:spcAft>
              <a:buClr>
                <a:schemeClr val="accent1">
                  <a:shade val="75000"/>
                </a:schemeClr>
              </a:buClr>
              <a:buFont typeface="Wingdings"/>
              <a:buChar char=""/>
              <a:defRPr/>
            </a:pPr>
            <a:r>
              <a:rPr lang="en-US" sz="2800" dirty="0" smtClean="0"/>
              <a:t>Common additives to food and water</a:t>
            </a:r>
          </a:p>
          <a:p>
            <a:pPr lvl="2" indent="-334963" eaLnBrk="1" fontAlgn="auto" hangingPunct="1">
              <a:spcAft>
                <a:spcPts val="0"/>
              </a:spcAft>
              <a:buClr>
                <a:schemeClr val="accent1">
                  <a:shade val="75000"/>
                </a:schemeClr>
              </a:buClr>
              <a:buFont typeface="Wingdings"/>
              <a:buChar char=""/>
              <a:defRPr/>
            </a:pPr>
            <a:r>
              <a:rPr lang="en-US" sz="2800" dirty="0" smtClean="0"/>
              <a:t>Dietary deficiencies</a:t>
            </a:r>
          </a:p>
          <a:p>
            <a:pPr lvl="2" indent="-334963" eaLnBrk="1" fontAlgn="auto" hangingPunct="1">
              <a:spcAft>
                <a:spcPts val="0"/>
              </a:spcAft>
              <a:buClr>
                <a:schemeClr val="accent1">
                  <a:shade val="75000"/>
                </a:schemeClr>
              </a:buClr>
              <a:buFont typeface="Wingdings"/>
              <a:buChar char=""/>
              <a:defRPr/>
            </a:pPr>
            <a:r>
              <a:rPr lang="en-US" sz="2800" dirty="0" smtClean="0"/>
              <a:t>Physiological conditions</a:t>
            </a:r>
          </a:p>
          <a:p>
            <a:pPr marL="1814513" lvl="2" indent="-533400" eaLnBrk="1" fontAlgn="auto" hangingPunct="1">
              <a:spcAft>
                <a:spcPts val="0"/>
              </a:spcAft>
              <a:buClr>
                <a:schemeClr val="accent1">
                  <a:shade val="75000"/>
                </a:schemeClr>
              </a:buClr>
              <a:buFont typeface="Wingdings"/>
              <a:buChar char=""/>
              <a:defRPr/>
            </a:pPr>
            <a:endParaRPr lang="en-US" sz="1800" dirty="0"/>
          </a:p>
        </p:txBody>
      </p:sp>
      <p:sp>
        <p:nvSpPr>
          <p:cNvPr id="12291" name="FlagCount" hidden="1">
            <a:hlinkClick r:id="rId3" action="ppaction://hlinkfile"/>
          </p:cNvPr>
          <p:cNvSpPr>
            <a:spLocks noChangeArrowheads="1"/>
          </p:cNvSpPr>
          <p:nvPr/>
        </p:nvSpPr>
        <p:spPr bwMode="auto">
          <a:xfrm>
            <a:off x="8255000" y="254001"/>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rPr>
              <a:t>0</a:t>
            </a:r>
          </a:p>
        </p:txBody>
      </p:sp>
      <p:pic>
        <p:nvPicPr>
          <p:cNvPr id="12292" name="Picture 5" descr="02_02aGoiter_UP.jpg                                            0050AB05203                            BE5F4864:"/>
          <p:cNvPicPr>
            <a:picLocks noChangeAspect="1" noChangeArrowheads="1"/>
          </p:cNvPicPr>
          <p:nvPr/>
        </p:nvPicPr>
        <p:blipFill>
          <a:blip r:embed="rId4" cstate="print"/>
          <a:srcRect/>
          <a:stretch>
            <a:fillRect/>
          </a:stretch>
        </p:blipFill>
        <p:spPr bwMode="auto">
          <a:xfrm>
            <a:off x="4708525" y="582615"/>
            <a:ext cx="3597275" cy="4903787"/>
          </a:xfrm>
          <a:prstGeom prst="rect">
            <a:avLst/>
          </a:prstGeom>
          <a:noFill/>
          <a:ln w="9525">
            <a:noFill/>
            <a:miter lim="800000"/>
            <a:headEnd/>
            <a:tailEnd/>
          </a:ln>
        </p:spPr>
      </p:pic>
      <p:sp>
        <p:nvSpPr>
          <p:cNvPr id="5" name="Rectangle 2"/>
          <p:cNvSpPr>
            <a:spLocks noGrp="1" noChangeArrowheads="1"/>
          </p:cNvSpPr>
          <p:nvPr>
            <p:ph type="title"/>
          </p:nvPr>
        </p:nvSpPr>
        <p:spPr>
          <a:xfrm>
            <a:off x="457200" y="457200"/>
            <a:ext cx="8229600" cy="1295400"/>
          </a:xfrm>
        </p:spPr>
        <p:txBody>
          <a:bodyPr>
            <a:noAutofit/>
          </a:bodyPr>
          <a:lstStyle/>
          <a:p>
            <a:pPr lvl="1" algn="l" rtl="0">
              <a:spcBef>
                <a:spcPct val="0"/>
              </a:spcBef>
              <a:defRPr/>
            </a:pPr>
            <a:r>
              <a:rPr lang="en-US" sz="4000" dirty="0" smtClean="0">
                <a:solidFill>
                  <a:schemeClr val="tx2"/>
                </a:solidFill>
                <a:latin typeface="+mj-lt"/>
              </a:rPr>
              <a:t>Trace </a:t>
            </a:r>
            <a:r>
              <a:rPr lang="en-US" sz="4000" dirty="0">
                <a:solidFill>
                  <a:schemeClr val="tx2"/>
                </a:solidFill>
                <a:latin typeface="+mj-lt"/>
              </a:rPr>
              <a:t>E</a:t>
            </a:r>
            <a:r>
              <a:rPr lang="en-US" sz="4000" dirty="0" smtClean="0">
                <a:solidFill>
                  <a:schemeClr val="tx2"/>
                </a:solidFill>
                <a:latin typeface="+mj-lt"/>
              </a:rPr>
              <a:t>lements</a:t>
            </a:r>
            <a:r>
              <a:rPr lang="en-US" sz="4000" dirty="0">
                <a:solidFill>
                  <a:schemeClr val="tx2"/>
                </a:solidFill>
                <a:latin typeface="+mj-lt"/>
              </a:rPr>
              <a:t/>
            </a:r>
            <a:br>
              <a:rPr lang="en-US" sz="4000" dirty="0">
                <a:solidFill>
                  <a:schemeClr val="tx2"/>
                </a:solidFill>
                <a:latin typeface="+mj-lt"/>
              </a:rPr>
            </a:br>
            <a:endParaRPr lang="en-US" sz="4000" dirty="0">
              <a:solidFill>
                <a:schemeClr val="tx2"/>
              </a:solidFill>
              <a:latin typeface="+mj-lt"/>
            </a:endParaRPr>
          </a:p>
        </p:txBody>
      </p:sp>
      <p:sp>
        <p:nvSpPr>
          <p:cNvPr id="12294" name="TextBox 5"/>
          <p:cNvSpPr txBox="1">
            <a:spLocks noChangeArrowheads="1"/>
          </p:cNvSpPr>
          <p:nvPr/>
        </p:nvSpPr>
        <p:spPr bwMode="auto">
          <a:xfrm>
            <a:off x="4914902" y="5414963"/>
            <a:ext cx="3257551" cy="369332"/>
          </a:xfrm>
          <a:prstGeom prst="rect">
            <a:avLst/>
          </a:prstGeom>
          <a:noFill/>
          <a:ln w="9525">
            <a:noFill/>
            <a:miter lim="800000"/>
            <a:headEnd/>
            <a:tailEnd/>
          </a:ln>
        </p:spPr>
        <p:txBody>
          <a:bodyPr>
            <a:spAutoFit/>
          </a:bodyPr>
          <a:lstStyle/>
          <a:p>
            <a:pPr algn="l"/>
            <a:r>
              <a:rPr lang="en-US"/>
              <a:t>Ex) iodized salt</a:t>
            </a:r>
          </a:p>
        </p:txBody>
      </p:sp>
    </p:spTree>
    <p:custDataLst>
      <p:tags r:id="rId1"/>
    </p:custDataLst>
    <p:extLst>
      <p:ext uri="{BB962C8B-B14F-4D97-AF65-F5344CB8AC3E}">
        <p14:creationId xmlns:p14="http://schemas.microsoft.com/office/powerpoint/2010/main" val="123453495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3" name="Rectangle 3"/>
          <p:cNvSpPr>
            <a:spLocks noGrp="1" noChangeArrowheads="1"/>
          </p:cNvSpPr>
          <p:nvPr>
            <p:ph sz="quarter" idx="1"/>
          </p:nvPr>
        </p:nvSpPr>
        <p:spPr>
          <a:xfrm>
            <a:off x="152400" y="152402"/>
            <a:ext cx="8839200" cy="2290763"/>
          </a:xfrm>
        </p:spPr>
        <p:txBody>
          <a:bodyPr>
            <a:normAutofit fontScale="85000" lnSpcReduction="20000"/>
          </a:bodyPr>
          <a:lstStyle/>
          <a:p>
            <a:pPr marL="274320" indent="-274320" algn="ctr" eaLnBrk="1" fontAlgn="auto" hangingPunct="1">
              <a:spcBef>
                <a:spcPct val="25000"/>
              </a:spcBef>
              <a:spcAft>
                <a:spcPts val="0"/>
              </a:spcAft>
              <a:buNone/>
              <a:defRPr/>
            </a:pPr>
            <a:r>
              <a:rPr lang="en-US" sz="4700" dirty="0" smtClean="0">
                <a:solidFill>
                  <a:schemeClr val="tx2"/>
                </a:solidFill>
                <a:latin typeface="+mj-lt"/>
              </a:rPr>
              <a:t>Elements </a:t>
            </a:r>
            <a:r>
              <a:rPr lang="en-US" sz="4700" dirty="0">
                <a:solidFill>
                  <a:schemeClr val="tx2"/>
                </a:solidFill>
                <a:latin typeface="+mj-lt"/>
              </a:rPr>
              <a:t>C</a:t>
            </a:r>
            <a:r>
              <a:rPr lang="en-US" sz="4700" dirty="0" smtClean="0">
                <a:solidFill>
                  <a:schemeClr val="tx2"/>
                </a:solidFill>
                <a:latin typeface="+mj-lt"/>
              </a:rPr>
              <a:t>ombine </a:t>
            </a:r>
            <a:r>
              <a:rPr lang="en-US" sz="4700" dirty="0">
                <a:solidFill>
                  <a:schemeClr val="tx2"/>
                </a:solidFill>
                <a:latin typeface="+mj-lt"/>
              </a:rPr>
              <a:t>to F</a:t>
            </a:r>
            <a:r>
              <a:rPr lang="en-US" sz="4700" dirty="0" smtClean="0">
                <a:solidFill>
                  <a:schemeClr val="tx2"/>
                </a:solidFill>
                <a:latin typeface="+mj-lt"/>
              </a:rPr>
              <a:t>orm </a:t>
            </a:r>
            <a:r>
              <a:rPr lang="en-US" sz="4700" dirty="0">
                <a:solidFill>
                  <a:schemeClr val="tx2"/>
                </a:solidFill>
                <a:latin typeface="+mj-lt"/>
              </a:rPr>
              <a:t>C</a:t>
            </a:r>
            <a:r>
              <a:rPr lang="en-US" sz="4700" dirty="0" smtClean="0">
                <a:solidFill>
                  <a:schemeClr val="tx2"/>
                </a:solidFill>
                <a:latin typeface="+mj-lt"/>
              </a:rPr>
              <a:t>ompounds</a:t>
            </a:r>
            <a:endParaRPr lang="en-US" sz="4700" dirty="0">
              <a:solidFill>
                <a:schemeClr val="tx2"/>
              </a:solidFill>
              <a:latin typeface="+mj-lt"/>
            </a:endParaRPr>
          </a:p>
          <a:p>
            <a:pPr marL="449263" lvl="1" indent="-334963" eaLnBrk="1" fontAlgn="auto" hangingPunct="1">
              <a:spcBef>
                <a:spcPct val="25000"/>
              </a:spcBef>
              <a:spcAft>
                <a:spcPts val="0"/>
              </a:spcAft>
              <a:buFont typeface="Wingdings 2"/>
              <a:buNone/>
              <a:defRPr/>
            </a:pPr>
            <a:endParaRPr lang="en-US" sz="2600" dirty="0" smtClean="0">
              <a:solidFill>
                <a:schemeClr val="accent1">
                  <a:lumMod val="75000"/>
                </a:schemeClr>
              </a:solidFill>
            </a:endParaRPr>
          </a:p>
          <a:p>
            <a:pPr marL="449263" lvl="1" indent="-334963" eaLnBrk="1" fontAlgn="auto" hangingPunct="1">
              <a:spcBef>
                <a:spcPct val="25000"/>
              </a:spcBef>
              <a:spcAft>
                <a:spcPts val="0"/>
              </a:spcAft>
              <a:buFont typeface="Wingdings 2"/>
              <a:buNone/>
              <a:defRPr/>
            </a:pPr>
            <a:r>
              <a:rPr lang="en-US" sz="2800" dirty="0" smtClean="0">
                <a:solidFill>
                  <a:schemeClr val="accent1">
                    <a:lumMod val="75000"/>
                  </a:schemeClr>
                </a:solidFill>
              </a:rPr>
              <a:t>Compounds</a:t>
            </a:r>
            <a:r>
              <a:rPr lang="en-US" sz="2800" dirty="0" smtClean="0"/>
              <a:t>- </a:t>
            </a:r>
          </a:p>
          <a:p>
            <a:pPr marL="449263" lvl="1" indent="-334963" eaLnBrk="1" fontAlgn="auto" hangingPunct="1">
              <a:spcBef>
                <a:spcPct val="25000"/>
              </a:spcBef>
              <a:spcAft>
                <a:spcPts val="0"/>
              </a:spcAft>
              <a:buFont typeface="Wingdings 2"/>
              <a:buNone/>
              <a:defRPr/>
            </a:pPr>
            <a:r>
              <a:rPr lang="en-US" sz="2800" dirty="0" smtClean="0"/>
              <a:t>Chemical </a:t>
            </a:r>
            <a:r>
              <a:rPr lang="en-US" sz="2800" dirty="0"/>
              <a:t>elements </a:t>
            </a:r>
            <a:r>
              <a:rPr lang="en-US" sz="2800" dirty="0" smtClean="0"/>
              <a:t>combined </a:t>
            </a:r>
            <a:r>
              <a:rPr lang="en-US" sz="2800" dirty="0"/>
              <a:t>in fixed </a:t>
            </a:r>
            <a:r>
              <a:rPr lang="en-US" sz="2800" dirty="0" smtClean="0"/>
              <a:t>ratios</a:t>
            </a:r>
            <a:endParaRPr lang="en-US" sz="2800" dirty="0"/>
          </a:p>
        </p:txBody>
      </p:sp>
      <p:sp>
        <p:nvSpPr>
          <p:cNvPr id="13315" name="FlagCount" hidden="1">
            <a:hlinkClick r:id="rId3" action="ppaction://hlinkfile"/>
          </p:cNvPr>
          <p:cNvSpPr>
            <a:spLocks noChangeArrowheads="1"/>
          </p:cNvSpPr>
          <p:nvPr/>
        </p:nvSpPr>
        <p:spPr bwMode="auto">
          <a:xfrm>
            <a:off x="8255000" y="254001"/>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rPr>
              <a:t>0</a:t>
            </a:r>
          </a:p>
        </p:txBody>
      </p:sp>
      <p:grpSp>
        <p:nvGrpSpPr>
          <p:cNvPr id="2" name="Group 27"/>
          <p:cNvGrpSpPr>
            <a:grpSpLocks/>
          </p:cNvGrpSpPr>
          <p:nvPr/>
        </p:nvGrpSpPr>
        <p:grpSpPr bwMode="auto">
          <a:xfrm>
            <a:off x="531813" y="2667001"/>
            <a:ext cx="8078787" cy="2628902"/>
            <a:chOff x="335" y="1680"/>
            <a:chExt cx="5089" cy="1656"/>
          </a:xfrm>
        </p:grpSpPr>
        <p:pic>
          <p:nvPicPr>
            <p:cNvPr id="13318" name="Picture 6" descr="02_03EmergProperty_UP.jpg                                      0050AB05203                            BE5F4864:"/>
            <p:cNvPicPr>
              <a:picLocks noChangeAspect="1" noChangeArrowheads="1"/>
            </p:cNvPicPr>
            <p:nvPr/>
          </p:nvPicPr>
          <p:blipFill>
            <a:blip r:embed="rId4" cstate="print"/>
            <a:srcRect/>
            <a:stretch>
              <a:fillRect/>
            </a:stretch>
          </p:blipFill>
          <p:spPr bwMode="auto">
            <a:xfrm>
              <a:off x="335" y="1680"/>
              <a:ext cx="5089" cy="1559"/>
            </a:xfrm>
            <a:prstGeom prst="rect">
              <a:avLst/>
            </a:prstGeom>
            <a:noFill/>
            <a:ln w="9525">
              <a:noFill/>
              <a:miter lim="800000"/>
              <a:headEnd/>
              <a:tailEnd/>
            </a:ln>
          </p:spPr>
        </p:pic>
        <p:sp>
          <p:nvSpPr>
            <p:cNvPr id="13319" name="Rectangle 7"/>
            <p:cNvSpPr>
              <a:spLocks noChangeArrowheads="1"/>
            </p:cNvSpPr>
            <p:nvPr/>
          </p:nvSpPr>
          <p:spPr bwMode="auto">
            <a:xfrm>
              <a:off x="474" y="3123"/>
              <a:ext cx="1109" cy="213"/>
            </a:xfrm>
            <a:prstGeom prst="rect">
              <a:avLst/>
            </a:prstGeom>
            <a:noFill/>
            <a:ln w="9525">
              <a:noFill/>
              <a:miter lim="800000"/>
              <a:headEnd/>
              <a:tailEnd/>
            </a:ln>
          </p:spPr>
          <p:txBody>
            <a:bodyPr>
              <a:spAutoFit/>
            </a:bodyPr>
            <a:lstStyle/>
            <a:p>
              <a:pPr algn="ctr"/>
              <a:r>
                <a:rPr lang="en-US" sz="1600"/>
                <a:t>Sodium</a:t>
              </a:r>
            </a:p>
          </p:txBody>
        </p:sp>
        <p:sp>
          <p:nvSpPr>
            <p:cNvPr id="13320" name="Rectangle 8"/>
            <p:cNvSpPr>
              <a:spLocks noChangeArrowheads="1"/>
            </p:cNvSpPr>
            <p:nvPr/>
          </p:nvSpPr>
          <p:spPr bwMode="auto">
            <a:xfrm>
              <a:off x="2146" y="3112"/>
              <a:ext cx="1135" cy="213"/>
            </a:xfrm>
            <a:prstGeom prst="rect">
              <a:avLst/>
            </a:prstGeom>
            <a:noFill/>
            <a:ln w="9525">
              <a:noFill/>
              <a:miter lim="800000"/>
              <a:headEnd/>
              <a:tailEnd/>
            </a:ln>
          </p:spPr>
          <p:txBody>
            <a:bodyPr>
              <a:spAutoFit/>
            </a:bodyPr>
            <a:lstStyle/>
            <a:p>
              <a:pPr algn="ctr"/>
              <a:r>
                <a:rPr lang="en-US" sz="1600"/>
                <a:t>Chlorine</a:t>
              </a:r>
            </a:p>
          </p:txBody>
        </p:sp>
        <p:sp>
          <p:nvSpPr>
            <p:cNvPr id="13321" name="Rectangle 9"/>
            <p:cNvSpPr>
              <a:spLocks noChangeArrowheads="1"/>
            </p:cNvSpPr>
            <p:nvPr/>
          </p:nvSpPr>
          <p:spPr bwMode="auto">
            <a:xfrm>
              <a:off x="3825" y="3111"/>
              <a:ext cx="1460" cy="213"/>
            </a:xfrm>
            <a:prstGeom prst="rect">
              <a:avLst/>
            </a:prstGeom>
            <a:noFill/>
            <a:ln w="9525">
              <a:noFill/>
              <a:miter lim="800000"/>
              <a:headEnd/>
              <a:tailEnd/>
            </a:ln>
          </p:spPr>
          <p:txBody>
            <a:bodyPr>
              <a:spAutoFit/>
            </a:bodyPr>
            <a:lstStyle/>
            <a:p>
              <a:pPr algn="ctr"/>
              <a:r>
                <a:rPr lang="en-US" sz="1600"/>
                <a:t>Sodium Chloride</a:t>
              </a:r>
            </a:p>
          </p:txBody>
        </p:sp>
      </p:grpSp>
      <p:sp>
        <p:nvSpPr>
          <p:cNvPr id="13317" name="Text Box 10"/>
          <p:cNvSpPr txBox="1">
            <a:spLocks noChangeArrowheads="1"/>
          </p:cNvSpPr>
          <p:nvPr/>
        </p:nvSpPr>
        <p:spPr bwMode="auto">
          <a:xfrm>
            <a:off x="7669215" y="6362701"/>
            <a:ext cx="1029449" cy="307777"/>
          </a:xfrm>
          <a:prstGeom prst="rect">
            <a:avLst/>
          </a:prstGeom>
          <a:noFill/>
          <a:ln w="9525">
            <a:noFill/>
            <a:miter lim="800000"/>
            <a:headEnd/>
            <a:tailEnd/>
          </a:ln>
        </p:spPr>
        <p:txBody>
          <a:bodyPr wrap="none">
            <a:spAutoFit/>
          </a:bodyPr>
          <a:lstStyle/>
          <a:p>
            <a:pPr algn="l"/>
            <a:r>
              <a:rPr lang="en-US" sz="1400" b="1"/>
              <a:t>Figure 2.3</a:t>
            </a:r>
          </a:p>
        </p:txBody>
      </p:sp>
    </p:spTree>
    <p:custDataLst>
      <p:tags r:id="rId1"/>
    </p:custDataLst>
    <p:extLst>
      <p:ext uri="{BB962C8B-B14F-4D97-AF65-F5344CB8AC3E}">
        <p14:creationId xmlns:p14="http://schemas.microsoft.com/office/powerpoint/2010/main" val="73438667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dirty="0" smtClean="0"/>
              <a:t>Atoms</a:t>
            </a:r>
            <a:endParaRPr lang="en-US" sz="4000" dirty="0"/>
          </a:p>
        </p:txBody>
      </p:sp>
      <p:sp>
        <p:nvSpPr>
          <p:cNvPr id="477187" name="Rectangle 3"/>
          <p:cNvSpPr>
            <a:spLocks noGrp="1" noChangeArrowheads="1"/>
          </p:cNvSpPr>
          <p:nvPr>
            <p:ph sz="quarter" idx="1"/>
          </p:nvPr>
        </p:nvSpPr>
        <p:spPr/>
        <p:txBody>
          <a:bodyPr>
            <a:noAutofit/>
          </a:bodyPr>
          <a:lstStyle/>
          <a:p>
            <a:pPr>
              <a:defRPr/>
            </a:pPr>
            <a:r>
              <a:rPr lang="en-US" sz="2800" dirty="0" smtClean="0"/>
              <a:t>The </a:t>
            </a:r>
            <a:r>
              <a:rPr lang="en-US" sz="2800" dirty="0"/>
              <a:t>smallest particle of matter that still retains the properties of an </a:t>
            </a:r>
            <a:r>
              <a:rPr lang="en-US" sz="2800" dirty="0" smtClean="0"/>
              <a:t>element</a:t>
            </a:r>
          </a:p>
          <a:p>
            <a:pPr>
              <a:defRPr/>
            </a:pPr>
            <a:r>
              <a:rPr lang="en-US" sz="2800" dirty="0" smtClean="0"/>
              <a:t>Composed of 3 </a:t>
            </a:r>
            <a:r>
              <a:rPr lang="en-US" sz="3200" u="sng" dirty="0" smtClean="0"/>
              <a:t>Subatomic Particles</a:t>
            </a:r>
          </a:p>
          <a:p>
            <a:pPr marL="819467" lvl="1" indent="-514350" eaLnBrk="1" fontAlgn="auto" hangingPunct="1">
              <a:lnSpc>
                <a:spcPct val="90000"/>
              </a:lnSpc>
              <a:spcBef>
                <a:spcPct val="25000"/>
              </a:spcBef>
              <a:spcAft>
                <a:spcPts val="0"/>
              </a:spcAft>
              <a:buFont typeface="+mj-lt"/>
              <a:buAutoNum type="arabicPeriod"/>
              <a:defRPr/>
            </a:pPr>
            <a:r>
              <a:rPr lang="en-US" sz="2600" cap="all" dirty="0" smtClean="0">
                <a:solidFill>
                  <a:schemeClr val="accent1">
                    <a:lumMod val="75000"/>
                  </a:schemeClr>
                </a:solidFill>
              </a:rPr>
              <a:t>Protons: positive charge</a:t>
            </a:r>
          </a:p>
          <a:p>
            <a:pPr marL="819467" lvl="1" indent="-514350" eaLnBrk="1" fontAlgn="auto" hangingPunct="1">
              <a:lnSpc>
                <a:spcPct val="90000"/>
              </a:lnSpc>
              <a:spcBef>
                <a:spcPct val="25000"/>
              </a:spcBef>
              <a:spcAft>
                <a:spcPts val="0"/>
              </a:spcAft>
              <a:buFont typeface="+mj-lt"/>
              <a:buAutoNum type="arabicPeriod"/>
              <a:defRPr/>
            </a:pPr>
            <a:r>
              <a:rPr lang="en-US" sz="2600" cap="all" dirty="0" smtClean="0">
                <a:solidFill>
                  <a:schemeClr val="accent1">
                    <a:lumMod val="75000"/>
                  </a:schemeClr>
                </a:solidFill>
              </a:rPr>
              <a:t>Neutrons: Neutral Charge </a:t>
            </a:r>
          </a:p>
          <a:p>
            <a:pPr marL="819467" lvl="1" indent="-514350" eaLnBrk="1" fontAlgn="auto" hangingPunct="1">
              <a:lnSpc>
                <a:spcPct val="90000"/>
              </a:lnSpc>
              <a:spcBef>
                <a:spcPct val="25000"/>
              </a:spcBef>
              <a:spcAft>
                <a:spcPts val="0"/>
              </a:spcAft>
              <a:buFont typeface="+mj-lt"/>
              <a:buAutoNum type="arabicPeriod"/>
              <a:defRPr/>
            </a:pPr>
            <a:r>
              <a:rPr lang="en-US" sz="2600" cap="all" dirty="0" smtClean="0">
                <a:solidFill>
                  <a:schemeClr val="accent1">
                    <a:lumMod val="75000"/>
                  </a:schemeClr>
                </a:solidFill>
              </a:rPr>
              <a:t>Electrons: Negative Charge</a:t>
            </a:r>
          </a:p>
        </p:txBody>
      </p:sp>
      <p:sp>
        <p:nvSpPr>
          <p:cNvPr id="14339" name="FlagCount" hidden="1">
            <a:hlinkClick r:id="rId3" action="ppaction://hlinkfile"/>
          </p:cNvPr>
          <p:cNvSpPr>
            <a:spLocks noChangeArrowheads="1"/>
          </p:cNvSpPr>
          <p:nvPr/>
        </p:nvSpPr>
        <p:spPr bwMode="auto">
          <a:xfrm>
            <a:off x="8255000" y="254001"/>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rPr>
              <a:t>0</a:t>
            </a:r>
          </a:p>
        </p:txBody>
      </p:sp>
    </p:spTree>
    <p:custDataLst>
      <p:tags r:id="rId1"/>
    </p:custDataLst>
    <p:extLst>
      <p:ext uri="{BB962C8B-B14F-4D97-AF65-F5344CB8AC3E}">
        <p14:creationId xmlns:p14="http://schemas.microsoft.com/office/powerpoint/2010/main" val="275181541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dirty="0"/>
              <a:t>Subatomic Particles</a:t>
            </a:r>
          </a:p>
        </p:txBody>
      </p:sp>
      <p:sp>
        <p:nvSpPr>
          <p:cNvPr id="3" name="Content Placeholder 2"/>
          <p:cNvSpPr>
            <a:spLocks noGrp="1"/>
          </p:cNvSpPr>
          <p:nvPr>
            <p:ph sz="quarter" idx="4294967295"/>
          </p:nvPr>
        </p:nvSpPr>
        <p:spPr>
          <a:xfrm>
            <a:off x="304800" y="1295400"/>
            <a:ext cx="5029200" cy="5257800"/>
          </a:xfrm>
        </p:spPr>
        <p:txBody>
          <a:bodyPr>
            <a:normAutofit fontScale="92500" lnSpcReduction="20000"/>
          </a:bodyPr>
          <a:lstStyle/>
          <a:p>
            <a:pPr marL="640080" lvl="1" indent="-334963" eaLnBrk="1" fontAlgn="auto" hangingPunct="1">
              <a:lnSpc>
                <a:spcPct val="90000"/>
              </a:lnSpc>
              <a:spcBef>
                <a:spcPct val="25000"/>
              </a:spcBef>
              <a:spcAft>
                <a:spcPts val="0"/>
              </a:spcAft>
              <a:buNone/>
              <a:defRPr/>
            </a:pPr>
            <a:r>
              <a:rPr lang="en-US" sz="2600" cap="all" dirty="0" smtClean="0">
                <a:solidFill>
                  <a:schemeClr val="accent1">
                    <a:lumMod val="75000"/>
                  </a:schemeClr>
                </a:solidFill>
              </a:rPr>
              <a:t>Protons</a:t>
            </a:r>
          </a:p>
          <a:p>
            <a:pPr lvl="2" indent="-334963">
              <a:lnSpc>
                <a:spcPct val="90000"/>
              </a:lnSpc>
              <a:spcBef>
                <a:spcPct val="25000"/>
              </a:spcBef>
              <a:buClr>
                <a:schemeClr val="accent1">
                  <a:shade val="75000"/>
                </a:schemeClr>
              </a:buClr>
              <a:buFont typeface="Wingdings"/>
              <a:buChar char=""/>
              <a:defRPr/>
            </a:pPr>
            <a:r>
              <a:rPr lang="en-US" sz="2800" dirty="0" smtClean="0"/>
              <a:t>Positive charge</a:t>
            </a:r>
          </a:p>
          <a:p>
            <a:pPr lvl="2" indent="-334963">
              <a:lnSpc>
                <a:spcPct val="90000"/>
              </a:lnSpc>
              <a:spcBef>
                <a:spcPct val="25000"/>
              </a:spcBef>
              <a:buClr>
                <a:schemeClr val="accent1">
                  <a:shade val="75000"/>
                </a:schemeClr>
              </a:buClr>
              <a:buFont typeface="Wingdings"/>
              <a:buChar char=""/>
              <a:defRPr/>
            </a:pPr>
            <a:r>
              <a:rPr lang="en-US" sz="2800" dirty="0" smtClean="0"/>
              <a:t>In a central nucleus</a:t>
            </a:r>
          </a:p>
          <a:p>
            <a:pPr lvl="2" indent="-334963">
              <a:lnSpc>
                <a:spcPct val="90000"/>
              </a:lnSpc>
              <a:spcBef>
                <a:spcPct val="25000"/>
              </a:spcBef>
              <a:buClr>
                <a:schemeClr val="accent1">
                  <a:shade val="75000"/>
                </a:schemeClr>
              </a:buClr>
              <a:buFont typeface="Wingdings"/>
              <a:buChar char=""/>
              <a:defRPr/>
            </a:pPr>
            <a:r>
              <a:rPr lang="en-US" sz="2800" dirty="0" smtClean="0"/>
              <a:t>Determine Atomic Number</a:t>
            </a:r>
          </a:p>
          <a:p>
            <a:pPr lvl="2" indent="-334963">
              <a:lnSpc>
                <a:spcPct val="90000"/>
              </a:lnSpc>
              <a:spcBef>
                <a:spcPct val="25000"/>
              </a:spcBef>
              <a:buClr>
                <a:schemeClr val="accent1">
                  <a:shade val="75000"/>
                </a:schemeClr>
              </a:buClr>
              <a:buFont typeface="Wingdings"/>
              <a:buChar char=""/>
              <a:defRPr/>
            </a:pPr>
            <a:r>
              <a:rPr lang="en-US" sz="2800" dirty="0" smtClean="0"/>
              <a:t>= to electrons when neutral</a:t>
            </a:r>
          </a:p>
          <a:p>
            <a:pPr marL="640080" lvl="1" indent="-334963" eaLnBrk="1" fontAlgn="auto" hangingPunct="1">
              <a:lnSpc>
                <a:spcPct val="90000"/>
              </a:lnSpc>
              <a:spcBef>
                <a:spcPct val="25000"/>
              </a:spcBef>
              <a:spcAft>
                <a:spcPts val="0"/>
              </a:spcAft>
              <a:buNone/>
              <a:defRPr/>
            </a:pPr>
            <a:r>
              <a:rPr lang="en-US" sz="2600" cap="all" dirty="0" smtClean="0">
                <a:solidFill>
                  <a:schemeClr val="accent1">
                    <a:lumMod val="75000"/>
                  </a:schemeClr>
                </a:solidFill>
              </a:rPr>
              <a:t>neutrons </a:t>
            </a:r>
          </a:p>
          <a:p>
            <a:pPr lvl="2" indent="-334963">
              <a:lnSpc>
                <a:spcPct val="90000"/>
              </a:lnSpc>
              <a:spcBef>
                <a:spcPct val="25000"/>
              </a:spcBef>
              <a:buClr>
                <a:schemeClr val="accent1">
                  <a:shade val="75000"/>
                </a:schemeClr>
              </a:buClr>
              <a:buFont typeface="Wingdings"/>
              <a:buChar char=""/>
              <a:defRPr/>
            </a:pPr>
            <a:r>
              <a:rPr lang="en-US" sz="2800" dirty="0" smtClean="0"/>
              <a:t>Neutral charge</a:t>
            </a:r>
          </a:p>
          <a:p>
            <a:pPr lvl="2" indent="-334963" eaLnBrk="1" fontAlgn="auto" hangingPunct="1">
              <a:lnSpc>
                <a:spcPct val="90000"/>
              </a:lnSpc>
              <a:spcBef>
                <a:spcPct val="25000"/>
              </a:spcBef>
              <a:spcAft>
                <a:spcPts val="0"/>
              </a:spcAft>
              <a:buClr>
                <a:schemeClr val="accent1">
                  <a:shade val="75000"/>
                </a:schemeClr>
              </a:buClr>
              <a:buFont typeface="Wingdings"/>
              <a:buChar char=""/>
              <a:defRPr/>
            </a:pPr>
            <a:r>
              <a:rPr lang="en-US" sz="2800" dirty="0" smtClean="0"/>
              <a:t>In a central nucleus</a:t>
            </a:r>
          </a:p>
          <a:p>
            <a:pPr marL="822325" lvl="2" indent="-534988" eaLnBrk="1" fontAlgn="auto" hangingPunct="1">
              <a:lnSpc>
                <a:spcPct val="90000"/>
              </a:lnSpc>
              <a:spcBef>
                <a:spcPct val="25000"/>
              </a:spcBef>
              <a:spcAft>
                <a:spcPts val="0"/>
              </a:spcAft>
              <a:buClr>
                <a:schemeClr val="accent1">
                  <a:shade val="75000"/>
                </a:schemeClr>
              </a:buClr>
              <a:buNone/>
              <a:defRPr/>
            </a:pPr>
            <a:r>
              <a:rPr lang="en-US" sz="2600" cap="all" dirty="0" smtClean="0">
                <a:solidFill>
                  <a:schemeClr val="accent1">
                    <a:lumMod val="75000"/>
                  </a:schemeClr>
                </a:solidFill>
              </a:rPr>
              <a:t>Electrons</a:t>
            </a:r>
          </a:p>
          <a:p>
            <a:pPr lvl="2" indent="-334963" eaLnBrk="1" fontAlgn="auto" hangingPunct="1">
              <a:lnSpc>
                <a:spcPct val="90000"/>
              </a:lnSpc>
              <a:spcBef>
                <a:spcPct val="25000"/>
              </a:spcBef>
              <a:spcAft>
                <a:spcPts val="0"/>
              </a:spcAft>
              <a:buClr>
                <a:schemeClr val="accent1">
                  <a:shade val="75000"/>
                </a:schemeClr>
              </a:buClr>
              <a:buFont typeface="Wingdings"/>
              <a:buChar char=""/>
              <a:defRPr/>
            </a:pPr>
            <a:r>
              <a:rPr lang="en-US" sz="2800" dirty="0" smtClean="0"/>
              <a:t>Negative charge</a:t>
            </a:r>
          </a:p>
          <a:p>
            <a:pPr lvl="2" indent="-334963" eaLnBrk="1" fontAlgn="auto" hangingPunct="1">
              <a:lnSpc>
                <a:spcPct val="90000"/>
              </a:lnSpc>
              <a:spcBef>
                <a:spcPct val="25000"/>
              </a:spcBef>
              <a:spcAft>
                <a:spcPts val="0"/>
              </a:spcAft>
              <a:buClr>
                <a:schemeClr val="accent1">
                  <a:shade val="75000"/>
                </a:schemeClr>
              </a:buClr>
              <a:buFont typeface="Wingdings"/>
              <a:buChar char=""/>
              <a:defRPr/>
            </a:pPr>
            <a:r>
              <a:rPr lang="en-US" sz="2800" dirty="0" smtClean="0"/>
              <a:t>Arranged in electron shells </a:t>
            </a:r>
          </a:p>
          <a:p>
            <a:pPr lvl="2" indent="-334963" eaLnBrk="1" fontAlgn="auto" hangingPunct="1">
              <a:lnSpc>
                <a:spcPct val="90000"/>
              </a:lnSpc>
              <a:spcBef>
                <a:spcPct val="25000"/>
              </a:spcBef>
              <a:spcAft>
                <a:spcPts val="0"/>
              </a:spcAft>
              <a:buClr>
                <a:schemeClr val="accent1">
                  <a:shade val="75000"/>
                </a:schemeClr>
              </a:buClr>
              <a:buFont typeface="Wingdings"/>
              <a:buChar char=""/>
              <a:defRPr/>
            </a:pPr>
            <a:r>
              <a:rPr lang="en-US" sz="2800" dirty="0" smtClean="0"/>
              <a:t>Surrounding nucleus</a:t>
            </a:r>
          </a:p>
          <a:p>
            <a:pPr lvl="2" indent="-334963" eaLnBrk="1" fontAlgn="auto" hangingPunct="1">
              <a:lnSpc>
                <a:spcPct val="90000"/>
              </a:lnSpc>
              <a:spcBef>
                <a:spcPct val="25000"/>
              </a:spcBef>
              <a:spcAft>
                <a:spcPts val="0"/>
              </a:spcAft>
              <a:buClr>
                <a:schemeClr val="accent1">
                  <a:shade val="75000"/>
                </a:schemeClr>
              </a:buClr>
              <a:buFont typeface="Wingdings"/>
              <a:buChar char=""/>
              <a:defRPr/>
            </a:pPr>
            <a:r>
              <a:rPr lang="en-US" sz="2800" dirty="0" smtClean="0"/>
              <a:t>Determine ability to bond</a:t>
            </a:r>
          </a:p>
          <a:p>
            <a:pPr lvl="2" indent="-334963" eaLnBrk="1" fontAlgn="auto" hangingPunct="1">
              <a:lnSpc>
                <a:spcPct val="90000"/>
              </a:lnSpc>
              <a:spcBef>
                <a:spcPct val="25000"/>
              </a:spcBef>
              <a:spcAft>
                <a:spcPts val="0"/>
              </a:spcAft>
              <a:buClr>
                <a:schemeClr val="accent1">
                  <a:shade val="75000"/>
                </a:schemeClr>
              </a:buClr>
              <a:buFont typeface="Wingdings"/>
              <a:buChar char=""/>
              <a:defRPr/>
            </a:pPr>
            <a:r>
              <a:rPr lang="en-US" sz="2800" dirty="0" smtClean="0"/>
              <a:t>= to protons when neutral</a:t>
            </a:r>
          </a:p>
          <a:p>
            <a:pPr eaLnBrk="1" hangingPunct="1">
              <a:buNone/>
              <a:defRPr/>
            </a:pPr>
            <a:endParaRPr lang="en-US" dirty="0"/>
          </a:p>
        </p:txBody>
      </p:sp>
      <p:pic>
        <p:nvPicPr>
          <p:cNvPr id="11268" name="Picture 4" descr="http://thebigblogtheory.files.wordpress.com/2010/12/planetary-model.jpg?w=450&amp;h=453">
            <a:hlinkClick r:id="rId2"/>
          </p:cNvPr>
          <p:cNvPicPr>
            <a:picLocks noChangeAspect="1" noChangeArrowheads="1"/>
          </p:cNvPicPr>
          <p:nvPr/>
        </p:nvPicPr>
        <p:blipFill>
          <a:blip r:embed="rId3" cstate="print">
            <a:clrChange>
              <a:clrFrom>
                <a:srgbClr val="FDFDFB"/>
              </a:clrFrom>
              <a:clrTo>
                <a:srgbClr val="FDFDFB">
                  <a:alpha val="0"/>
                </a:srgbClr>
              </a:clrTo>
            </a:clrChange>
          </a:blip>
          <a:srcRect/>
          <a:stretch>
            <a:fillRect/>
          </a:stretch>
        </p:blipFill>
        <p:spPr bwMode="auto">
          <a:xfrm>
            <a:off x="5105400" y="1984248"/>
            <a:ext cx="3829051" cy="3854578"/>
          </a:xfrm>
          <a:prstGeom prst="rect">
            <a:avLst/>
          </a:prstGeom>
          <a:noFill/>
        </p:spPr>
      </p:pic>
    </p:spTree>
    <p:extLst>
      <p:ext uri="{BB962C8B-B14F-4D97-AF65-F5344CB8AC3E}">
        <p14:creationId xmlns:p14="http://schemas.microsoft.com/office/powerpoint/2010/main" val="356481964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9"/>
          <p:cNvGrpSpPr>
            <a:grpSpLocks noGrp="1"/>
          </p:cNvGrpSpPr>
          <p:nvPr/>
        </p:nvGrpSpPr>
        <p:grpSpPr bwMode="auto">
          <a:xfrm>
            <a:off x="271464" y="1182129"/>
            <a:ext cx="8553700" cy="4990071"/>
            <a:chOff x="822" y="2082"/>
            <a:chExt cx="4200" cy="1924"/>
          </a:xfrm>
        </p:grpSpPr>
        <p:sp>
          <p:nvSpPr>
            <p:cNvPr id="23555" name="Rectangle 6"/>
            <p:cNvSpPr>
              <a:spLocks noChangeArrowheads="1"/>
            </p:cNvSpPr>
            <p:nvPr/>
          </p:nvSpPr>
          <p:spPr bwMode="auto">
            <a:xfrm>
              <a:off x="848" y="3757"/>
              <a:ext cx="1045" cy="249"/>
            </a:xfrm>
            <a:prstGeom prst="rect">
              <a:avLst/>
            </a:prstGeom>
            <a:noFill/>
            <a:ln w="25400">
              <a:noFill/>
              <a:miter lim="800000"/>
              <a:headEnd/>
              <a:tailEnd/>
            </a:ln>
          </p:spPr>
          <p:txBody>
            <a:bodyPr wrap="none" anchor="ctr">
              <a:spAutoFit/>
            </a:bodyPr>
            <a:lstStyle/>
            <a:p>
              <a:pPr algn="l"/>
              <a:r>
                <a:rPr lang="en-US" sz="1800" b="1" dirty="0"/>
                <a:t>Hydrogen (H)</a:t>
              </a:r>
            </a:p>
            <a:p>
              <a:pPr algn="l"/>
              <a:r>
                <a:rPr lang="en-US" sz="1800" dirty="0"/>
                <a:t>Atomic number = 1</a:t>
              </a:r>
              <a:endParaRPr lang="en-US" sz="1800" b="1" dirty="0"/>
            </a:p>
          </p:txBody>
        </p:sp>
        <p:pic>
          <p:nvPicPr>
            <p:cNvPr id="23556" name="Picture 8" descr="02_06HydrCarbOxyNitro_U.jpg                                    0050AB05203                            BE5F4864:"/>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Lst>
            </a:blip>
            <a:srcRect/>
            <a:stretch>
              <a:fillRect/>
            </a:stretch>
          </p:blipFill>
          <p:spPr bwMode="auto">
            <a:xfrm>
              <a:off x="822" y="2676"/>
              <a:ext cx="4009" cy="1111"/>
            </a:xfrm>
            <a:prstGeom prst="rect">
              <a:avLst/>
            </a:prstGeom>
            <a:noFill/>
            <a:ln w="9525">
              <a:noFill/>
              <a:miter lim="800000"/>
              <a:headEnd/>
              <a:tailEnd/>
            </a:ln>
          </p:spPr>
        </p:pic>
        <p:sp>
          <p:nvSpPr>
            <p:cNvPr id="23557" name="Line 10"/>
            <p:cNvSpPr>
              <a:spLocks noChangeShapeType="1"/>
            </p:cNvSpPr>
            <p:nvPr/>
          </p:nvSpPr>
          <p:spPr bwMode="auto">
            <a:xfrm flipV="1">
              <a:off x="1157" y="2658"/>
              <a:ext cx="0" cy="272"/>
            </a:xfrm>
            <a:prstGeom prst="line">
              <a:avLst/>
            </a:prstGeom>
            <a:noFill/>
            <a:ln w="25400">
              <a:solidFill>
                <a:schemeClr val="tx1"/>
              </a:solidFill>
              <a:round/>
              <a:headEnd/>
              <a:tailEnd/>
            </a:ln>
          </p:spPr>
          <p:txBody>
            <a:bodyPr wrap="none" anchor="ctr"/>
            <a:lstStyle/>
            <a:p>
              <a:endParaRPr lang="en-US"/>
            </a:p>
          </p:txBody>
        </p:sp>
        <p:sp>
          <p:nvSpPr>
            <p:cNvPr id="23558" name="Rectangle 11"/>
            <p:cNvSpPr>
              <a:spLocks noChangeArrowheads="1"/>
            </p:cNvSpPr>
            <p:nvPr/>
          </p:nvSpPr>
          <p:spPr bwMode="auto">
            <a:xfrm>
              <a:off x="974" y="2536"/>
              <a:ext cx="367" cy="107"/>
            </a:xfrm>
            <a:prstGeom prst="rect">
              <a:avLst/>
            </a:prstGeom>
            <a:noFill/>
            <a:ln w="25400">
              <a:noFill/>
              <a:miter lim="800000"/>
              <a:headEnd/>
              <a:tailEnd/>
            </a:ln>
          </p:spPr>
          <p:txBody>
            <a:bodyPr wrap="none" anchor="ctr">
              <a:spAutoFit/>
            </a:bodyPr>
            <a:lstStyle/>
            <a:p>
              <a:pPr algn="ctr"/>
              <a:r>
                <a:rPr lang="en-US" sz="1200"/>
                <a:t>Electron</a:t>
              </a:r>
            </a:p>
          </p:txBody>
        </p:sp>
        <p:sp>
          <p:nvSpPr>
            <p:cNvPr id="23559" name="Rectangle 12"/>
            <p:cNvSpPr>
              <a:spLocks noChangeArrowheads="1"/>
            </p:cNvSpPr>
            <p:nvPr/>
          </p:nvSpPr>
          <p:spPr bwMode="auto">
            <a:xfrm>
              <a:off x="1780" y="3742"/>
              <a:ext cx="1045" cy="249"/>
            </a:xfrm>
            <a:prstGeom prst="rect">
              <a:avLst/>
            </a:prstGeom>
            <a:noFill/>
            <a:ln w="25400">
              <a:noFill/>
              <a:miter lim="800000"/>
              <a:headEnd/>
              <a:tailEnd/>
            </a:ln>
          </p:spPr>
          <p:txBody>
            <a:bodyPr wrap="none" anchor="ctr">
              <a:spAutoFit/>
            </a:bodyPr>
            <a:lstStyle/>
            <a:p>
              <a:pPr algn="l"/>
              <a:r>
                <a:rPr lang="en-US" sz="1800" b="1"/>
                <a:t>Carbon (C)</a:t>
              </a:r>
            </a:p>
            <a:p>
              <a:pPr algn="l"/>
              <a:r>
                <a:rPr lang="en-US" sz="1800"/>
                <a:t>Atomic number = 6</a:t>
              </a:r>
              <a:endParaRPr lang="en-US" sz="1800" b="1"/>
            </a:p>
          </p:txBody>
        </p:sp>
        <p:sp>
          <p:nvSpPr>
            <p:cNvPr id="23560" name="Rectangle 13"/>
            <p:cNvSpPr>
              <a:spLocks noChangeArrowheads="1"/>
            </p:cNvSpPr>
            <p:nvPr/>
          </p:nvSpPr>
          <p:spPr bwMode="auto">
            <a:xfrm>
              <a:off x="2837" y="3740"/>
              <a:ext cx="1045" cy="249"/>
            </a:xfrm>
            <a:prstGeom prst="rect">
              <a:avLst/>
            </a:prstGeom>
            <a:noFill/>
            <a:ln w="25400">
              <a:noFill/>
              <a:miter lim="800000"/>
              <a:headEnd/>
              <a:tailEnd/>
            </a:ln>
          </p:spPr>
          <p:txBody>
            <a:bodyPr wrap="none" anchor="ctr">
              <a:spAutoFit/>
            </a:bodyPr>
            <a:lstStyle/>
            <a:p>
              <a:pPr algn="l"/>
              <a:r>
                <a:rPr lang="en-US" sz="1800" b="1"/>
                <a:t>Nitrogen (N)</a:t>
              </a:r>
            </a:p>
            <a:p>
              <a:pPr algn="l"/>
              <a:r>
                <a:rPr lang="en-US" sz="1800"/>
                <a:t>Atomic number = 7</a:t>
              </a:r>
              <a:endParaRPr lang="en-US" sz="1800" b="1"/>
            </a:p>
          </p:txBody>
        </p:sp>
        <p:sp>
          <p:nvSpPr>
            <p:cNvPr id="23561" name="Rectangle 14"/>
            <p:cNvSpPr>
              <a:spLocks noChangeArrowheads="1"/>
            </p:cNvSpPr>
            <p:nvPr/>
          </p:nvSpPr>
          <p:spPr bwMode="auto">
            <a:xfrm>
              <a:off x="3977" y="3740"/>
              <a:ext cx="1045" cy="249"/>
            </a:xfrm>
            <a:prstGeom prst="rect">
              <a:avLst/>
            </a:prstGeom>
            <a:noFill/>
            <a:ln w="25400">
              <a:noFill/>
              <a:miter lim="800000"/>
              <a:headEnd/>
              <a:tailEnd/>
            </a:ln>
          </p:spPr>
          <p:txBody>
            <a:bodyPr wrap="none" anchor="ctr">
              <a:spAutoFit/>
            </a:bodyPr>
            <a:lstStyle/>
            <a:p>
              <a:pPr algn="l"/>
              <a:r>
                <a:rPr lang="en-US" sz="1800" b="1"/>
                <a:t>Oxygen (O)</a:t>
              </a:r>
            </a:p>
            <a:p>
              <a:pPr algn="l"/>
              <a:r>
                <a:rPr lang="en-US" sz="1800"/>
                <a:t>Atomic number = 8</a:t>
              </a:r>
              <a:endParaRPr lang="en-US" sz="1800" b="1"/>
            </a:p>
          </p:txBody>
        </p:sp>
        <p:sp>
          <p:nvSpPr>
            <p:cNvPr id="23562" name="Line 15"/>
            <p:cNvSpPr>
              <a:spLocks noChangeShapeType="1"/>
            </p:cNvSpPr>
            <p:nvPr/>
          </p:nvSpPr>
          <p:spPr bwMode="auto">
            <a:xfrm flipV="1">
              <a:off x="2260" y="2241"/>
              <a:ext cx="223" cy="570"/>
            </a:xfrm>
            <a:prstGeom prst="line">
              <a:avLst/>
            </a:prstGeom>
            <a:noFill/>
            <a:ln w="25400">
              <a:solidFill>
                <a:schemeClr val="tx1"/>
              </a:solidFill>
              <a:round/>
              <a:headEnd/>
              <a:tailEnd/>
            </a:ln>
          </p:spPr>
          <p:txBody>
            <a:bodyPr wrap="none" anchor="ctr"/>
            <a:lstStyle/>
            <a:p>
              <a:endParaRPr lang="en-US"/>
            </a:p>
          </p:txBody>
        </p:sp>
        <p:sp>
          <p:nvSpPr>
            <p:cNvPr id="23563" name="Rectangle 16"/>
            <p:cNvSpPr>
              <a:spLocks noChangeArrowheads="1"/>
            </p:cNvSpPr>
            <p:nvPr/>
          </p:nvSpPr>
          <p:spPr bwMode="auto">
            <a:xfrm>
              <a:off x="2234" y="2082"/>
              <a:ext cx="2439" cy="142"/>
            </a:xfrm>
            <a:prstGeom prst="rect">
              <a:avLst/>
            </a:prstGeom>
            <a:noFill/>
            <a:ln w="25400">
              <a:noFill/>
              <a:miter lim="800000"/>
              <a:headEnd/>
              <a:tailEnd/>
            </a:ln>
          </p:spPr>
          <p:txBody>
            <a:bodyPr wrap="none" anchor="ctr">
              <a:spAutoFit/>
            </a:bodyPr>
            <a:lstStyle/>
            <a:p>
              <a:pPr algn="ctr"/>
              <a:r>
                <a:rPr lang="en-US" sz="1800"/>
                <a:t>Outermost electron shell (can hold 8 electrons)</a:t>
              </a:r>
            </a:p>
          </p:txBody>
        </p:sp>
        <p:sp>
          <p:nvSpPr>
            <p:cNvPr id="23564" name="Line 17"/>
            <p:cNvSpPr>
              <a:spLocks noChangeShapeType="1"/>
            </p:cNvSpPr>
            <p:nvPr/>
          </p:nvSpPr>
          <p:spPr bwMode="auto">
            <a:xfrm flipV="1">
              <a:off x="2315" y="2476"/>
              <a:ext cx="233" cy="523"/>
            </a:xfrm>
            <a:prstGeom prst="line">
              <a:avLst/>
            </a:prstGeom>
            <a:noFill/>
            <a:ln w="25400">
              <a:solidFill>
                <a:schemeClr val="tx1"/>
              </a:solidFill>
              <a:round/>
              <a:headEnd/>
              <a:tailEnd/>
            </a:ln>
          </p:spPr>
          <p:txBody>
            <a:bodyPr wrap="none" anchor="ctr"/>
            <a:lstStyle/>
            <a:p>
              <a:endParaRPr lang="en-US"/>
            </a:p>
          </p:txBody>
        </p:sp>
        <p:sp>
          <p:nvSpPr>
            <p:cNvPr id="23565" name="Rectangle 18"/>
            <p:cNvSpPr>
              <a:spLocks noChangeArrowheads="1"/>
            </p:cNvSpPr>
            <p:nvPr/>
          </p:nvSpPr>
          <p:spPr bwMode="auto">
            <a:xfrm>
              <a:off x="2484" y="2312"/>
              <a:ext cx="2131" cy="142"/>
            </a:xfrm>
            <a:prstGeom prst="rect">
              <a:avLst/>
            </a:prstGeom>
            <a:noFill/>
            <a:ln w="25400">
              <a:noFill/>
              <a:miter lim="800000"/>
              <a:headEnd/>
              <a:tailEnd/>
            </a:ln>
          </p:spPr>
          <p:txBody>
            <a:bodyPr wrap="none" anchor="ctr">
              <a:spAutoFit/>
            </a:bodyPr>
            <a:lstStyle/>
            <a:p>
              <a:pPr algn="l"/>
              <a:r>
                <a:rPr lang="en-US" sz="1800"/>
                <a:t>First electron shell (can hold 2 electrons)</a:t>
              </a:r>
            </a:p>
          </p:txBody>
        </p:sp>
      </p:grpSp>
      <p:sp>
        <p:nvSpPr>
          <p:cNvPr id="14" name="TextBox 13"/>
          <p:cNvSpPr txBox="1"/>
          <p:nvPr/>
        </p:nvSpPr>
        <p:spPr>
          <a:xfrm>
            <a:off x="609600" y="6324601"/>
            <a:ext cx="2057400" cy="369332"/>
          </a:xfrm>
          <a:prstGeom prst="rect">
            <a:avLst/>
          </a:prstGeom>
          <a:noFill/>
        </p:spPr>
        <p:txBody>
          <a:bodyPr wrap="square" rtlCol="0">
            <a:spAutoFit/>
          </a:bodyPr>
          <a:lstStyle/>
          <a:p>
            <a:r>
              <a:rPr lang="en-US" dirty="0" smtClean="0">
                <a:hlinkClick r:id="rId4" action="ppaction://hlinksldjump"/>
              </a:rPr>
              <a:t>Periodic Table</a:t>
            </a:r>
            <a:endParaRPr lang="en-US" dirty="0"/>
          </a:p>
        </p:txBody>
      </p:sp>
      <p:sp>
        <p:nvSpPr>
          <p:cNvPr id="3" name="Title 2"/>
          <p:cNvSpPr>
            <a:spLocks noGrp="1"/>
          </p:cNvSpPr>
          <p:nvPr>
            <p:ph type="title"/>
          </p:nvPr>
        </p:nvSpPr>
        <p:spPr/>
        <p:txBody>
          <a:bodyPr/>
          <a:lstStyle/>
          <a:p>
            <a:r>
              <a:rPr lang="en-US" dirty="0" smtClean="0"/>
              <a:t>Atomic Structure</a:t>
            </a:r>
            <a:endParaRPr lang="en-US" dirty="0"/>
          </a:p>
        </p:txBody>
      </p:sp>
    </p:spTree>
    <p:extLst>
      <p:ext uri="{BB962C8B-B14F-4D97-AF65-F5344CB8AC3E}">
        <p14:creationId xmlns:p14="http://schemas.microsoft.com/office/powerpoint/2010/main" val="17617980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2.1 Essential Questions</a:t>
            </a:r>
            <a:endParaRPr lang="en-US" dirty="0"/>
          </a:p>
        </p:txBody>
      </p:sp>
      <p:sp>
        <p:nvSpPr>
          <p:cNvPr id="3" name="Content Placeholder 2"/>
          <p:cNvSpPr>
            <a:spLocks noGrp="1"/>
          </p:cNvSpPr>
          <p:nvPr>
            <p:ph sz="quarter" idx="1"/>
          </p:nvPr>
        </p:nvSpPr>
        <p:spPr/>
        <p:txBody>
          <a:bodyPr>
            <a:normAutofit lnSpcReduction="10000"/>
          </a:bodyPr>
          <a:lstStyle/>
          <a:p>
            <a:pPr lvl="0"/>
            <a:r>
              <a:rPr lang="en-US" dirty="0"/>
              <a:t>What is diabetes?</a:t>
            </a:r>
          </a:p>
          <a:p>
            <a:pPr lvl="0"/>
            <a:r>
              <a:rPr lang="en-US" dirty="0"/>
              <a:t>How is glucose tolerance testing used to diagnose diabetes?</a:t>
            </a:r>
          </a:p>
          <a:p>
            <a:pPr lvl="0"/>
            <a:r>
              <a:rPr lang="en-US" dirty="0"/>
              <a:t>How does the development of Type 1 and Type 2 diabetes relate to how the body produces and uses insulin?</a:t>
            </a:r>
          </a:p>
          <a:p>
            <a:pPr lvl="0"/>
            <a:r>
              <a:rPr lang="en-US" dirty="0"/>
              <a:t>What is the relationship between insulin and glucose? </a:t>
            </a:r>
          </a:p>
          <a:p>
            <a:pPr lvl="0"/>
            <a:r>
              <a:rPr lang="en-US" dirty="0"/>
              <a:t>How does insulin assist with the movement of glucose into body cells?</a:t>
            </a:r>
          </a:p>
          <a:p>
            <a:pPr lvl="0"/>
            <a:r>
              <a:rPr lang="en-US" dirty="0"/>
              <a:t>What is homeostasis?</a:t>
            </a:r>
          </a:p>
          <a:p>
            <a:pPr lvl="0"/>
            <a:r>
              <a:rPr lang="en-US" dirty="0"/>
              <a:t>What does feedback refer to in the human body?</a:t>
            </a:r>
          </a:p>
          <a:p>
            <a:pPr lvl="0"/>
            <a:r>
              <a:rPr lang="en-US" dirty="0"/>
              <a:t>How does the body regulate the level of blood glucose?</a:t>
            </a:r>
          </a:p>
          <a:p>
            <a:pPr marL="0" indent="0">
              <a:buNone/>
            </a:pPr>
            <a:endParaRPr lang="en-US" b="1" dirty="0"/>
          </a:p>
        </p:txBody>
      </p:sp>
    </p:spTree>
    <p:extLst>
      <p:ext uri="{BB962C8B-B14F-4D97-AF65-F5344CB8AC3E}">
        <p14:creationId xmlns:p14="http://schemas.microsoft.com/office/powerpoint/2010/main" val="301993216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sz="quarter" idx="1"/>
            <p:extLst>
              <p:ext uri="{D42A27DB-BD31-4B8C-83A1-F6EECF244321}">
                <p14:modId xmlns:p14="http://schemas.microsoft.com/office/powerpoint/2010/main" val="2928536682"/>
              </p:ext>
            </p:extLst>
          </p:nvPr>
        </p:nvGraphicFramePr>
        <p:xfrm>
          <a:off x="304800" y="271465"/>
          <a:ext cx="8396288" cy="62055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579" name="FlagCount" hidden="1">
            <a:hlinkClick r:id="rId8" action="ppaction://hlinkfile"/>
          </p:cNvPr>
          <p:cNvSpPr>
            <a:spLocks noChangeArrowheads="1"/>
          </p:cNvSpPr>
          <p:nvPr/>
        </p:nvSpPr>
        <p:spPr bwMode="auto">
          <a:xfrm>
            <a:off x="8255000" y="254001"/>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rPr>
              <a:t>0</a:t>
            </a:r>
          </a:p>
        </p:txBody>
      </p:sp>
    </p:spTree>
    <p:custDataLst>
      <p:tags r:id="rId1"/>
    </p:custDataLst>
    <p:extLst>
      <p:ext uri="{BB962C8B-B14F-4D97-AF65-F5344CB8AC3E}">
        <p14:creationId xmlns:p14="http://schemas.microsoft.com/office/powerpoint/2010/main" val="249925293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9" name="Rectangle 3"/>
          <p:cNvSpPr>
            <a:spLocks noGrp="1" noChangeArrowheads="1"/>
          </p:cNvSpPr>
          <p:nvPr>
            <p:ph sz="quarter" idx="1"/>
          </p:nvPr>
        </p:nvSpPr>
        <p:spPr>
          <a:xfrm>
            <a:off x="290513" y="214315"/>
            <a:ext cx="8534400" cy="2730500"/>
          </a:xfrm>
        </p:spPr>
        <p:txBody>
          <a:bodyPr>
            <a:normAutofit/>
          </a:bodyPr>
          <a:lstStyle/>
          <a:p>
            <a:pPr marL="274320" indent="-274320" eaLnBrk="1" fontAlgn="auto" hangingPunct="1">
              <a:spcBef>
                <a:spcPct val="25000"/>
              </a:spcBef>
              <a:spcAft>
                <a:spcPts val="0"/>
              </a:spcAft>
              <a:buNone/>
              <a:defRPr/>
            </a:pPr>
            <a:r>
              <a:rPr lang="en-US" sz="4800" dirty="0">
                <a:solidFill>
                  <a:schemeClr val="accent1"/>
                </a:solidFill>
              </a:rPr>
              <a:t>Isotopes</a:t>
            </a:r>
          </a:p>
          <a:p>
            <a:pPr marL="640080" lvl="1" indent="-334963" eaLnBrk="1" fontAlgn="auto" hangingPunct="1">
              <a:spcBef>
                <a:spcPct val="25000"/>
              </a:spcBef>
              <a:spcAft>
                <a:spcPts val="0"/>
              </a:spcAft>
              <a:buFont typeface="Wingdings 2"/>
              <a:buChar char=""/>
              <a:defRPr/>
            </a:pPr>
            <a:r>
              <a:rPr lang="en-US" sz="2600" dirty="0" smtClean="0"/>
              <a:t>The number of </a:t>
            </a:r>
            <a:r>
              <a:rPr lang="en-US" sz="2600" dirty="0" smtClean="0">
                <a:solidFill>
                  <a:schemeClr val="accent1">
                    <a:lumMod val="75000"/>
                  </a:schemeClr>
                </a:solidFill>
              </a:rPr>
              <a:t>neutrons</a:t>
            </a:r>
            <a:r>
              <a:rPr lang="en-US" sz="2600" dirty="0" smtClean="0"/>
              <a:t> in an atom may vary </a:t>
            </a:r>
          </a:p>
          <a:p>
            <a:pPr marL="1814513" lvl="2" indent="-533400" eaLnBrk="1" fontAlgn="auto" hangingPunct="1">
              <a:spcBef>
                <a:spcPct val="25000"/>
              </a:spcBef>
              <a:spcAft>
                <a:spcPts val="0"/>
              </a:spcAft>
              <a:buClr>
                <a:schemeClr val="accent1">
                  <a:shade val="75000"/>
                </a:schemeClr>
              </a:buClr>
              <a:buFont typeface="Wingdings"/>
              <a:buChar char=""/>
              <a:defRPr/>
            </a:pPr>
            <a:r>
              <a:rPr lang="en-US" sz="2600" dirty="0" smtClean="0"/>
              <a:t>Variant forms of an element are called </a:t>
            </a:r>
            <a:r>
              <a:rPr lang="en-US" sz="2600" dirty="0" smtClean="0">
                <a:solidFill>
                  <a:schemeClr val="accent1">
                    <a:lumMod val="75000"/>
                  </a:schemeClr>
                </a:solidFill>
              </a:rPr>
              <a:t>isotopes</a:t>
            </a:r>
            <a:r>
              <a:rPr lang="en-US" sz="2600" dirty="0" smtClean="0"/>
              <a:t> </a:t>
            </a:r>
          </a:p>
          <a:p>
            <a:pPr marL="1814513" lvl="2" indent="-533400" eaLnBrk="1" fontAlgn="auto" hangingPunct="1">
              <a:spcBef>
                <a:spcPct val="25000"/>
              </a:spcBef>
              <a:spcAft>
                <a:spcPts val="0"/>
              </a:spcAft>
              <a:buClr>
                <a:schemeClr val="accent1">
                  <a:shade val="75000"/>
                </a:schemeClr>
              </a:buClr>
              <a:buFont typeface="Wingdings"/>
              <a:buChar char=""/>
              <a:defRPr/>
            </a:pPr>
            <a:r>
              <a:rPr lang="en-US" sz="2600" dirty="0" smtClean="0"/>
              <a:t>Some </a:t>
            </a:r>
            <a:r>
              <a:rPr lang="en-US" sz="2600" dirty="0"/>
              <a:t>isotopes are radioactive</a:t>
            </a:r>
            <a:endParaRPr lang="en-US" sz="1800" dirty="0"/>
          </a:p>
        </p:txBody>
      </p:sp>
      <p:sp>
        <p:nvSpPr>
          <p:cNvPr id="19459" name="FlagCount" hidden="1">
            <a:hlinkClick r:id="rId3" action="ppaction://hlinkfile"/>
          </p:cNvPr>
          <p:cNvSpPr>
            <a:spLocks noChangeArrowheads="1"/>
          </p:cNvSpPr>
          <p:nvPr/>
        </p:nvSpPr>
        <p:spPr bwMode="auto">
          <a:xfrm>
            <a:off x="8255000" y="254001"/>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rPr>
              <a:t>0</a:t>
            </a:r>
          </a:p>
        </p:txBody>
      </p:sp>
      <p:pic>
        <p:nvPicPr>
          <p:cNvPr id="19460" name="Picture 4" descr="t2.4.bmp"/>
          <p:cNvPicPr>
            <a:picLocks noChangeAspect="1"/>
          </p:cNvPicPr>
          <p:nvPr/>
        </p:nvPicPr>
        <p:blipFill>
          <a:blip r:embed="rId4" cstate="print"/>
          <a:srcRect/>
          <a:stretch>
            <a:fillRect/>
          </a:stretch>
        </p:blipFill>
        <p:spPr bwMode="auto">
          <a:xfrm>
            <a:off x="785815" y="2962277"/>
            <a:ext cx="7470775" cy="2709863"/>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89139240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Chemical Equations</a:t>
            </a:r>
            <a:endParaRPr lang="en-US" dirty="0"/>
          </a:p>
        </p:txBody>
      </p:sp>
      <p:sp>
        <p:nvSpPr>
          <p:cNvPr id="3" name="Rectangle 3"/>
          <p:cNvSpPr txBox="1">
            <a:spLocks noChangeArrowheads="1"/>
          </p:cNvSpPr>
          <p:nvPr/>
        </p:nvSpPr>
        <p:spPr>
          <a:xfrm>
            <a:off x="381000" y="1600200"/>
            <a:ext cx="8229600" cy="4525963"/>
          </a:xfrm>
          <a:prstGeom prst="rect">
            <a:avLst/>
          </a:prstGeom>
        </p:spPr>
        <p:txBody>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en-US" sz="2800" smtClean="0">
                <a:solidFill>
                  <a:srgbClr val="9E0927"/>
                </a:solidFill>
              </a:rPr>
              <a:t>Chemical equations </a:t>
            </a:r>
            <a:r>
              <a:rPr lang="en-US" sz="2800" smtClean="0">
                <a:solidFill>
                  <a:srgbClr val="002B52"/>
                </a:solidFill>
              </a:rPr>
              <a:t>are “chemical sentences” showing what is happening  in a reaction.</a:t>
            </a:r>
          </a:p>
          <a:p>
            <a:r>
              <a:rPr lang="en-US" sz="2800" smtClean="0">
                <a:solidFill>
                  <a:srgbClr val="9E0927"/>
                </a:solidFill>
              </a:rPr>
              <a:t>Example:</a:t>
            </a:r>
          </a:p>
          <a:p>
            <a:pPr>
              <a:buFontTx/>
              <a:buNone/>
            </a:pPr>
            <a:r>
              <a:rPr lang="en-US" sz="2800" smtClean="0">
                <a:solidFill>
                  <a:srgbClr val="003FBE"/>
                </a:solidFill>
              </a:rPr>
              <a:t>          </a:t>
            </a:r>
            <a:r>
              <a:rPr lang="en-US" sz="2800" smtClean="0">
                <a:solidFill>
                  <a:srgbClr val="002B52"/>
                </a:solidFill>
              </a:rPr>
              <a:t>X   +   Y</a:t>
            </a:r>
            <a:r>
              <a:rPr lang="en-US" sz="2800" smtClean="0">
                <a:solidFill>
                  <a:srgbClr val="003FBE"/>
                </a:solidFill>
              </a:rPr>
              <a:t>     </a:t>
            </a:r>
            <a:r>
              <a:rPr lang="en-US" sz="2800" smtClean="0">
                <a:solidFill>
                  <a:srgbClr val="E60702"/>
                </a:solidFill>
              </a:rPr>
              <a:t>                   </a:t>
            </a:r>
            <a:r>
              <a:rPr lang="en-US" sz="2800" smtClean="0">
                <a:solidFill>
                  <a:srgbClr val="003FBE"/>
                </a:solidFill>
              </a:rPr>
              <a:t>    </a:t>
            </a:r>
            <a:r>
              <a:rPr lang="en-US" sz="2800" smtClean="0">
                <a:solidFill>
                  <a:srgbClr val="002B52"/>
                </a:solidFill>
              </a:rPr>
              <a:t>XY</a:t>
            </a:r>
          </a:p>
          <a:p>
            <a:pPr>
              <a:buFontTx/>
              <a:buNone/>
            </a:pPr>
            <a:r>
              <a:rPr lang="en-US" sz="2800" smtClean="0">
                <a:solidFill>
                  <a:srgbClr val="003FBE"/>
                </a:solidFill>
              </a:rPr>
              <a:t>       </a:t>
            </a:r>
            <a:r>
              <a:rPr lang="en-US" sz="2800" smtClean="0">
                <a:solidFill>
                  <a:srgbClr val="002B52"/>
                </a:solidFill>
              </a:rPr>
              <a:t>(reactants)   </a:t>
            </a:r>
            <a:r>
              <a:rPr lang="en-US" sz="2800" smtClean="0">
                <a:solidFill>
                  <a:srgbClr val="9E0927"/>
                </a:solidFill>
              </a:rPr>
              <a:t>(</a:t>
            </a:r>
            <a:r>
              <a:rPr lang="en-US" sz="2000" smtClean="0">
                <a:solidFill>
                  <a:srgbClr val="9E0927"/>
                </a:solidFill>
              </a:rPr>
              <a:t>reacts to form)</a:t>
            </a:r>
            <a:r>
              <a:rPr lang="en-US" sz="2800" smtClean="0">
                <a:solidFill>
                  <a:srgbClr val="9E0927"/>
                </a:solidFill>
              </a:rPr>
              <a:t>    </a:t>
            </a:r>
            <a:r>
              <a:rPr lang="en-US" sz="2800" smtClean="0">
                <a:solidFill>
                  <a:srgbClr val="002B52"/>
                </a:solidFill>
              </a:rPr>
              <a:t>(product) </a:t>
            </a:r>
          </a:p>
          <a:p>
            <a:pPr>
              <a:buFontTx/>
              <a:buNone/>
            </a:pPr>
            <a:endParaRPr lang="en-US" sz="2800" smtClean="0">
              <a:solidFill>
                <a:srgbClr val="002B52"/>
              </a:solidFill>
            </a:endParaRPr>
          </a:p>
          <a:p>
            <a:pPr>
              <a:buFontTx/>
              <a:buNone/>
            </a:pPr>
            <a:r>
              <a:rPr lang="en-US" sz="2800" smtClean="0">
                <a:solidFill>
                  <a:srgbClr val="002B52"/>
                </a:solidFill>
              </a:rPr>
              <a:t>      What does the equation below mean?</a:t>
            </a:r>
          </a:p>
          <a:p>
            <a:pPr>
              <a:buFontTx/>
              <a:buNone/>
            </a:pPr>
            <a:r>
              <a:rPr lang="en-US" sz="2800" smtClean="0">
                <a:solidFill>
                  <a:srgbClr val="002B52"/>
                </a:solidFill>
              </a:rPr>
              <a:t>          2H</a:t>
            </a:r>
            <a:r>
              <a:rPr lang="en-US" sz="2800" baseline="-25000" smtClean="0">
                <a:solidFill>
                  <a:srgbClr val="002B52"/>
                </a:solidFill>
              </a:rPr>
              <a:t>2</a:t>
            </a:r>
            <a:r>
              <a:rPr lang="en-US" sz="2800" smtClean="0">
                <a:solidFill>
                  <a:srgbClr val="002B52"/>
                </a:solidFill>
              </a:rPr>
              <a:t> + O</a:t>
            </a:r>
            <a:r>
              <a:rPr lang="en-US" sz="2800" baseline="-25000" smtClean="0">
                <a:solidFill>
                  <a:srgbClr val="002B52"/>
                </a:solidFill>
              </a:rPr>
              <a:t>2</a:t>
            </a:r>
            <a:r>
              <a:rPr lang="en-US" sz="2800" baseline="-25000" smtClean="0">
                <a:solidFill>
                  <a:srgbClr val="003FBE"/>
                </a:solidFill>
              </a:rPr>
              <a:t> </a:t>
            </a:r>
            <a:r>
              <a:rPr lang="en-US" sz="2800" smtClean="0">
                <a:solidFill>
                  <a:srgbClr val="003FBE"/>
                </a:solidFill>
              </a:rPr>
              <a:t>                         </a:t>
            </a:r>
            <a:r>
              <a:rPr lang="en-US" sz="2800" smtClean="0">
                <a:solidFill>
                  <a:srgbClr val="002B52"/>
                </a:solidFill>
              </a:rPr>
              <a:t>2H</a:t>
            </a:r>
            <a:r>
              <a:rPr lang="en-US" sz="2800" baseline="-25000" smtClean="0">
                <a:solidFill>
                  <a:srgbClr val="002B52"/>
                </a:solidFill>
              </a:rPr>
              <a:t>2</a:t>
            </a:r>
            <a:r>
              <a:rPr lang="en-US" sz="2800" smtClean="0">
                <a:solidFill>
                  <a:srgbClr val="002B52"/>
                </a:solidFill>
              </a:rPr>
              <a:t>O</a:t>
            </a:r>
            <a:r>
              <a:rPr lang="en-US" sz="2800" smtClean="0">
                <a:solidFill>
                  <a:srgbClr val="003FBE"/>
                </a:solidFill>
              </a:rPr>
              <a:t> </a:t>
            </a:r>
          </a:p>
          <a:p>
            <a:pPr marL="0" indent="0">
              <a:buFont typeface="Wingdings 3"/>
              <a:buNone/>
            </a:pPr>
            <a:endParaRPr lang="en-US" sz="2800" dirty="0" smtClean="0">
              <a:solidFill>
                <a:srgbClr val="003FBE"/>
              </a:solidFill>
            </a:endParaRPr>
          </a:p>
        </p:txBody>
      </p:sp>
    </p:spTree>
    <p:extLst>
      <p:ext uri="{BB962C8B-B14F-4D97-AF65-F5344CB8AC3E}">
        <p14:creationId xmlns:p14="http://schemas.microsoft.com/office/powerpoint/2010/main" val="295241230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p:txBody>
          <a:bodyPr>
            <a:normAutofit/>
          </a:bodyPr>
          <a:lstStyle/>
          <a:p>
            <a:r>
              <a:rPr lang="en-US" sz="4000" dirty="0" smtClean="0"/>
              <a:t>Macromolecules</a:t>
            </a:r>
            <a:endParaRPr lang="en-US" sz="4000" dirty="0" smtClean="0">
              <a:solidFill>
                <a:srgbClr val="9E0927"/>
              </a:solidFill>
            </a:endParaRPr>
          </a:p>
        </p:txBody>
      </p:sp>
      <p:sp>
        <p:nvSpPr>
          <p:cNvPr id="109" name="Content Placeholder 108"/>
          <p:cNvSpPr>
            <a:spLocks noGrp="1"/>
          </p:cNvSpPr>
          <p:nvPr>
            <p:ph sz="quarter" idx="1"/>
          </p:nvPr>
        </p:nvSpPr>
        <p:spPr>
          <a:xfrm>
            <a:off x="304800" y="1219200"/>
            <a:ext cx="3200400" cy="5257800"/>
          </a:xfrm>
        </p:spPr>
        <p:txBody>
          <a:bodyPr>
            <a:normAutofit/>
          </a:bodyPr>
          <a:lstStyle/>
          <a:p>
            <a:pPr lvl="0">
              <a:lnSpc>
                <a:spcPct val="90000"/>
              </a:lnSpc>
              <a:buClr>
                <a:srgbClr val="7A7A7A"/>
              </a:buClr>
            </a:pPr>
            <a:r>
              <a:rPr lang="en-US" dirty="0"/>
              <a:t>Macromolecules</a:t>
            </a:r>
          </a:p>
          <a:p>
            <a:pPr lvl="1">
              <a:lnSpc>
                <a:spcPct val="90000"/>
              </a:lnSpc>
              <a:buClr>
                <a:srgbClr val="F5C201"/>
              </a:buClr>
            </a:pPr>
            <a:r>
              <a:rPr lang="en-US" dirty="0"/>
              <a:t>Nutrients we need</a:t>
            </a:r>
          </a:p>
          <a:p>
            <a:pPr lvl="0">
              <a:lnSpc>
                <a:spcPct val="90000"/>
              </a:lnSpc>
              <a:buClr>
                <a:srgbClr val="7A7A7A"/>
              </a:buClr>
            </a:pPr>
            <a:r>
              <a:rPr lang="en-US" dirty="0"/>
              <a:t>The main nutrients in our food</a:t>
            </a:r>
          </a:p>
          <a:p>
            <a:pPr lvl="1">
              <a:lnSpc>
                <a:spcPct val="90000"/>
              </a:lnSpc>
              <a:buClr>
                <a:srgbClr val="F5C201"/>
              </a:buClr>
            </a:pPr>
            <a:r>
              <a:rPr lang="en-US" dirty="0"/>
              <a:t>Large organic molecules that contain carbon</a:t>
            </a:r>
          </a:p>
          <a:p>
            <a:pPr lvl="1">
              <a:lnSpc>
                <a:spcPct val="90000"/>
              </a:lnSpc>
              <a:buClr>
                <a:srgbClr val="F5C201"/>
              </a:buClr>
            </a:pPr>
            <a:r>
              <a:rPr lang="en-US" dirty="0"/>
              <a:t>Necessary for life</a:t>
            </a:r>
            <a:endParaRPr lang="en-US" sz="2500" dirty="0"/>
          </a:p>
          <a:p>
            <a:pPr lvl="0">
              <a:lnSpc>
                <a:spcPct val="90000"/>
              </a:lnSpc>
              <a:buClr>
                <a:srgbClr val="7A7A7A"/>
              </a:buClr>
            </a:pPr>
            <a:r>
              <a:rPr lang="en-US" dirty="0"/>
              <a:t>We will take a much closer look at the structure of the main macromolecules in </a:t>
            </a:r>
            <a:r>
              <a:rPr lang="en-US" dirty="0" smtClean="0"/>
              <a:t>food</a:t>
            </a:r>
            <a:endParaRPr lang="en-US" dirty="0"/>
          </a:p>
        </p:txBody>
      </p:sp>
      <p:sp>
        <p:nvSpPr>
          <p:cNvPr id="4099" name="Text Box 7"/>
          <p:cNvSpPr txBox="1">
            <a:spLocks noChangeArrowheads="1"/>
          </p:cNvSpPr>
          <p:nvPr/>
        </p:nvSpPr>
        <p:spPr bwMode="auto">
          <a:xfrm>
            <a:off x="762000" y="1981201"/>
            <a:ext cx="8077200" cy="369332"/>
          </a:xfrm>
          <a:prstGeom prst="rect">
            <a:avLst/>
          </a:prstGeom>
          <a:noFill/>
          <a:ln w="9525">
            <a:noFill/>
            <a:miter lim="800000"/>
            <a:headEnd/>
            <a:tailEnd/>
          </a:ln>
        </p:spPr>
        <p:txBody>
          <a:bodyPr>
            <a:spAutoFit/>
          </a:bodyPr>
          <a:lstStyle/>
          <a:p>
            <a:pPr>
              <a:spcBef>
                <a:spcPct val="50000"/>
              </a:spcBef>
            </a:pPr>
            <a:endParaRPr lang="en-US"/>
          </a:p>
        </p:txBody>
      </p:sp>
      <p:pic>
        <p:nvPicPr>
          <p:cNvPr id="75778" name="Picture 2" descr="http://learn.uci.edu/media/OC01/11223/TheMacromoleculesOfLife.jpg"/>
          <p:cNvPicPr>
            <a:picLocks noChangeAspect="1" noChangeArrowheads="1"/>
          </p:cNvPicPr>
          <p:nvPr/>
        </p:nvPicPr>
        <p:blipFill>
          <a:blip r:embed="rId3" cstate="print"/>
          <a:srcRect/>
          <a:stretch>
            <a:fillRect/>
          </a:stretch>
        </p:blipFill>
        <p:spPr bwMode="auto">
          <a:xfrm>
            <a:off x="3524251" y="1219200"/>
            <a:ext cx="5010151" cy="5010150"/>
          </a:xfrm>
          <a:prstGeom prst="rect">
            <a:avLst/>
          </a:prstGeom>
          <a:noFill/>
        </p:spPr>
      </p:pic>
    </p:spTree>
    <p:extLst>
      <p:ext uri="{BB962C8B-B14F-4D97-AF65-F5344CB8AC3E}">
        <p14:creationId xmlns:p14="http://schemas.microsoft.com/office/powerpoint/2010/main" val="237087880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sz="4000" dirty="0" smtClean="0"/>
              <a:t>Nucleic Acids</a:t>
            </a:r>
          </a:p>
        </p:txBody>
      </p:sp>
      <p:sp>
        <p:nvSpPr>
          <p:cNvPr id="10243" name="Rectangle 3"/>
          <p:cNvSpPr>
            <a:spLocks noGrp="1" noChangeArrowheads="1"/>
          </p:cNvSpPr>
          <p:nvPr>
            <p:ph type="body" idx="1"/>
          </p:nvPr>
        </p:nvSpPr>
        <p:spPr>
          <a:xfrm>
            <a:off x="457200" y="1219200"/>
            <a:ext cx="3505200" cy="4937760"/>
          </a:xfrm>
        </p:spPr>
        <p:txBody>
          <a:bodyPr>
            <a:normAutofit lnSpcReduction="10000"/>
          </a:bodyPr>
          <a:lstStyle/>
          <a:p>
            <a:pPr eaLnBrk="1" hangingPunct="1"/>
            <a:r>
              <a:rPr lang="en-US" dirty="0" smtClean="0">
                <a:solidFill>
                  <a:srgbClr val="002B52"/>
                </a:solidFill>
              </a:rPr>
              <a:t>Building Blocks</a:t>
            </a:r>
          </a:p>
          <a:p>
            <a:pPr lvl="1"/>
            <a:r>
              <a:rPr lang="en-US" dirty="0" smtClean="0">
                <a:solidFill>
                  <a:srgbClr val="9E0927"/>
                </a:solidFill>
              </a:rPr>
              <a:t>Nucleotide</a:t>
            </a:r>
            <a:endParaRPr lang="en-US" dirty="0" smtClean="0">
              <a:solidFill>
                <a:srgbClr val="E60702"/>
              </a:solidFill>
            </a:endParaRPr>
          </a:p>
          <a:p>
            <a:pPr eaLnBrk="1" hangingPunct="1"/>
            <a:r>
              <a:rPr lang="en-US" dirty="0" smtClean="0">
                <a:solidFill>
                  <a:srgbClr val="002B52"/>
                </a:solidFill>
              </a:rPr>
              <a:t>Two types of nucleic acids</a:t>
            </a:r>
          </a:p>
          <a:p>
            <a:pPr lvl="1" eaLnBrk="1" hangingPunct="1"/>
            <a:r>
              <a:rPr lang="en-US" dirty="0" smtClean="0">
                <a:solidFill>
                  <a:srgbClr val="002B52"/>
                </a:solidFill>
              </a:rPr>
              <a:t>Deoxyribonucleic Acid (DNA)</a:t>
            </a:r>
          </a:p>
          <a:p>
            <a:pPr lvl="1" eaLnBrk="1" hangingPunct="1"/>
            <a:r>
              <a:rPr lang="en-US" dirty="0" smtClean="0">
                <a:solidFill>
                  <a:srgbClr val="002B52"/>
                </a:solidFill>
              </a:rPr>
              <a:t>Ribonucleic Acid (RNA)</a:t>
            </a:r>
          </a:p>
          <a:p>
            <a:r>
              <a:rPr lang="en-US" dirty="0" smtClean="0">
                <a:solidFill>
                  <a:srgbClr val="002B52"/>
                </a:solidFill>
              </a:rPr>
              <a:t>Function</a:t>
            </a:r>
          </a:p>
          <a:p>
            <a:pPr lvl="1"/>
            <a:r>
              <a:rPr lang="en-US" dirty="0" smtClean="0">
                <a:solidFill>
                  <a:srgbClr val="002B52"/>
                </a:solidFill>
              </a:rPr>
              <a:t>Passing traits from generation to generation</a:t>
            </a:r>
          </a:p>
          <a:p>
            <a:pPr lvl="1"/>
            <a:r>
              <a:rPr lang="en-US" dirty="0" smtClean="0">
                <a:solidFill>
                  <a:srgbClr val="002B52"/>
                </a:solidFill>
              </a:rPr>
              <a:t>Protein production</a:t>
            </a:r>
          </a:p>
          <a:p>
            <a:pPr lvl="1" eaLnBrk="1" hangingPunct="1"/>
            <a:endParaRPr lang="en-US" dirty="0" smtClean="0">
              <a:solidFill>
                <a:srgbClr val="002B52"/>
              </a:solidFill>
            </a:endParaRPr>
          </a:p>
        </p:txBody>
      </p:sp>
      <p:pic>
        <p:nvPicPr>
          <p:cNvPr id="63490" name="Picture 2" descr="DNA and RNA - Similarities and Differences">
            <a:hlinkClick r:id="rId3"/>
          </p:cNvPr>
          <p:cNvPicPr>
            <a:picLocks noChangeAspect="1" noChangeArrowheads="1"/>
          </p:cNvPicPr>
          <p:nvPr/>
        </p:nvPicPr>
        <p:blipFill>
          <a:blip r:embed="rId4" cstate="print"/>
          <a:srcRect/>
          <a:stretch>
            <a:fillRect/>
          </a:stretch>
        </p:blipFill>
        <p:spPr bwMode="auto">
          <a:xfrm>
            <a:off x="3954320" y="1600200"/>
            <a:ext cx="4922981" cy="3962400"/>
          </a:xfrm>
          <a:prstGeom prst="rect">
            <a:avLst/>
          </a:prstGeom>
          <a:noFill/>
        </p:spPr>
      </p:pic>
    </p:spTree>
    <p:extLst>
      <p:ext uri="{BB962C8B-B14F-4D97-AF65-F5344CB8AC3E}">
        <p14:creationId xmlns:p14="http://schemas.microsoft.com/office/powerpoint/2010/main" val="25606941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Puzzle Rules</a:t>
            </a:r>
            <a:endParaRPr lang="en-US" dirty="0"/>
          </a:p>
        </p:txBody>
      </p:sp>
      <p:sp>
        <p:nvSpPr>
          <p:cNvPr id="3" name="Content Placeholder 2"/>
          <p:cNvSpPr>
            <a:spLocks noGrp="1"/>
          </p:cNvSpPr>
          <p:nvPr>
            <p:ph sz="quarter" idx="1"/>
          </p:nvPr>
        </p:nvSpPr>
        <p:spPr/>
        <p:txBody>
          <a:bodyPr/>
          <a:lstStyle/>
          <a:p>
            <a:pPr lvl="0"/>
            <a:r>
              <a:rPr lang="en-US" dirty="0"/>
              <a:t>Oxygen and hydrogen atoms can bond with anything they fit with. Remember that each snap represents a covalent bond. </a:t>
            </a:r>
          </a:p>
          <a:p>
            <a:pPr lvl="0"/>
            <a:r>
              <a:rPr lang="en-US" dirty="0"/>
              <a:t>A molecule is stable (complete) only if it has no available pegs or slots (Note: proteins are an exception).</a:t>
            </a:r>
          </a:p>
          <a:p>
            <a:pPr lvl="0"/>
            <a:r>
              <a:rPr lang="en-US" dirty="0"/>
              <a:t>Macromolecules are assembled by connecting puzzle pieces of the SAME color and oxygen and hydrogen atoms.</a:t>
            </a:r>
          </a:p>
          <a:p>
            <a:pPr lvl="0"/>
            <a:r>
              <a:rPr lang="en-US" dirty="0"/>
              <a:t>The lettering on the puzzle pieces must be visible and all in the same general direction when assembling the puzzle pieces. </a:t>
            </a:r>
          </a:p>
          <a:p>
            <a:endParaRPr lang="en-US" dirty="0"/>
          </a:p>
        </p:txBody>
      </p:sp>
    </p:spTree>
    <p:extLst>
      <p:ext uri="{BB962C8B-B14F-4D97-AF65-F5344CB8AC3E}">
        <p14:creationId xmlns:p14="http://schemas.microsoft.com/office/powerpoint/2010/main" val="131431233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2.2.3</a:t>
            </a:r>
            <a:endParaRPr lang="en-US" dirty="0"/>
          </a:p>
        </p:txBody>
      </p:sp>
      <p:sp>
        <p:nvSpPr>
          <p:cNvPr id="3" name="Content Placeholder 2"/>
          <p:cNvSpPr>
            <a:spLocks noGrp="1"/>
          </p:cNvSpPr>
          <p:nvPr>
            <p:ph sz="quarter" idx="1"/>
          </p:nvPr>
        </p:nvSpPr>
        <p:spPr/>
        <p:txBody>
          <a:bodyPr/>
          <a:lstStyle/>
          <a:p>
            <a:r>
              <a:rPr lang="en-US" dirty="0" smtClean="0"/>
              <a:t>Complete the Molecular Puzzles</a:t>
            </a:r>
          </a:p>
          <a:p>
            <a:r>
              <a:rPr lang="en-US" dirty="0" smtClean="0"/>
              <a:t>Conclusion Questions</a:t>
            </a:r>
          </a:p>
          <a:p>
            <a:r>
              <a:rPr lang="en-US" dirty="0" smtClean="0"/>
              <a:t>Response Sheet</a:t>
            </a:r>
            <a:endParaRPr lang="en-US" dirty="0"/>
          </a:p>
        </p:txBody>
      </p:sp>
      <p:pic>
        <p:nvPicPr>
          <p:cNvPr id="17410" name="Picture 2" descr="http://www.cellzone.org/online/templatemedia/all_lang/resources/mp101partswe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2153727"/>
            <a:ext cx="4762500" cy="34575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7412" name="Picture 4" descr="http://www.cellzone.org/online/templatemedia/all_lang/resources/MP101we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819400"/>
            <a:ext cx="2743200" cy="27486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029836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129676907"/>
              </p:ext>
            </p:extLst>
          </p:nvPr>
        </p:nvGraphicFramePr>
        <p:xfrm>
          <a:off x="152400" y="152400"/>
          <a:ext cx="8763000" cy="6206738"/>
        </p:xfrm>
        <a:graphic>
          <a:graphicData uri="http://schemas.openxmlformats.org/drawingml/2006/table">
            <a:tbl>
              <a:tblPr firstRow="1" firstCol="1" bandRow="1">
                <a:tableStyleId>{5C22544A-7EE6-4342-B048-85BDC9FD1C3A}</a:tableStyleId>
              </a:tblPr>
              <a:tblGrid>
                <a:gridCol w="1447800"/>
                <a:gridCol w="1828800"/>
                <a:gridCol w="1828800"/>
                <a:gridCol w="1828800"/>
                <a:gridCol w="1828800"/>
              </a:tblGrid>
              <a:tr h="537040">
                <a:tc>
                  <a:txBody>
                    <a:bodyPr/>
                    <a:lstStyle/>
                    <a:p>
                      <a:pPr marL="0" marR="0" indent="0" algn="ctr">
                        <a:spcBef>
                          <a:spcPts val="0"/>
                        </a:spcBef>
                        <a:spcAft>
                          <a:spcPts val="600"/>
                        </a:spcAft>
                        <a:tabLst>
                          <a:tab pos="228600" algn="l"/>
                          <a:tab pos="457200" algn="l"/>
                        </a:tabLst>
                      </a:pPr>
                      <a:r>
                        <a:rPr lang="en-US" sz="1400" dirty="0">
                          <a:effectLst/>
                        </a:rPr>
                        <a:t>Name of </a:t>
                      </a:r>
                      <a:r>
                        <a:rPr lang="en-US" sz="1400" dirty="0" smtClean="0">
                          <a:effectLst/>
                        </a:rPr>
                        <a:t>Macromolecule</a:t>
                      </a:r>
                      <a:endParaRPr lang="en-US" sz="1400" dirty="0">
                        <a:effectLst/>
                        <a:latin typeface="Arial"/>
                        <a:ea typeface="Times New Roman"/>
                      </a:endParaRPr>
                    </a:p>
                  </a:txBody>
                  <a:tcPr marL="67130" marR="67130" marT="0" marB="0" anchor="ctr"/>
                </a:tc>
                <a:tc>
                  <a:txBody>
                    <a:bodyPr/>
                    <a:lstStyle/>
                    <a:p>
                      <a:pPr marL="0" marR="0" indent="0" algn="ctr">
                        <a:spcBef>
                          <a:spcPts val="0"/>
                        </a:spcBef>
                        <a:spcAft>
                          <a:spcPts val="600"/>
                        </a:spcAft>
                        <a:tabLst>
                          <a:tab pos="228600" algn="l"/>
                          <a:tab pos="457200" algn="l"/>
                        </a:tabLst>
                      </a:pPr>
                      <a:r>
                        <a:rPr lang="en-US" sz="1400" dirty="0">
                          <a:effectLst/>
                        </a:rPr>
                        <a:t>Composed of:</a:t>
                      </a:r>
                      <a:endParaRPr lang="en-US" sz="1400" dirty="0">
                        <a:effectLst/>
                        <a:latin typeface="Arial"/>
                        <a:ea typeface="Times New Roman"/>
                      </a:endParaRPr>
                    </a:p>
                  </a:txBody>
                  <a:tcPr marL="67130" marR="67130" marT="0" marB="0" anchor="ctr"/>
                </a:tc>
                <a:tc>
                  <a:txBody>
                    <a:bodyPr/>
                    <a:lstStyle/>
                    <a:p>
                      <a:pPr marL="0" marR="0" indent="0" algn="ctr">
                        <a:spcBef>
                          <a:spcPts val="0"/>
                        </a:spcBef>
                        <a:spcAft>
                          <a:spcPts val="600"/>
                        </a:spcAft>
                        <a:tabLst>
                          <a:tab pos="228600" algn="l"/>
                          <a:tab pos="457200" algn="l"/>
                        </a:tabLst>
                      </a:pPr>
                      <a:r>
                        <a:rPr lang="en-US" sz="1400">
                          <a:effectLst/>
                        </a:rPr>
                        <a:t>Building Block(s):</a:t>
                      </a:r>
                      <a:endParaRPr lang="en-US" sz="1400">
                        <a:effectLst/>
                        <a:latin typeface="Arial"/>
                        <a:ea typeface="Times New Roman"/>
                      </a:endParaRPr>
                    </a:p>
                  </a:txBody>
                  <a:tcPr marL="67130" marR="67130" marT="0" marB="0" anchor="ctr"/>
                </a:tc>
                <a:tc>
                  <a:txBody>
                    <a:bodyPr/>
                    <a:lstStyle/>
                    <a:p>
                      <a:pPr marL="0" marR="0" indent="0" algn="ctr">
                        <a:spcBef>
                          <a:spcPts val="0"/>
                        </a:spcBef>
                        <a:spcAft>
                          <a:spcPts val="600"/>
                        </a:spcAft>
                        <a:tabLst>
                          <a:tab pos="228600" algn="l"/>
                          <a:tab pos="457200" algn="l"/>
                        </a:tabLst>
                      </a:pPr>
                      <a:r>
                        <a:rPr lang="en-US" sz="1400">
                          <a:effectLst/>
                        </a:rPr>
                        <a:t>Function:</a:t>
                      </a:r>
                      <a:endParaRPr lang="en-US" sz="1400">
                        <a:effectLst/>
                        <a:latin typeface="Arial"/>
                        <a:ea typeface="Times New Roman"/>
                      </a:endParaRPr>
                    </a:p>
                  </a:txBody>
                  <a:tcPr marL="67130" marR="67130" marT="0" marB="0" anchor="ctr"/>
                </a:tc>
                <a:tc>
                  <a:txBody>
                    <a:bodyPr/>
                    <a:lstStyle/>
                    <a:p>
                      <a:pPr marL="0" marR="0" indent="0" algn="ctr">
                        <a:spcBef>
                          <a:spcPts val="0"/>
                        </a:spcBef>
                        <a:spcAft>
                          <a:spcPts val="600"/>
                        </a:spcAft>
                        <a:tabLst>
                          <a:tab pos="228600" algn="l"/>
                          <a:tab pos="457200" algn="l"/>
                        </a:tabLst>
                      </a:pPr>
                      <a:r>
                        <a:rPr lang="en-US" sz="1400">
                          <a:effectLst/>
                        </a:rPr>
                        <a:t>Examples:</a:t>
                      </a:r>
                      <a:endParaRPr lang="en-US" sz="1400">
                        <a:effectLst/>
                        <a:latin typeface="Arial"/>
                        <a:ea typeface="Times New Roman"/>
                      </a:endParaRPr>
                    </a:p>
                  </a:txBody>
                  <a:tcPr marL="67130" marR="67130" marT="0" marB="0" anchor="ctr"/>
                </a:tc>
              </a:tr>
              <a:tr h="1327682">
                <a:tc>
                  <a:txBody>
                    <a:bodyPr/>
                    <a:lstStyle/>
                    <a:p>
                      <a:pPr marL="0" marR="0" indent="0">
                        <a:spcBef>
                          <a:spcPts val="0"/>
                        </a:spcBef>
                        <a:spcAft>
                          <a:spcPts val="600"/>
                        </a:spcAft>
                        <a:tabLst>
                          <a:tab pos="228600" algn="l"/>
                          <a:tab pos="457200" algn="l"/>
                        </a:tabLst>
                      </a:pPr>
                      <a:r>
                        <a:rPr lang="en-US" sz="1400" dirty="0">
                          <a:effectLst/>
                        </a:rPr>
                        <a:t>Carbohydrates</a:t>
                      </a:r>
                    </a:p>
                    <a:p>
                      <a:pPr marL="0" marR="0" indent="0">
                        <a:spcBef>
                          <a:spcPts val="0"/>
                        </a:spcBef>
                        <a:spcAft>
                          <a:spcPts val="600"/>
                        </a:spcAft>
                        <a:tabLst>
                          <a:tab pos="228600" algn="l"/>
                          <a:tab pos="457200" algn="l"/>
                        </a:tabLst>
                      </a:pPr>
                      <a:r>
                        <a:rPr lang="en-US" sz="1400" dirty="0">
                          <a:effectLst/>
                        </a:rPr>
                        <a:t> </a:t>
                      </a:r>
                    </a:p>
                    <a:p>
                      <a:pPr marL="0" marR="0" indent="0">
                        <a:spcBef>
                          <a:spcPts val="0"/>
                        </a:spcBef>
                        <a:spcAft>
                          <a:spcPts val="600"/>
                        </a:spcAft>
                        <a:tabLst>
                          <a:tab pos="228600" algn="l"/>
                          <a:tab pos="457200" algn="l"/>
                        </a:tabLst>
                      </a:pPr>
                      <a:r>
                        <a:rPr lang="en-US" sz="1400" dirty="0">
                          <a:effectLst/>
                        </a:rPr>
                        <a:t> </a:t>
                      </a:r>
                      <a:endParaRPr lang="en-US" sz="1400" dirty="0">
                        <a:effectLst/>
                        <a:latin typeface="Arial"/>
                        <a:ea typeface="Times New Roman"/>
                      </a:endParaRPr>
                    </a:p>
                  </a:txBody>
                  <a:tcPr marL="67130" marR="67130" marT="0" marB="0" anchor="ctr"/>
                </a:tc>
                <a:tc>
                  <a:txBody>
                    <a:bodyPr/>
                    <a:lstStyle/>
                    <a:p>
                      <a:pPr marL="0" marR="0" indent="0">
                        <a:spcBef>
                          <a:spcPts val="0"/>
                        </a:spcBef>
                        <a:spcAft>
                          <a:spcPts val="600"/>
                        </a:spcAft>
                        <a:tabLst>
                          <a:tab pos="228600" algn="l"/>
                          <a:tab pos="457200" algn="l"/>
                        </a:tabLst>
                      </a:pPr>
                      <a:r>
                        <a:rPr lang="en-US" sz="1400" dirty="0">
                          <a:effectLst/>
                        </a:rPr>
                        <a:t>1 carbon: 2 hydrogen: 1 oxygen</a:t>
                      </a:r>
                      <a:endParaRPr lang="en-US" sz="1400" dirty="0">
                        <a:effectLst/>
                        <a:latin typeface="Arial"/>
                        <a:ea typeface="Times New Roman"/>
                      </a:endParaRPr>
                    </a:p>
                  </a:txBody>
                  <a:tcPr marL="67130" marR="67130" marT="0" marB="0"/>
                </a:tc>
                <a:tc>
                  <a:txBody>
                    <a:bodyPr/>
                    <a:lstStyle/>
                    <a:p>
                      <a:pPr marL="0" marR="0" indent="0">
                        <a:spcBef>
                          <a:spcPts val="0"/>
                        </a:spcBef>
                        <a:spcAft>
                          <a:spcPts val="600"/>
                        </a:spcAft>
                        <a:tabLst>
                          <a:tab pos="228600" algn="l"/>
                          <a:tab pos="457200" algn="l"/>
                        </a:tabLst>
                      </a:pPr>
                      <a:r>
                        <a:rPr lang="en-US" sz="1400" dirty="0">
                          <a:effectLst/>
                        </a:rPr>
                        <a:t>Simple sugars (called </a:t>
                      </a:r>
                      <a:r>
                        <a:rPr lang="en-US" sz="1400" dirty="0" err="1">
                          <a:effectLst/>
                        </a:rPr>
                        <a:t>monosaccharides</a:t>
                      </a:r>
                      <a:r>
                        <a:rPr lang="en-US" sz="1400" dirty="0">
                          <a:effectLst/>
                        </a:rPr>
                        <a:t> – glucose, fructose, </a:t>
                      </a:r>
                      <a:r>
                        <a:rPr lang="en-US" sz="1400" dirty="0" err="1">
                          <a:effectLst/>
                        </a:rPr>
                        <a:t>galactose</a:t>
                      </a:r>
                      <a:r>
                        <a:rPr lang="en-US" sz="1400" dirty="0">
                          <a:effectLst/>
                        </a:rPr>
                        <a:t>, </a:t>
                      </a:r>
                      <a:r>
                        <a:rPr lang="en-US" sz="1400" dirty="0" err="1">
                          <a:effectLst/>
                        </a:rPr>
                        <a:t>deoxyribose</a:t>
                      </a:r>
                      <a:r>
                        <a:rPr lang="en-US" sz="1400" dirty="0">
                          <a:effectLst/>
                        </a:rPr>
                        <a:t>, and ribose)</a:t>
                      </a:r>
                      <a:endParaRPr lang="en-US" sz="1400" dirty="0">
                        <a:effectLst/>
                        <a:latin typeface="Arial"/>
                        <a:ea typeface="Times New Roman"/>
                      </a:endParaRPr>
                    </a:p>
                  </a:txBody>
                  <a:tcPr marL="67130" marR="67130" marT="0" marB="0"/>
                </a:tc>
                <a:tc>
                  <a:txBody>
                    <a:bodyPr/>
                    <a:lstStyle/>
                    <a:p>
                      <a:pPr marL="0" marR="0" indent="0">
                        <a:spcBef>
                          <a:spcPts val="0"/>
                        </a:spcBef>
                        <a:spcAft>
                          <a:spcPts val="600"/>
                        </a:spcAft>
                        <a:tabLst>
                          <a:tab pos="228600" algn="l"/>
                          <a:tab pos="457200" algn="l"/>
                        </a:tabLst>
                      </a:pPr>
                      <a:r>
                        <a:rPr lang="en-US" sz="1400">
                          <a:effectLst/>
                        </a:rPr>
                        <a:t>Provide the body with energy and are easily broken down by the body.</a:t>
                      </a:r>
                      <a:endParaRPr lang="en-US" sz="1400">
                        <a:effectLst/>
                        <a:latin typeface="Arial"/>
                        <a:ea typeface="Times New Roman"/>
                      </a:endParaRPr>
                    </a:p>
                  </a:txBody>
                  <a:tcPr marL="67130" marR="67130" marT="0" marB="0"/>
                </a:tc>
                <a:tc>
                  <a:txBody>
                    <a:bodyPr/>
                    <a:lstStyle/>
                    <a:p>
                      <a:pPr marL="0" marR="0" indent="0">
                        <a:spcBef>
                          <a:spcPts val="0"/>
                        </a:spcBef>
                        <a:spcAft>
                          <a:spcPts val="600"/>
                        </a:spcAft>
                        <a:tabLst>
                          <a:tab pos="228600" algn="l"/>
                          <a:tab pos="457200" algn="l"/>
                        </a:tabLst>
                      </a:pPr>
                      <a:r>
                        <a:rPr lang="en-US" sz="1400">
                          <a:effectLst/>
                        </a:rPr>
                        <a:t>Disaccharides – maltose, sucrose, and lactose.</a:t>
                      </a:r>
                    </a:p>
                    <a:p>
                      <a:pPr marL="0" marR="0" indent="0">
                        <a:spcBef>
                          <a:spcPts val="0"/>
                        </a:spcBef>
                        <a:spcAft>
                          <a:spcPts val="600"/>
                        </a:spcAft>
                        <a:tabLst>
                          <a:tab pos="228600" algn="l"/>
                          <a:tab pos="457200" algn="l"/>
                        </a:tabLst>
                      </a:pPr>
                      <a:r>
                        <a:rPr lang="en-US" sz="1400">
                          <a:effectLst/>
                        </a:rPr>
                        <a:t>Polysaccharides, also called complex carbohydrates – starch, glycogen.</a:t>
                      </a:r>
                      <a:endParaRPr lang="en-US" sz="1400">
                        <a:effectLst/>
                        <a:latin typeface="Arial"/>
                        <a:ea typeface="Times New Roman"/>
                      </a:endParaRPr>
                    </a:p>
                  </a:txBody>
                  <a:tcPr marL="67130" marR="67130" marT="0" marB="0"/>
                </a:tc>
              </a:tr>
              <a:tr h="1611120">
                <a:tc>
                  <a:txBody>
                    <a:bodyPr/>
                    <a:lstStyle/>
                    <a:p>
                      <a:pPr marL="0" marR="0" indent="0">
                        <a:spcBef>
                          <a:spcPts val="0"/>
                        </a:spcBef>
                        <a:spcAft>
                          <a:spcPts val="600"/>
                        </a:spcAft>
                        <a:tabLst>
                          <a:tab pos="228600" algn="l"/>
                          <a:tab pos="457200" algn="l"/>
                        </a:tabLst>
                      </a:pPr>
                      <a:r>
                        <a:rPr lang="en-US" sz="1400">
                          <a:effectLst/>
                        </a:rPr>
                        <a:t>Proteins</a:t>
                      </a:r>
                    </a:p>
                    <a:p>
                      <a:pPr marL="0" marR="0" indent="0">
                        <a:spcBef>
                          <a:spcPts val="0"/>
                        </a:spcBef>
                        <a:spcAft>
                          <a:spcPts val="600"/>
                        </a:spcAft>
                        <a:tabLst>
                          <a:tab pos="228600" algn="l"/>
                          <a:tab pos="457200" algn="l"/>
                        </a:tabLst>
                      </a:pPr>
                      <a:r>
                        <a:rPr lang="en-US" sz="1400">
                          <a:effectLst/>
                        </a:rPr>
                        <a:t> </a:t>
                      </a:r>
                    </a:p>
                    <a:p>
                      <a:pPr marL="0" marR="0" indent="0">
                        <a:spcBef>
                          <a:spcPts val="0"/>
                        </a:spcBef>
                        <a:spcAft>
                          <a:spcPts val="600"/>
                        </a:spcAft>
                        <a:tabLst>
                          <a:tab pos="228600" algn="l"/>
                          <a:tab pos="457200" algn="l"/>
                        </a:tabLst>
                      </a:pPr>
                      <a:r>
                        <a:rPr lang="en-US" sz="1400">
                          <a:effectLst/>
                        </a:rPr>
                        <a:t> </a:t>
                      </a:r>
                      <a:endParaRPr lang="en-US" sz="1400">
                        <a:effectLst/>
                        <a:latin typeface="Arial"/>
                        <a:ea typeface="Times New Roman"/>
                      </a:endParaRPr>
                    </a:p>
                  </a:txBody>
                  <a:tcPr marL="67130" marR="67130" marT="0" marB="0" anchor="ctr"/>
                </a:tc>
                <a:tc>
                  <a:txBody>
                    <a:bodyPr/>
                    <a:lstStyle/>
                    <a:p>
                      <a:pPr marL="0" marR="0" indent="0">
                        <a:spcBef>
                          <a:spcPts val="0"/>
                        </a:spcBef>
                        <a:spcAft>
                          <a:spcPts val="600"/>
                        </a:spcAft>
                        <a:tabLst>
                          <a:tab pos="228600" algn="l"/>
                          <a:tab pos="457200" algn="l"/>
                        </a:tabLst>
                      </a:pPr>
                      <a:r>
                        <a:rPr lang="en-US" sz="1400">
                          <a:effectLst/>
                        </a:rPr>
                        <a:t>Each amino acid is composed of an amine group (NH</a:t>
                      </a:r>
                      <a:r>
                        <a:rPr lang="en-US" sz="1400" baseline="-25000">
                          <a:effectLst/>
                        </a:rPr>
                        <a:t>2</a:t>
                      </a:r>
                      <a:r>
                        <a:rPr lang="en-US" sz="1400">
                          <a:effectLst/>
                        </a:rPr>
                        <a:t>), carboxyl group (COOH), and a variable group (referred to as a R group)</a:t>
                      </a:r>
                      <a:endParaRPr lang="en-US" sz="1400">
                        <a:effectLst/>
                        <a:latin typeface="Arial"/>
                        <a:ea typeface="Times New Roman"/>
                      </a:endParaRPr>
                    </a:p>
                  </a:txBody>
                  <a:tcPr marL="67130" marR="67130" marT="0" marB="0"/>
                </a:tc>
                <a:tc>
                  <a:txBody>
                    <a:bodyPr/>
                    <a:lstStyle/>
                    <a:p>
                      <a:pPr marL="0" marR="0" indent="0">
                        <a:spcBef>
                          <a:spcPts val="0"/>
                        </a:spcBef>
                        <a:spcAft>
                          <a:spcPts val="600"/>
                        </a:spcAft>
                        <a:tabLst>
                          <a:tab pos="228600" algn="l"/>
                          <a:tab pos="457200" algn="l"/>
                        </a:tabLst>
                      </a:pPr>
                      <a:r>
                        <a:rPr lang="en-US" sz="1400" dirty="0">
                          <a:effectLst/>
                        </a:rPr>
                        <a:t>Amino acids</a:t>
                      </a:r>
                      <a:endParaRPr lang="en-US" sz="1400" dirty="0">
                        <a:effectLst/>
                        <a:latin typeface="Arial"/>
                        <a:ea typeface="Times New Roman"/>
                      </a:endParaRPr>
                    </a:p>
                  </a:txBody>
                  <a:tcPr marL="67130" marR="67130" marT="0" marB="0"/>
                </a:tc>
                <a:tc>
                  <a:txBody>
                    <a:bodyPr/>
                    <a:lstStyle/>
                    <a:p>
                      <a:pPr marL="0" marR="0" indent="0">
                        <a:spcBef>
                          <a:spcPts val="0"/>
                        </a:spcBef>
                        <a:spcAft>
                          <a:spcPts val="600"/>
                        </a:spcAft>
                        <a:tabLst>
                          <a:tab pos="228600" algn="l"/>
                          <a:tab pos="457200" algn="l"/>
                        </a:tabLst>
                      </a:pPr>
                      <a:r>
                        <a:rPr lang="en-US" sz="1400" dirty="0">
                          <a:effectLst/>
                        </a:rPr>
                        <a:t>Build, maintain, and repair the tissues in the body. The proteins you eat are broken down by the digestive system into their component parts and these components are re-assembled into new protein molecules that the body can use. </a:t>
                      </a:r>
                      <a:endParaRPr lang="en-US" sz="1400" dirty="0">
                        <a:effectLst/>
                        <a:latin typeface="Arial"/>
                        <a:ea typeface="Times New Roman"/>
                      </a:endParaRPr>
                    </a:p>
                  </a:txBody>
                  <a:tcPr marL="67130" marR="67130" marT="0" marB="0"/>
                </a:tc>
                <a:tc>
                  <a:txBody>
                    <a:bodyPr/>
                    <a:lstStyle/>
                    <a:p>
                      <a:pPr marL="0" marR="0" indent="0">
                        <a:spcBef>
                          <a:spcPts val="0"/>
                        </a:spcBef>
                        <a:spcAft>
                          <a:spcPts val="600"/>
                        </a:spcAft>
                        <a:tabLst>
                          <a:tab pos="228600" algn="l"/>
                          <a:tab pos="457200" algn="l"/>
                        </a:tabLst>
                      </a:pPr>
                      <a:r>
                        <a:rPr lang="en-US" sz="1400">
                          <a:effectLst/>
                        </a:rPr>
                        <a:t>Enzymes – such as lactase</a:t>
                      </a:r>
                    </a:p>
                    <a:p>
                      <a:pPr marL="0" marR="0" indent="0">
                        <a:spcBef>
                          <a:spcPts val="0"/>
                        </a:spcBef>
                        <a:spcAft>
                          <a:spcPts val="600"/>
                        </a:spcAft>
                        <a:tabLst>
                          <a:tab pos="228600" algn="l"/>
                          <a:tab pos="457200" algn="l"/>
                        </a:tabLst>
                      </a:pPr>
                      <a:r>
                        <a:rPr lang="en-US" sz="1400">
                          <a:effectLst/>
                        </a:rPr>
                        <a:t>Hormones – such as insulin</a:t>
                      </a:r>
                    </a:p>
                    <a:p>
                      <a:pPr marL="0" marR="0" indent="0">
                        <a:spcBef>
                          <a:spcPts val="0"/>
                        </a:spcBef>
                        <a:spcAft>
                          <a:spcPts val="600"/>
                        </a:spcAft>
                        <a:tabLst>
                          <a:tab pos="228600" algn="l"/>
                          <a:tab pos="457200" algn="l"/>
                        </a:tabLst>
                      </a:pPr>
                      <a:r>
                        <a:rPr lang="en-US" sz="1400">
                          <a:effectLst/>
                        </a:rPr>
                        <a:t> </a:t>
                      </a:r>
                      <a:endParaRPr lang="en-US" sz="1400">
                        <a:effectLst/>
                        <a:latin typeface="Arial"/>
                        <a:ea typeface="Times New Roman"/>
                      </a:endParaRPr>
                    </a:p>
                  </a:txBody>
                  <a:tcPr marL="67130" marR="67130" marT="0" marB="0"/>
                </a:tc>
              </a:tr>
              <a:tr h="716053">
                <a:tc>
                  <a:txBody>
                    <a:bodyPr/>
                    <a:lstStyle/>
                    <a:p>
                      <a:pPr marL="0" marR="0" indent="0">
                        <a:spcBef>
                          <a:spcPts val="0"/>
                        </a:spcBef>
                        <a:spcAft>
                          <a:spcPts val="600"/>
                        </a:spcAft>
                        <a:tabLst>
                          <a:tab pos="228600" algn="l"/>
                          <a:tab pos="457200" algn="l"/>
                        </a:tabLst>
                      </a:pPr>
                      <a:r>
                        <a:rPr lang="en-US" sz="1400">
                          <a:effectLst/>
                        </a:rPr>
                        <a:t>Lipids</a:t>
                      </a:r>
                    </a:p>
                    <a:p>
                      <a:pPr marL="0" marR="0" indent="0">
                        <a:spcBef>
                          <a:spcPts val="0"/>
                        </a:spcBef>
                        <a:spcAft>
                          <a:spcPts val="600"/>
                        </a:spcAft>
                        <a:tabLst>
                          <a:tab pos="228600" algn="l"/>
                          <a:tab pos="457200" algn="l"/>
                        </a:tabLst>
                      </a:pPr>
                      <a:r>
                        <a:rPr lang="en-US" sz="1400">
                          <a:effectLst/>
                        </a:rPr>
                        <a:t> </a:t>
                      </a:r>
                    </a:p>
                    <a:p>
                      <a:pPr marL="0" marR="0" indent="0">
                        <a:spcBef>
                          <a:spcPts val="0"/>
                        </a:spcBef>
                        <a:spcAft>
                          <a:spcPts val="600"/>
                        </a:spcAft>
                        <a:tabLst>
                          <a:tab pos="228600" algn="l"/>
                          <a:tab pos="457200" algn="l"/>
                        </a:tabLst>
                      </a:pPr>
                      <a:r>
                        <a:rPr lang="en-US" sz="1400">
                          <a:effectLst/>
                        </a:rPr>
                        <a:t> </a:t>
                      </a:r>
                      <a:endParaRPr lang="en-US" sz="1400">
                        <a:effectLst/>
                        <a:latin typeface="Arial"/>
                        <a:ea typeface="Times New Roman"/>
                      </a:endParaRPr>
                    </a:p>
                  </a:txBody>
                  <a:tcPr marL="67130" marR="67130" marT="0" marB="0" anchor="ctr"/>
                </a:tc>
                <a:tc>
                  <a:txBody>
                    <a:bodyPr/>
                    <a:lstStyle/>
                    <a:p>
                      <a:pPr marL="0" marR="0" indent="0">
                        <a:spcBef>
                          <a:spcPts val="0"/>
                        </a:spcBef>
                        <a:spcAft>
                          <a:spcPts val="600"/>
                        </a:spcAft>
                        <a:tabLst>
                          <a:tab pos="228600" algn="l"/>
                          <a:tab pos="457200" algn="l"/>
                        </a:tabLst>
                      </a:pPr>
                      <a:r>
                        <a:rPr lang="en-US" sz="1400">
                          <a:effectLst/>
                        </a:rPr>
                        <a:t>Hydrogen, carbon, and oxygen</a:t>
                      </a:r>
                      <a:endParaRPr lang="en-US" sz="1400">
                        <a:effectLst/>
                        <a:latin typeface="Arial"/>
                        <a:ea typeface="Times New Roman"/>
                      </a:endParaRPr>
                    </a:p>
                  </a:txBody>
                  <a:tcPr marL="67130" marR="67130" marT="0" marB="0"/>
                </a:tc>
                <a:tc>
                  <a:txBody>
                    <a:bodyPr/>
                    <a:lstStyle/>
                    <a:p>
                      <a:pPr marL="0" marR="0" indent="0">
                        <a:spcBef>
                          <a:spcPts val="0"/>
                        </a:spcBef>
                        <a:spcAft>
                          <a:spcPts val="600"/>
                        </a:spcAft>
                        <a:tabLst>
                          <a:tab pos="228600" algn="l"/>
                          <a:tab pos="457200" algn="l"/>
                        </a:tabLst>
                      </a:pPr>
                      <a:r>
                        <a:rPr lang="en-US" sz="1400">
                          <a:effectLst/>
                        </a:rPr>
                        <a:t>Fatty acids, Glycerol</a:t>
                      </a:r>
                      <a:endParaRPr lang="en-US" sz="1400">
                        <a:effectLst/>
                        <a:latin typeface="Arial"/>
                        <a:ea typeface="Times New Roman"/>
                      </a:endParaRPr>
                    </a:p>
                  </a:txBody>
                  <a:tcPr marL="67130" marR="67130" marT="0" marB="0"/>
                </a:tc>
                <a:tc>
                  <a:txBody>
                    <a:bodyPr/>
                    <a:lstStyle/>
                    <a:p>
                      <a:pPr marL="0" marR="0" indent="0">
                        <a:spcBef>
                          <a:spcPts val="0"/>
                        </a:spcBef>
                        <a:spcAft>
                          <a:spcPts val="600"/>
                        </a:spcAft>
                        <a:tabLst>
                          <a:tab pos="228600" algn="l"/>
                          <a:tab pos="457200" algn="l"/>
                        </a:tabLst>
                      </a:pPr>
                      <a:r>
                        <a:rPr lang="en-US" sz="1400" dirty="0">
                          <a:effectLst/>
                        </a:rPr>
                        <a:t>Make up the cell membrane, provide cell structure, provide insulation, and store energy for the body.</a:t>
                      </a:r>
                      <a:endParaRPr lang="en-US" sz="1400" dirty="0">
                        <a:effectLst/>
                        <a:latin typeface="Arial"/>
                        <a:ea typeface="Times New Roman"/>
                      </a:endParaRPr>
                    </a:p>
                  </a:txBody>
                  <a:tcPr marL="67130" marR="67130" marT="0" marB="0"/>
                </a:tc>
                <a:tc>
                  <a:txBody>
                    <a:bodyPr/>
                    <a:lstStyle/>
                    <a:p>
                      <a:pPr marL="0" marR="0" indent="0">
                        <a:spcBef>
                          <a:spcPts val="0"/>
                        </a:spcBef>
                        <a:spcAft>
                          <a:spcPts val="600"/>
                        </a:spcAft>
                        <a:tabLst>
                          <a:tab pos="228600" algn="l"/>
                          <a:tab pos="457200" algn="l"/>
                        </a:tabLst>
                      </a:pPr>
                      <a:r>
                        <a:rPr lang="en-US" sz="1400">
                          <a:effectLst/>
                        </a:rPr>
                        <a:t>Triglycerides, phospholipids, steroids, and fat-soluble vitamins such as A, E, D and K</a:t>
                      </a:r>
                      <a:endParaRPr lang="en-US" sz="1400">
                        <a:effectLst/>
                        <a:latin typeface="Arial"/>
                        <a:ea typeface="Times New Roman"/>
                      </a:endParaRPr>
                    </a:p>
                  </a:txBody>
                  <a:tcPr marL="67130" marR="67130" marT="0" marB="0"/>
                </a:tc>
              </a:tr>
              <a:tr h="686218">
                <a:tc>
                  <a:txBody>
                    <a:bodyPr/>
                    <a:lstStyle/>
                    <a:p>
                      <a:pPr marL="0" marR="0" indent="0">
                        <a:spcBef>
                          <a:spcPts val="0"/>
                        </a:spcBef>
                        <a:spcAft>
                          <a:spcPts val="600"/>
                        </a:spcAft>
                        <a:tabLst>
                          <a:tab pos="228600" algn="l"/>
                          <a:tab pos="457200" algn="l"/>
                        </a:tabLst>
                      </a:pPr>
                      <a:r>
                        <a:rPr lang="en-US" sz="1400" dirty="0">
                          <a:effectLst/>
                        </a:rPr>
                        <a:t>Nucleic </a:t>
                      </a:r>
                      <a:r>
                        <a:rPr lang="en-US" sz="1400" dirty="0" smtClean="0">
                          <a:effectLst/>
                        </a:rPr>
                        <a:t>Acids</a:t>
                      </a:r>
                      <a:endParaRPr lang="en-US" sz="1400" dirty="0">
                        <a:effectLst/>
                      </a:endParaRPr>
                    </a:p>
                  </a:txBody>
                  <a:tcPr marL="67130" marR="67130" marT="0" marB="0" anchor="ctr"/>
                </a:tc>
                <a:tc>
                  <a:txBody>
                    <a:bodyPr/>
                    <a:lstStyle/>
                    <a:p>
                      <a:pPr marL="0" marR="0" indent="0">
                        <a:spcBef>
                          <a:spcPts val="0"/>
                        </a:spcBef>
                        <a:spcAft>
                          <a:spcPts val="600"/>
                        </a:spcAft>
                        <a:tabLst>
                          <a:tab pos="228600" algn="l"/>
                          <a:tab pos="457200" algn="l"/>
                        </a:tabLst>
                      </a:pPr>
                      <a:r>
                        <a:rPr lang="en-US" sz="1400">
                          <a:effectLst/>
                        </a:rPr>
                        <a:t>Carbon, oxygen, hydrogen, nitrogen, phosphorus</a:t>
                      </a:r>
                      <a:endParaRPr lang="en-US" sz="1400">
                        <a:effectLst/>
                        <a:latin typeface="Arial"/>
                        <a:ea typeface="Times New Roman"/>
                      </a:endParaRPr>
                    </a:p>
                  </a:txBody>
                  <a:tcPr marL="67130" marR="67130" marT="0" marB="0"/>
                </a:tc>
                <a:tc>
                  <a:txBody>
                    <a:bodyPr/>
                    <a:lstStyle/>
                    <a:p>
                      <a:pPr marL="0" marR="0" indent="0">
                        <a:spcBef>
                          <a:spcPts val="0"/>
                        </a:spcBef>
                        <a:spcAft>
                          <a:spcPts val="600"/>
                        </a:spcAft>
                        <a:tabLst>
                          <a:tab pos="228600" algn="l"/>
                          <a:tab pos="457200" algn="l"/>
                        </a:tabLst>
                      </a:pPr>
                      <a:r>
                        <a:rPr lang="en-US" sz="1400">
                          <a:effectLst/>
                        </a:rPr>
                        <a:t>Nucleotides</a:t>
                      </a:r>
                      <a:endParaRPr lang="en-US" sz="1400">
                        <a:effectLst/>
                        <a:latin typeface="Arial"/>
                        <a:ea typeface="Times New Roman"/>
                      </a:endParaRPr>
                    </a:p>
                  </a:txBody>
                  <a:tcPr marL="67130" marR="67130" marT="0" marB="0"/>
                </a:tc>
                <a:tc>
                  <a:txBody>
                    <a:bodyPr/>
                    <a:lstStyle/>
                    <a:p>
                      <a:pPr marL="0" marR="0" indent="0">
                        <a:spcBef>
                          <a:spcPts val="0"/>
                        </a:spcBef>
                        <a:spcAft>
                          <a:spcPts val="600"/>
                        </a:spcAft>
                        <a:tabLst>
                          <a:tab pos="228600" algn="l"/>
                          <a:tab pos="457200" algn="l"/>
                        </a:tabLst>
                      </a:pPr>
                      <a:r>
                        <a:rPr lang="en-US" sz="1400" dirty="0">
                          <a:effectLst/>
                        </a:rPr>
                        <a:t>Stores and carries genetic information.</a:t>
                      </a:r>
                      <a:endParaRPr lang="en-US" sz="1400" dirty="0">
                        <a:effectLst/>
                        <a:latin typeface="Arial"/>
                        <a:ea typeface="Times New Roman"/>
                      </a:endParaRPr>
                    </a:p>
                  </a:txBody>
                  <a:tcPr marL="67130" marR="67130" marT="0" marB="0"/>
                </a:tc>
                <a:tc>
                  <a:txBody>
                    <a:bodyPr/>
                    <a:lstStyle/>
                    <a:p>
                      <a:pPr marL="0" marR="0" indent="0">
                        <a:spcBef>
                          <a:spcPts val="0"/>
                        </a:spcBef>
                        <a:spcAft>
                          <a:spcPts val="600"/>
                        </a:spcAft>
                        <a:tabLst>
                          <a:tab pos="228600" algn="l"/>
                          <a:tab pos="457200" algn="l"/>
                        </a:tabLst>
                      </a:pPr>
                      <a:r>
                        <a:rPr lang="en-US" sz="1400" dirty="0">
                          <a:effectLst/>
                        </a:rPr>
                        <a:t>DNA and RNA</a:t>
                      </a:r>
                      <a:endParaRPr lang="en-US" sz="1400" dirty="0">
                        <a:effectLst/>
                        <a:latin typeface="Arial"/>
                        <a:ea typeface="Times New Roman"/>
                      </a:endParaRPr>
                    </a:p>
                  </a:txBody>
                  <a:tcPr marL="67130" marR="67130" marT="0" marB="0"/>
                </a:tc>
              </a:tr>
            </a:tbl>
          </a:graphicData>
        </a:graphic>
      </p:graphicFrame>
    </p:spTree>
    <p:extLst>
      <p:ext uri="{BB962C8B-B14F-4D97-AF65-F5344CB8AC3E}">
        <p14:creationId xmlns:p14="http://schemas.microsoft.com/office/powerpoint/2010/main" val="247592665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Activity 2.2.4 How much energy is in food?</a:t>
            </a:r>
            <a:endParaRPr lang="en-US" dirty="0"/>
          </a:p>
        </p:txBody>
      </p:sp>
      <p:sp>
        <p:nvSpPr>
          <p:cNvPr id="3" name="Content Placeholder 2"/>
          <p:cNvSpPr>
            <a:spLocks noGrp="1"/>
          </p:cNvSpPr>
          <p:nvPr>
            <p:ph sz="quarter" idx="1"/>
          </p:nvPr>
        </p:nvSpPr>
        <p:spPr>
          <a:xfrm>
            <a:off x="457200" y="1219200"/>
            <a:ext cx="4572000" cy="4937760"/>
          </a:xfrm>
        </p:spPr>
        <p:txBody>
          <a:bodyPr>
            <a:normAutofit fontScale="70000" lnSpcReduction="20000"/>
          </a:bodyPr>
          <a:lstStyle/>
          <a:p>
            <a:r>
              <a:rPr lang="en-US" sz="3000" dirty="0" smtClean="0">
                <a:solidFill>
                  <a:schemeClr val="tx1"/>
                </a:solidFill>
              </a:rPr>
              <a:t>What </a:t>
            </a:r>
            <a:r>
              <a:rPr lang="en-US" sz="3000" dirty="0">
                <a:solidFill>
                  <a:schemeClr val="tx1"/>
                </a:solidFill>
              </a:rPr>
              <a:t>is a calorie, and how is it related to food?</a:t>
            </a:r>
          </a:p>
          <a:p>
            <a:r>
              <a:rPr lang="en-US" sz="3300" dirty="0" smtClean="0"/>
              <a:t>Heat= energy</a:t>
            </a:r>
          </a:p>
          <a:p>
            <a:pPr lvl="1"/>
            <a:r>
              <a:rPr lang="en-US" sz="3000" dirty="0"/>
              <a:t>A</a:t>
            </a:r>
            <a:r>
              <a:rPr lang="en-US" sz="3000" dirty="0" smtClean="0"/>
              <a:t>s </a:t>
            </a:r>
            <a:r>
              <a:rPr lang="en-US" sz="3000" dirty="0"/>
              <a:t>the food </a:t>
            </a:r>
            <a:r>
              <a:rPr lang="en-US" sz="3000" dirty="0" smtClean="0"/>
              <a:t>burns…energy </a:t>
            </a:r>
            <a:r>
              <a:rPr lang="en-US" sz="3000" dirty="0"/>
              <a:t>is being </a:t>
            </a:r>
            <a:r>
              <a:rPr lang="en-US" sz="3000" dirty="0" smtClean="0"/>
              <a:t>released</a:t>
            </a:r>
          </a:p>
          <a:p>
            <a:r>
              <a:rPr lang="en-US" sz="3000" b="1" dirty="0" smtClean="0">
                <a:hlinkClick r:id="rId2" action="ppaction://hlinkfile"/>
              </a:rPr>
              <a:t>First </a:t>
            </a:r>
            <a:r>
              <a:rPr lang="en-US" sz="3000" b="1" dirty="0">
                <a:hlinkClick r:id="rId2" action="ppaction://hlinkfile"/>
              </a:rPr>
              <a:t>Law of </a:t>
            </a:r>
            <a:r>
              <a:rPr lang="en-US" sz="3000" b="1" dirty="0" smtClean="0">
                <a:hlinkClick r:id="rId2" action="ppaction://hlinkfile"/>
              </a:rPr>
              <a:t>Thermodynamics</a:t>
            </a:r>
            <a:r>
              <a:rPr lang="en-US" sz="3000" b="1" dirty="0" smtClean="0"/>
              <a:t> </a:t>
            </a:r>
            <a:r>
              <a:rPr lang="en-US" sz="3000" dirty="0" smtClean="0"/>
              <a:t>Energy </a:t>
            </a:r>
            <a:r>
              <a:rPr lang="en-US" sz="3000" dirty="0"/>
              <a:t>can be changed from one form to another, but it cannot be created or </a:t>
            </a:r>
            <a:r>
              <a:rPr lang="en-US" sz="3000" dirty="0" smtClean="0"/>
              <a:t>destroyed.</a:t>
            </a:r>
          </a:p>
          <a:p>
            <a:r>
              <a:rPr lang="en-US" sz="3000" b="1" u="sng" dirty="0">
                <a:hlinkClick r:id="rId3" action="ppaction://hlinkfile"/>
              </a:rPr>
              <a:t>Essential Question </a:t>
            </a:r>
            <a:r>
              <a:rPr lang="en-US" sz="3000" b="1" u="sng" dirty="0" smtClean="0">
                <a:hlinkClick r:id="rId3" action="ppaction://hlinkfile"/>
              </a:rPr>
              <a:t>2</a:t>
            </a:r>
            <a:r>
              <a:rPr lang="en-US" sz="3000" dirty="0" smtClean="0"/>
              <a:t>- How </a:t>
            </a:r>
            <a:r>
              <a:rPr lang="en-US" sz="3000" dirty="0"/>
              <a:t>is the amount of energy in a food determined</a:t>
            </a:r>
            <a:r>
              <a:rPr lang="en-US" sz="3000" dirty="0" smtClean="0"/>
              <a:t>?</a:t>
            </a:r>
          </a:p>
          <a:p>
            <a:r>
              <a:rPr lang="en-US" sz="3000" dirty="0"/>
              <a:t>Key Terms</a:t>
            </a:r>
          </a:p>
          <a:p>
            <a:pPr lvl="1"/>
            <a:r>
              <a:rPr lang="en-US" sz="3000" dirty="0"/>
              <a:t>Chemical Bond</a:t>
            </a:r>
          </a:p>
          <a:p>
            <a:pPr lvl="1"/>
            <a:r>
              <a:rPr lang="en-US" sz="3000" dirty="0"/>
              <a:t>Chemical Reaction</a:t>
            </a:r>
          </a:p>
          <a:p>
            <a:pPr lvl="1"/>
            <a:r>
              <a:rPr lang="en-US" sz="3000" dirty="0" smtClean="0"/>
              <a:t>Compound</a:t>
            </a:r>
            <a:endParaRPr lang="en-US" sz="3000" dirty="0"/>
          </a:p>
          <a:p>
            <a:pPr lvl="2"/>
            <a:endParaRPr lang="en-US" sz="2500" b="1" dirty="0"/>
          </a:p>
        </p:txBody>
      </p:sp>
      <p:pic>
        <p:nvPicPr>
          <p:cNvPr id="4" name="Picture 3" descr="PLTW 024.jpg"/>
          <p:cNvPicPr>
            <a:picLocks noChangeAspect="1"/>
          </p:cNvPicPr>
          <p:nvPr/>
        </p:nvPicPr>
        <p:blipFill>
          <a:blip r:embed="rId4" cstate="print"/>
          <a:stretch>
            <a:fillRect/>
          </a:stretch>
        </p:blipFill>
        <p:spPr>
          <a:xfrm rot="5400000">
            <a:off x="4535424" y="1941576"/>
            <a:ext cx="4559808" cy="3419856"/>
          </a:xfrm>
          <a:prstGeom prst="rect">
            <a:avLst/>
          </a:prstGeom>
        </p:spPr>
      </p:pic>
    </p:spTree>
    <p:extLst>
      <p:ext uri="{BB962C8B-B14F-4D97-AF65-F5344CB8AC3E}">
        <p14:creationId xmlns:p14="http://schemas.microsoft.com/office/powerpoint/2010/main" val="147723703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Energy from Food</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a:t>E</a:t>
            </a:r>
            <a:r>
              <a:rPr lang="en-US" dirty="0" smtClean="0"/>
              <a:t>veryday </a:t>
            </a:r>
            <a:r>
              <a:rPr lang="en-US" dirty="0"/>
              <a:t>actions are powered by the energy obtained from </a:t>
            </a:r>
            <a:r>
              <a:rPr lang="en-US" dirty="0" smtClean="0"/>
              <a:t>food</a:t>
            </a:r>
          </a:p>
          <a:p>
            <a:r>
              <a:rPr lang="en-US" dirty="0" smtClean="0"/>
              <a:t>Your </a:t>
            </a:r>
            <a:r>
              <a:rPr lang="en-US" dirty="0"/>
              <a:t>body disassembles what you eat, bit-by-bit, and captures the energy stored in the molecules that make up the </a:t>
            </a:r>
            <a:r>
              <a:rPr lang="en-US" dirty="0" smtClean="0"/>
              <a:t>food</a:t>
            </a:r>
          </a:p>
          <a:p>
            <a:r>
              <a:rPr lang="en-US" dirty="0"/>
              <a:t>R</a:t>
            </a:r>
            <a:r>
              <a:rPr lang="en-US" dirty="0" smtClean="0"/>
              <a:t>equires </a:t>
            </a:r>
            <a:r>
              <a:rPr lang="en-US" dirty="0"/>
              <a:t>multiple body systems working together. </a:t>
            </a:r>
            <a:endParaRPr lang="en-US" dirty="0" smtClean="0"/>
          </a:p>
          <a:p>
            <a:pPr lvl="1"/>
            <a:r>
              <a:rPr lang="en-US" dirty="0" smtClean="0"/>
              <a:t>The </a:t>
            </a:r>
            <a:r>
              <a:rPr lang="en-US" dirty="0"/>
              <a:t>digestive system </a:t>
            </a:r>
            <a:endParaRPr lang="en-US" dirty="0" smtClean="0"/>
          </a:p>
          <a:p>
            <a:pPr lvl="2"/>
            <a:r>
              <a:rPr lang="en-US" dirty="0"/>
              <a:t>M</a:t>
            </a:r>
            <a:r>
              <a:rPr lang="en-US" dirty="0" smtClean="0"/>
              <a:t>echanically </a:t>
            </a:r>
          </a:p>
          <a:p>
            <a:pPr lvl="2"/>
            <a:r>
              <a:rPr lang="en-US" dirty="0" smtClean="0"/>
              <a:t>Chemically </a:t>
            </a:r>
          </a:p>
          <a:p>
            <a:pPr lvl="1"/>
            <a:r>
              <a:rPr lang="en-US" dirty="0" smtClean="0"/>
              <a:t>Absorbed </a:t>
            </a:r>
            <a:r>
              <a:rPr lang="en-US" dirty="0"/>
              <a:t>through the small </a:t>
            </a:r>
            <a:r>
              <a:rPr lang="en-US" dirty="0" smtClean="0"/>
              <a:t>intestine</a:t>
            </a:r>
          </a:p>
          <a:p>
            <a:pPr lvl="1"/>
            <a:r>
              <a:rPr lang="en-US" dirty="0" smtClean="0"/>
              <a:t>Travel </a:t>
            </a:r>
            <a:r>
              <a:rPr lang="en-US" dirty="0"/>
              <a:t>via the circulatory system to all the regions of the </a:t>
            </a:r>
            <a:r>
              <a:rPr lang="en-US" dirty="0" smtClean="0"/>
              <a:t>body</a:t>
            </a:r>
          </a:p>
          <a:p>
            <a:pPr lvl="1"/>
            <a:r>
              <a:rPr lang="en-US" dirty="0"/>
              <a:t>C</a:t>
            </a:r>
            <a:r>
              <a:rPr lang="en-US" dirty="0" smtClean="0"/>
              <a:t>ells </a:t>
            </a:r>
            <a:r>
              <a:rPr lang="en-US" dirty="0"/>
              <a:t>in the tissues of the body capture the energy as </a:t>
            </a:r>
            <a:r>
              <a:rPr lang="en-US" dirty="0" smtClean="0"/>
              <a:t>the </a:t>
            </a:r>
            <a:r>
              <a:rPr lang="en-US" dirty="0"/>
              <a:t>food molecules </a:t>
            </a:r>
            <a:endParaRPr lang="en-US" dirty="0" smtClean="0"/>
          </a:p>
          <a:p>
            <a:pPr lvl="2"/>
            <a:r>
              <a:rPr lang="en-US" dirty="0"/>
              <a:t>B</a:t>
            </a:r>
            <a:r>
              <a:rPr lang="en-US" dirty="0" smtClean="0"/>
              <a:t>roken </a:t>
            </a:r>
            <a:r>
              <a:rPr lang="en-US" dirty="0"/>
              <a:t>into ever smaller molecules with the help of oxygen </a:t>
            </a:r>
            <a:endParaRPr lang="en-US" dirty="0" smtClean="0"/>
          </a:p>
          <a:p>
            <a:pPr lvl="2"/>
            <a:r>
              <a:rPr lang="en-US" dirty="0"/>
              <a:t>O</a:t>
            </a:r>
            <a:r>
              <a:rPr lang="en-US" dirty="0" smtClean="0"/>
              <a:t>btained </a:t>
            </a:r>
            <a:r>
              <a:rPr lang="en-US" dirty="0"/>
              <a:t>from the respiratory system</a:t>
            </a:r>
            <a:r>
              <a:rPr lang="en-US" dirty="0" smtClean="0"/>
              <a:t>.</a:t>
            </a:r>
            <a:endParaRPr lang="en-US" dirty="0"/>
          </a:p>
          <a:p>
            <a:endParaRPr lang="en-US" dirty="0"/>
          </a:p>
        </p:txBody>
      </p:sp>
    </p:spTree>
    <p:extLst>
      <p:ext uri="{BB962C8B-B14F-4D97-AF65-F5344CB8AC3E}">
        <p14:creationId xmlns:p14="http://schemas.microsoft.com/office/powerpoint/2010/main" val="195072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2.1 Key Terms</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443737374"/>
              </p:ext>
            </p:extLst>
          </p:nvPr>
        </p:nvGraphicFramePr>
        <p:xfrm>
          <a:off x="621792" y="1371603"/>
          <a:ext cx="7900416" cy="4876794"/>
        </p:xfrm>
        <a:graphic>
          <a:graphicData uri="http://schemas.openxmlformats.org/drawingml/2006/table">
            <a:tbl>
              <a:tblPr firstRow="1" firstCol="1" lastRow="1" lastCol="1" bandRow="1" bandCol="1">
                <a:tableStyleId>{5C22544A-7EE6-4342-B048-85BDC9FD1C3A}</a:tableStyleId>
              </a:tblPr>
              <a:tblGrid>
                <a:gridCol w="7900416"/>
              </a:tblGrid>
              <a:tr h="541866">
                <a:tc>
                  <a:txBody>
                    <a:bodyPr/>
                    <a:lstStyle/>
                    <a:p>
                      <a:pPr marL="0" marR="0">
                        <a:spcBef>
                          <a:spcPts val="0"/>
                        </a:spcBef>
                        <a:spcAft>
                          <a:spcPts val="0"/>
                        </a:spcAft>
                      </a:pPr>
                      <a:r>
                        <a:rPr lang="en-US" sz="2800">
                          <a:effectLst/>
                        </a:rPr>
                        <a:t>Glucagon</a:t>
                      </a:r>
                      <a:endParaRPr lang="en-US" sz="2800">
                        <a:effectLst/>
                        <a:latin typeface="Arial"/>
                        <a:ea typeface="Times New Roman"/>
                        <a:cs typeface="Times New Roman"/>
                      </a:endParaRPr>
                    </a:p>
                  </a:txBody>
                  <a:tcPr marL="68580" marR="68580" marT="0" marB="0" anchor="ctr"/>
                </a:tc>
              </a:tr>
              <a:tr h="541866">
                <a:tc>
                  <a:txBody>
                    <a:bodyPr/>
                    <a:lstStyle/>
                    <a:p>
                      <a:pPr marL="0" marR="0">
                        <a:spcBef>
                          <a:spcPts val="0"/>
                        </a:spcBef>
                        <a:spcAft>
                          <a:spcPts val="0"/>
                        </a:spcAft>
                      </a:pPr>
                      <a:r>
                        <a:rPr lang="en-US" sz="2800">
                          <a:effectLst/>
                        </a:rPr>
                        <a:t>Glucose Tolerance Test</a:t>
                      </a:r>
                      <a:endParaRPr lang="en-US" sz="2800">
                        <a:effectLst/>
                        <a:latin typeface="Arial"/>
                        <a:ea typeface="Times New Roman"/>
                        <a:cs typeface="Times New Roman"/>
                      </a:endParaRPr>
                    </a:p>
                  </a:txBody>
                  <a:tcPr marL="68580" marR="68580" marT="0" marB="0" anchor="ctr"/>
                </a:tc>
              </a:tr>
              <a:tr h="541866">
                <a:tc>
                  <a:txBody>
                    <a:bodyPr/>
                    <a:lstStyle/>
                    <a:p>
                      <a:pPr marL="0" marR="0">
                        <a:spcBef>
                          <a:spcPts val="0"/>
                        </a:spcBef>
                        <a:spcAft>
                          <a:spcPts val="0"/>
                        </a:spcAft>
                      </a:pPr>
                      <a:r>
                        <a:rPr lang="en-US" sz="2800">
                          <a:effectLst/>
                        </a:rPr>
                        <a:t>Homeostasis</a:t>
                      </a:r>
                      <a:endParaRPr lang="en-US" sz="2800">
                        <a:effectLst/>
                        <a:latin typeface="Arial"/>
                        <a:ea typeface="Times New Roman"/>
                        <a:cs typeface="Times New Roman"/>
                      </a:endParaRPr>
                    </a:p>
                  </a:txBody>
                  <a:tcPr marL="68580" marR="68580" marT="0" marB="0" anchor="ctr"/>
                </a:tc>
              </a:tr>
              <a:tr h="541866">
                <a:tc>
                  <a:txBody>
                    <a:bodyPr/>
                    <a:lstStyle/>
                    <a:p>
                      <a:pPr marL="0" marR="0">
                        <a:spcBef>
                          <a:spcPts val="0"/>
                        </a:spcBef>
                        <a:spcAft>
                          <a:spcPts val="0"/>
                        </a:spcAft>
                      </a:pPr>
                      <a:r>
                        <a:rPr lang="en-US" sz="2800">
                          <a:effectLst/>
                        </a:rPr>
                        <a:t>Hormone</a:t>
                      </a:r>
                      <a:endParaRPr lang="en-US" sz="2800">
                        <a:effectLst/>
                        <a:latin typeface="Arial"/>
                        <a:ea typeface="Times New Roman"/>
                        <a:cs typeface="Times New Roman"/>
                      </a:endParaRPr>
                    </a:p>
                  </a:txBody>
                  <a:tcPr marL="68580" marR="68580" marT="0" marB="0" anchor="ctr"/>
                </a:tc>
              </a:tr>
              <a:tr h="541866">
                <a:tc>
                  <a:txBody>
                    <a:bodyPr/>
                    <a:lstStyle/>
                    <a:p>
                      <a:pPr marL="0" marR="0">
                        <a:spcBef>
                          <a:spcPts val="0"/>
                        </a:spcBef>
                        <a:spcAft>
                          <a:spcPts val="0"/>
                        </a:spcAft>
                      </a:pPr>
                      <a:r>
                        <a:rPr lang="en-US" sz="2800">
                          <a:effectLst/>
                        </a:rPr>
                        <a:t>Insulin</a:t>
                      </a:r>
                      <a:endParaRPr lang="en-US" sz="2800">
                        <a:effectLst/>
                        <a:latin typeface="Arial"/>
                        <a:ea typeface="Times New Roman"/>
                        <a:cs typeface="Times New Roman"/>
                      </a:endParaRPr>
                    </a:p>
                  </a:txBody>
                  <a:tcPr marL="68580" marR="68580" marT="0" marB="0" anchor="ctr"/>
                </a:tc>
              </a:tr>
              <a:tr h="541866">
                <a:tc>
                  <a:txBody>
                    <a:bodyPr/>
                    <a:lstStyle/>
                    <a:p>
                      <a:pPr marL="0" marR="0">
                        <a:spcBef>
                          <a:spcPts val="0"/>
                        </a:spcBef>
                        <a:spcAft>
                          <a:spcPts val="0"/>
                        </a:spcAft>
                      </a:pPr>
                      <a:r>
                        <a:rPr lang="en-US" sz="2800">
                          <a:effectLst/>
                        </a:rPr>
                        <a:t>Negative Feedback</a:t>
                      </a:r>
                      <a:endParaRPr lang="en-US" sz="2800">
                        <a:effectLst/>
                        <a:latin typeface="Arial"/>
                        <a:ea typeface="Times New Roman"/>
                        <a:cs typeface="Times New Roman"/>
                      </a:endParaRPr>
                    </a:p>
                  </a:txBody>
                  <a:tcPr marL="68580" marR="68580" marT="0" marB="0" anchor="ctr"/>
                </a:tc>
              </a:tr>
              <a:tr h="541866">
                <a:tc>
                  <a:txBody>
                    <a:bodyPr/>
                    <a:lstStyle/>
                    <a:p>
                      <a:pPr marL="0" marR="0">
                        <a:spcBef>
                          <a:spcPts val="0"/>
                        </a:spcBef>
                        <a:spcAft>
                          <a:spcPts val="0"/>
                        </a:spcAft>
                      </a:pPr>
                      <a:r>
                        <a:rPr lang="en-US" sz="2800">
                          <a:effectLst/>
                        </a:rPr>
                        <a:t>Positive Feedback</a:t>
                      </a:r>
                      <a:endParaRPr lang="en-US" sz="2800">
                        <a:effectLst/>
                        <a:latin typeface="Arial"/>
                        <a:ea typeface="Times New Roman"/>
                        <a:cs typeface="Times New Roman"/>
                      </a:endParaRPr>
                    </a:p>
                  </a:txBody>
                  <a:tcPr marL="68580" marR="68580" marT="0" marB="0" anchor="ctr"/>
                </a:tc>
              </a:tr>
              <a:tr h="541866">
                <a:tc>
                  <a:txBody>
                    <a:bodyPr/>
                    <a:lstStyle/>
                    <a:p>
                      <a:pPr marL="0" marR="0">
                        <a:spcBef>
                          <a:spcPts val="0"/>
                        </a:spcBef>
                        <a:spcAft>
                          <a:spcPts val="0"/>
                        </a:spcAft>
                      </a:pPr>
                      <a:r>
                        <a:rPr lang="en-US" sz="2800">
                          <a:effectLst/>
                        </a:rPr>
                        <a:t>Type 1 Diabetes</a:t>
                      </a:r>
                      <a:endParaRPr lang="en-US" sz="2800">
                        <a:effectLst/>
                        <a:latin typeface="Arial"/>
                        <a:ea typeface="Times New Roman"/>
                        <a:cs typeface="Times New Roman"/>
                      </a:endParaRPr>
                    </a:p>
                  </a:txBody>
                  <a:tcPr marL="68580" marR="68580" marT="0" marB="0" anchor="ctr"/>
                </a:tc>
              </a:tr>
              <a:tr h="541866">
                <a:tc>
                  <a:txBody>
                    <a:bodyPr/>
                    <a:lstStyle/>
                    <a:p>
                      <a:pPr marL="0" marR="0">
                        <a:spcBef>
                          <a:spcPts val="0"/>
                        </a:spcBef>
                        <a:spcAft>
                          <a:spcPts val="0"/>
                        </a:spcAft>
                      </a:pPr>
                      <a:r>
                        <a:rPr lang="en-US" sz="2800" dirty="0">
                          <a:effectLst/>
                        </a:rPr>
                        <a:t>Type 2 Diabetes</a:t>
                      </a:r>
                      <a:endParaRPr lang="en-US" sz="2800" dirty="0">
                        <a:effectLst/>
                        <a:latin typeface="Arial"/>
                        <a:ea typeface="Times New Roman"/>
                        <a:cs typeface="Times New Roman"/>
                      </a:endParaRPr>
                    </a:p>
                  </a:txBody>
                  <a:tcPr marL="68580" marR="68580" marT="0" marB="0" anchor="ctr"/>
                </a:tc>
              </a:tr>
            </a:tbl>
          </a:graphicData>
        </a:graphic>
      </p:graphicFrame>
    </p:spTree>
    <p:extLst>
      <p:ext uri="{BB962C8B-B14F-4D97-AF65-F5344CB8AC3E}">
        <p14:creationId xmlns:p14="http://schemas.microsoft.com/office/powerpoint/2010/main" val="213761219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healthfavo.com/wp-content/uploads/2013/08/human-digestive-syste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9334"/>
            <a:ext cx="6640382" cy="6854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862633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14288" y="0"/>
            <a:ext cx="9172575" cy="6858000"/>
            <a:chOff x="499" y="789"/>
            <a:chExt cx="4747" cy="2999"/>
          </a:xfrm>
        </p:grpSpPr>
        <p:pic>
          <p:nvPicPr>
            <p:cNvPr id="3" name="Picture 2" descr="06_06CellRespOverview_U.jpg                                    0009DD32&#10;Abhinav WG                     BD48142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 y="789"/>
              <a:ext cx="4732" cy="2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8"/>
            <p:cNvSpPr txBox="1">
              <a:spLocks noChangeArrowheads="1"/>
            </p:cNvSpPr>
            <p:nvPr/>
          </p:nvSpPr>
          <p:spPr bwMode="auto">
            <a:xfrm>
              <a:off x="1707" y="982"/>
              <a:ext cx="434"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r" rtl="0" eaLnBrk="0" fontAlgn="base" hangingPunct="0">
                <a:spcBef>
                  <a:spcPct val="0"/>
                </a:spcBef>
                <a:spcAft>
                  <a:spcPct val="0"/>
                </a:spcAft>
                <a:defRPr sz="2400" b="1" kern="1200">
                  <a:solidFill>
                    <a:schemeClr val="tx1"/>
                  </a:solidFill>
                  <a:latin typeface="Arial" charset="0"/>
                  <a:ea typeface="+mn-ea"/>
                  <a:cs typeface="+mn-cs"/>
                </a:defRPr>
              </a:lvl1pPr>
              <a:lvl2pPr marL="457200" algn="r" rtl="0" eaLnBrk="0" fontAlgn="base" hangingPunct="0">
                <a:spcBef>
                  <a:spcPct val="0"/>
                </a:spcBef>
                <a:spcAft>
                  <a:spcPct val="0"/>
                </a:spcAft>
                <a:defRPr sz="2400" b="1" kern="1200">
                  <a:solidFill>
                    <a:schemeClr val="tx1"/>
                  </a:solidFill>
                  <a:latin typeface="Arial" charset="0"/>
                  <a:ea typeface="+mn-ea"/>
                  <a:cs typeface="+mn-cs"/>
                </a:defRPr>
              </a:lvl2pPr>
              <a:lvl3pPr marL="914400" algn="r" rtl="0" eaLnBrk="0" fontAlgn="base" hangingPunct="0">
                <a:spcBef>
                  <a:spcPct val="0"/>
                </a:spcBef>
                <a:spcAft>
                  <a:spcPct val="0"/>
                </a:spcAft>
                <a:defRPr sz="2400" b="1" kern="1200">
                  <a:solidFill>
                    <a:schemeClr val="tx1"/>
                  </a:solidFill>
                  <a:latin typeface="Arial" charset="0"/>
                  <a:ea typeface="+mn-ea"/>
                  <a:cs typeface="+mn-cs"/>
                </a:defRPr>
              </a:lvl3pPr>
              <a:lvl4pPr marL="1371600" algn="r" rtl="0" eaLnBrk="0" fontAlgn="base" hangingPunct="0">
                <a:spcBef>
                  <a:spcPct val="0"/>
                </a:spcBef>
                <a:spcAft>
                  <a:spcPct val="0"/>
                </a:spcAft>
                <a:defRPr sz="2400" b="1" kern="1200">
                  <a:solidFill>
                    <a:schemeClr val="tx1"/>
                  </a:solidFill>
                  <a:latin typeface="Arial" charset="0"/>
                  <a:ea typeface="+mn-ea"/>
                  <a:cs typeface="+mn-cs"/>
                </a:defRPr>
              </a:lvl4pPr>
              <a:lvl5pPr marL="1828800" algn="r" rtl="0" eaLnBrk="0" fontAlgn="base" hangingPunct="0">
                <a:spcBef>
                  <a:spcPct val="0"/>
                </a:spcBef>
                <a:spcAft>
                  <a:spcPct val="0"/>
                </a:spcAft>
                <a:defRPr sz="2400" b="1" kern="1200">
                  <a:solidFill>
                    <a:schemeClr val="tx1"/>
                  </a:solidFill>
                  <a:latin typeface="Arial" charset="0"/>
                  <a:ea typeface="+mn-ea"/>
                  <a:cs typeface="+mn-cs"/>
                </a:defRPr>
              </a:lvl5pPr>
              <a:lvl6pPr marL="2286000" algn="l" defTabSz="914400" rtl="0" eaLnBrk="1" latinLnBrk="0" hangingPunct="1">
                <a:defRPr sz="2400" b="1" kern="1200">
                  <a:solidFill>
                    <a:schemeClr val="tx1"/>
                  </a:solidFill>
                  <a:latin typeface="Arial" charset="0"/>
                  <a:ea typeface="+mn-ea"/>
                  <a:cs typeface="+mn-cs"/>
                </a:defRPr>
              </a:lvl6pPr>
              <a:lvl7pPr marL="2743200" algn="l" defTabSz="914400" rtl="0" eaLnBrk="1" latinLnBrk="0" hangingPunct="1">
                <a:defRPr sz="2400" b="1" kern="1200">
                  <a:solidFill>
                    <a:schemeClr val="tx1"/>
                  </a:solidFill>
                  <a:latin typeface="Arial" charset="0"/>
                  <a:ea typeface="+mn-ea"/>
                  <a:cs typeface="+mn-cs"/>
                </a:defRPr>
              </a:lvl7pPr>
              <a:lvl8pPr marL="3200400" algn="l" defTabSz="914400" rtl="0" eaLnBrk="1" latinLnBrk="0" hangingPunct="1">
                <a:defRPr sz="2400" b="1" kern="1200">
                  <a:solidFill>
                    <a:schemeClr val="tx1"/>
                  </a:solidFill>
                  <a:latin typeface="Arial" charset="0"/>
                  <a:ea typeface="+mn-ea"/>
                  <a:cs typeface="+mn-cs"/>
                </a:defRPr>
              </a:lvl8pPr>
              <a:lvl9pPr marL="3657600" algn="l" defTabSz="914400" rtl="0" eaLnBrk="1" latinLnBrk="0" hangingPunct="1">
                <a:defRPr sz="2400" b="1" kern="1200">
                  <a:solidFill>
                    <a:schemeClr val="tx1"/>
                  </a:solidFill>
                  <a:latin typeface="Arial" charset="0"/>
                  <a:ea typeface="+mn-ea"/>
                  <a:cs typeface="+mn-cs"/>
                </a:defRPr>
              </a:lvl9pPr>
            </a:lstStyle>
            <a:p>
              <a:r>
                <a:rPr lang="en-US" altLang="en-US" sz="1800" b="0"/>
                <a:t>NADH</a:t>
              </a:r>
            </a:p>
          </p:txBody>
        </p:sp>
        <p:sp>
          <p:nvSpPr>
            <p:cNvPr id="5" name="Text Box 9"/>
            <p:cNvSpPr txBox="1">
              <a:spLocks noChangeArrowheads="1"/>
            </p:cNvSpPr>
            <p:nvPr/>
          </p:nvSpPr>
          <p:spPr bwMode="auto">
            <a:xfrm>
              <a:off x="2980" y="1332"/>
              <a:ext cx="434"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r" rtl="0" eaLnBrk="0" fontAlgn="base" hangingPunct="0">
                <a:spcBef>
                  <a:spcPct val="0"/>
                </a:spcBef>
                <a:spcAft>
                  <a:spcPct val="0"/>
                </a:spcAft>
                <a:defRPr sz="2400" b="1" kern="1200">
                  <a:solidFill>
                    <a:schemeClr val="tx1"/>
                  </a:solidFill>
                  <a:latin typeface="Arial" charset="0"/>
                  <a:ea typeface="+mn-ea"/>
                  <a:cs typeface="+mn-cs"/>
                </a:defRPr>
              </a:lvl1pPr>
              <a:lvl2pPr marL="457200" algn="r" rtl="0" eaLnBrk="0" fontAlgn="base" hangingPunct="0">
                <a:spcBef>
                  <a:spcPct val="0"/>
                </a:spcBef>
                <a:spcAft>
                  <a:spcPct val="0"/>
                </a:spcAft>
                <a:defRPr sz="2400" b="1" kern="1200">
                  <a:solidFill>
                    <a:schemeClr val="tx1"/>
                  </a:solidFill>
                  <a:latin typeface="Arial" charset="0"/>
                  <a:ea typeface="+mn-ea"/>
                  <a:cs typeface="+mn-cs"/>
                </a:defRPr>
              </a:lvl2pPr>
              <a:lvl3pPr marL="914400" algn="r" rtl="0" eaLnBrk="0" fontAlgn="base" hangingPunct="0">
                <a:spcBef>
                  <a:spcPct val="0"/>
                </a:spcBef>
                <a:spcAft>
                  <a:spcPct val="0"/>
                </a:spcAft>
                <a:defRPr sz="2400" b="1" kern="1200">
                  <a:solidFill>
                    <a:schemeClr val="tx1"/>
                  </a:solidFill>
                  <a:latin typeface="Arial" charset="0"/>
                  <a:ea typeface="+mn-ea"/>
                  <a:cs typeface="+mn-cs"/>
                </a:defRPr>
              </a:lvl3pPr>
              <a:lvl4pPr marL="1371600" algn="r" rtl="0" eaLnBrk="0" fontAlgn="base" hangingPunct="0">
                <a:spcBef>
                  <a:spcPct val="0"/>
                </a:spcBef>
                <a:spcAft>
                  <a:spcPct val="0"/>
                </a:spcAft>
                <a:defRPr sz="2400" b="1" kern="1200">
                  <a:solidFill>
                    <a:schemeClr val="tx1"/>
                  </a:solidFill>
                  <a:latin typeface="Arial" charset="0"/>
                  <a:ea typeface="+mn-ea"/>
                  <a:cs typeface="+mn-cs"/>
                </a:defRPr>
              </a:lvl4pPr>
              <a:lvl5pPr marL="1828800" algn="r" rtl="0" eaLnBrk="0" fontAlgn="base" hangingPunct="0">
                <a:spcBef>
                  <a:spcPct val="0"/>
                </a:spcBef>
                <a:spcAft>
                  <a:spcPct val="0"/>
                </a:spcAft>
                <a:defRPr sz="2400" b="1" kern="1200">
                  <a:solidFill>
                    <a:schemeClr val="tx1"/>
                  </a:solidFill>
                  <a:latin typeface="Arial" charset="0"/>
                  <a:ea typeface="+mn-ea"/>
                  <a:cs typeface="+mn-cs"/>
                </a:defRPr>
              </a:lvl5pPr>
              <a:lvl6pPr marL="2286000" algn="l" defTabSz="914400" rtl="0" eaLnBrk="1" latinLnBrk="0" hangingPunct="1">
                <a:defRPr sz="2400" b="1" kern="1200">
                  <a:solidFill>
                    <a:schemeClr val="tx1"/>
                  </a:solidFill>
                  <a:latin typeface="Arial" charset="0"/>
                  <a:ea typeface="+mn-ea"/>
                  <a:cs typeface="+mn-cs"/>
                </a:defRPr>
              </a:lvl6pPr>
              <a:lvl7pPr marL="2743200" algn="l" defTabSz="914400" rtl="0" eaLnBrk="1" latinLnBrk="0" hangingPunct="1">
                <a:defRPr sz="2400" b="1" kern="1200">
                  <a:solidFill>
                    <a:schemeClr val="tx1"/>
                  </a:solidFill>
                  <a:latin typeface="Arial" charset="0"/>
                  <a:ea typeface="+mn-ea"/>
                  <a:cs typeface="+mn-cs"/>
                </a:defRPr>
              </a:lvl7pPr>
              <a:lvl8pPr marL="3200400" algn="l" defTabSz="914400" rtl="0" eaLnBrk="1" latinLnBrk="0" hangingPunct="1">
                <a:defRPr sz="2400" b="1" kern="1200">
                  <a:solidFill>
                    <a:schemeClr val="tx1"/>
                  </a:solidFill>
                  <a:latin typeface="Arial" charset="0"/>
                  <a:ea typeface="+mn-ea"/>
                  <a:cs typeface="+mn-cs"/>
                </a:defRPr>
              </a:lvl8pPr>
              <a:lvl9pPr marL="3657600" algn="l" defTabSz="914400" rtl="0" eaLnBrk="1" latinLnBrk="0" hangingPunct="1">
                <a:defRPr sz="2400" b="1" kern="1200">
                  <a:solidFill>
                    <a:schemeClr val="tx1"/>
                  </a:solidFill>
                  <a:latin typeface="Arial" charset="0"/>
                  <a:ea typeface="+mn-ea"/>
                  <a:cs typeface="+mn-cs"/>
                </a:defRPr>
              </a:lvl9pPr>
            </a:lstStyle>
            <a:p>
              <a:r>
                <a:rPr lang="en-US" altLang="en-US" sz="1800" b="0"/>
                <a:t>NADH</a:t>
              </a:r>
            </a:p>
          </p:txBody>
        </p:sp>
        <p:sp>
          <p:nvSpPr>
            <p:cNvPr id="6" name="Text Box 10"/>
            <p:cNvSpPr txBox="1">
              <a:spLocks noChangeArrowheads="1"/>
            </p:cNvSpPr>
            <p:nvPr/>
          </p:nvSpPr>
          <p:spPr bwMode="auto">
            <a:xfrm>
              <a:off x="3399" y="1332"/>
              <a:ext cx="458"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r" rtl="0" eaLnBrk="0" fontAlgn="base" hangingPunct="0">
                <a:spcBef>
                  <a:spcPct val="0"/>
                </a:spcBef>
                <a:spcAft>
                  <a:spcPct val="0"/>
                </a:spcAft>
                <a:defRPr sz="2400" b="1" kern="1200">
                  <a:solidFill>
                    <a:schemeClr val="tx1"/>
                  </a:solidFill>
                  <a:latin typeface="Arial" charset="0"/>
                  <a:ea typeface="+mn-ea"/>
                  <a:cs typeface="+mn-cs"/>
                </a:defRPr>
              </a:lvl1pPr>
              <a:lvl2pPr marL="457200" algn="r" rtl="0" eaLnBrk="0" fontAlgn="base" hangingPunct="0">
                <a:spcBef>
                  <a:spcPct val="0"/>
                </a:spcBef>
                <a:spcAft>
                  <a:spcPct val="0"/>
                </a:spcAft>
                <a:defRPr sz="2400" b="1" kern="1200">
                  <a:solidFill>
                    <a:schemeClr val="tx1"/>
                  </a:solidFill>
                  <a:latin typeface="Arial" charset="0"/>
                  <a:ea typeface="+mn-ea"/>
                  <a:cs typeface="+mn-cs"/>
                </a:defRPr>
              </a:lvl2pPr>
              <a:lvl3pPr marL="914400" algn="r" rtl="0" eaLnBrk="0" fontAlgn="base" hangingPunct="0">
                <a:spcBef>
                  <a:spcPct val="0"/>
                </a:spcBef>
                <a:spcAft>
                  <a:spcPct val="0"/>
                </a:spcAft>
                <a:defRPr sz="2400" b="1" kern="1200">
                  <a:solidFill>
                    <a:schemeClr val="tx1"/>
                  </a:solidFill>
                  <a:latin typeface="Arial" charset="0"/>
                  <a:ea typeface="+mn-ea"/>
                  <a:cs typeface="+mn-cs"/>
                </a:defRPr>
              </a:lvl3pPr>
              <a:lvl4pPr marL="1371600" algn="r" rtl="0" eaLnBrk="0" fontAlgn="base" hangingPunct="0">
                <a:spcBef>
                  <a:spcPct val="0"/>
                </a:spcBef>
                <a:spcAft>
                  <a:spcPct val="0"/>
                </a:spcAft>
                <a:defRPr sz="2400" b="1" kern="1200">
                  <a:solidFill>
                    <a:schemeClr val="tx1"/>
                  </a:solidFill>
                  <a:latin typeface="Arial" charset="0"/>
                  <a:ea typeface="+mn-ea"/>
                  <a:cs typeface="+mn-cs"/>
                </a:defRPr>
              </a:lvl4pPr>
              <a:lvl5pPr marL="1828800" algn="r" rtl="0" eaLnBrk="0" fontAlgn="base" hangingPunct="0">
                <a:spcBef>
                  <a:spcPct val="0"/>
                </a:spcBef>
                <a:spcAft>
                  <a:spcPct val="0"/>
                </a:spcAft>
                <a:defRPr sz="2400" b="1" kern="1200">
                  <a:solidFill>
                    <a:schemeClr val="tx1"/>
                  </a:solidFill>
                  <a:latin typeface="Arial" charset="0"/>
                  <a:ea typeface="+mn-ea"/>
                  <a:cs typeface="+mn-cs"/>
                </a:defRPr>
              </a:lvl5pPr>
              <a:lvl6pPr marL="2286000" algn="l" defTabSz="914400" rtl="0" eaLnBrk="1" latinLnBrk="0" hangingPunct="1">
                <a:defRPr sz="2400" b="1" kern="1200">
                  <a:solidFill>
                    <a:schemeClr val="tx1"/>
                  </a:solidFill>
                  <a:latin typeface="Arial" charset="0"/>
                  <a:ea typeface="+mn-ea"/>
                  <a:cs typeface="+mn-cs"/>
                </a:defRPr>
              </a:lvl6pPr>
              <a:lvl7pPr marL="2743200" algn="l" defTabSz="914400" rtl="0" eaLnBrk="1" latinLnBrk="0" hangingPunct="1">
                <a:defRPr sz="2400" b="1" kern="1200">
                  <a:solidFill>
                    <a:schemeClr val="tx1"/>
                  </a:solidFill>
                  <a:latin typeface="Arial" charset="0"/>
                  <a:ea typeface="+mn-ea"/>
                  <a:cs typeface="+mn-cs"/>
                </a:defRPr>
              </a:lvl7pPr>
              <a:lvl8pPr marL="3200400" algn="l" defTabSz="914400" rtl="0" eaLnBrk="1" latinLnBrk="0" hangingPunct="1">
                <a:defRPr sz="2400" b="1" kern="1200">
                  <a:solidFill>
                    <a:schemeClr val="tx1"/>
                  </a:solidFill>
                  <a:latin typeface="Arial" charset="0"/>
                  <a:ea typeface="+mn-ea"/>
                  <a:cs typeface="+mn-cs"/>
                </a:defRPr>
              </a:lvl8pPr>
              <a:lvl9pPr marL="3657600" algn="l" defTabSz="914400" rtl="0" eaLnBrk="1" latinLnBrk="0" hangingPunct="1">
                <a:defRPr sz="2400" b="1" kern="1200">
                  <a:solidFill>
                    <a:schemeClr val="tx1"/>
                  </a:solidFill>
                  <a:latin typeface="Arial" charset="0"/>
                  <a:ea typeface="+mn-ea"/>
                  <a:cs typeface="+mn-cs"/>
                </a:defRPr>
              </a:lvl9pPr>
            </a:lstStyle>
            <a:p>
              <a:r>
                <a:rPr lang="en-US" altLang="en-US" sz="1800" b="0"/>
                <a:t>FADH</a:t>
              </a:r>
              <a:r>
                <a:rPr lang="en-US" altLang="en-US" sz="1800" b="0" baseline="-25000"/>
                <a:t>2</a:t>
              </a:r>
              <a:endParaRPr lang="en-US" altLang="en-US" sz="1800" b="0"/>
            </a:p>
          </p:txBody>
        </p:sp>
        <p:sp>
          <p:nvSpPr>
            <p:cNvPr id="7" name="Text Box 11"/>
            <p:cNvSpPr txBox="1">
              <a:spLocks noChangeArrowheads="1"/>
            </p:cNvSpPr>
            <p:nvPr/>
          </p:nvSpPr>
          <p:spPr bwMode="auto">
            <a:xfrm>
              <a:off x="803" y="1895"/>
              <a:ext cx="843"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r" rtl="0" eaLnBrk="0" fontAlgn="base" hangingPunct="0">
                <a:spcBef>
                  <a:spcPct val="0"/>
                </a:spcBef>
                <a:spcAft>
                  <a:spcPct val="0"/>
                </a:spcAft>
                <a:defRPr sz="2400" b="1" kern="1200">
                  <a:solidFill>
                    <a:schemeClr val="tx1"/>
                  </a:solidFill>
                  <a:latin typeface="Arial" charset="0"/>
                  <a:ea typeface="+mn-ea"/>
                  <a:cs typeface="+mn-cs"/>
                </a:defRPr>
              </a:lvl1pPr>
              <a:lvl2pPr marL="457200" algn="r" rtl="0" eaLnBrk="0" fontAlgn="base" hangingPunct="0">
                <a:spcBef>
                  <a:spcPct val="0"/>
                </a:spcBef>
                <a:spcAft>
                  <a:spcPct val="0"/>
                </a:spcAft>
                <a:defRPr sz="2400" b="1" kern="1200">
                  <a:solidFill>
                    <a:schemeClr val="tx1"/>
                  </a:solidFill>
                  <a:latin typeface="Arial" charset="0"/>
                  <a:ea typeface="+mn-ea"/>
                  <a:cs typeface="+mn-cs"/>
                </a:defRPr>
              </a:lvl2pPr>
              <a:lvl3pPr marL="914400" algn="r" rtl="0" eaLnBrk="0" fontAlgn="base" hangingPunct="0">
                <a:spcBef>
                  <a:spcPct val="0"/>
                </a:spcBef>
                <a:spcAft>
                  <a:spcPct val="0"/>
                </a:spcAft>
                <a:defRPr sz="2400" b="1" kern="1200">
                  <a:solidFill>
                    <a:schemeClr val="tx1"/>
                  </a:solidFill>
                  <a:latin typeface="Arial" charset="0"/>
                  <a:ea typeface="+mn-ea"/>
                  <a:cs typeface="+mn-cs"/>
                </a:defRPr>
              </a:lvl3pPr>
              <a:lvl4pPr marL="1371600" algn="r" rtl="0" eaLnBrk="0" fontAlgn="base" hangingPunct="0">
                <a:spcBef>
                  <a:spcPct val="0"/>
                </a:spcBef>
                <a:spcAft>
                  <a:spcPct val="0"/>
                </a:spcAft>
                <a:defRPr sz="2400" b="1" kern="1200">
                  <a:solidFill>
                    <a:schemeClr val="tx1"/>
                  </a:solidFill>
                  <a:latin typeface="Arial" charset="0"/>
                  <a:ea typeface="+mn-ea"/>
                  <a:cs typeface="+mn-cs"/>
                </a:defRPr>
              </a:lvl4pPr>
              <a:lvl5pPr marL="1828800" algn="r" rtl="0" eaLnBrk="0" fontAlgn="base" hangingPunct="0">
                <a:spcBef>
                  <a:spcPct val="0"/>
                </a:spcBef>
                <a:spcAft>
                  <a:spcPct val="0"/>
                </a:spcAft>
                <a:defRPr sz="2400" b="1" kern="1200">
                  <a:solidFill>
                    <a:schemeClr val="tx1"/>
                  </a:solidFill>
                  <a:latin typeface="Arial" charset="0"/>
                  <a:ea typeface="+mn-ea"/>
                  <a:cs typeface="+mn-cs"/>
                </a:defRPr>
              </a:lvl5pPr>
              <a:lvl6pPr marL="2286000" algn="l" defTabSz="914400" rtl="0" eaLnBrk="1" latinLnBrk="0" hangingPunct="1">
                <a:defRPr sz="2400" b="1" kern="1200">
                  <a:solidFill>
                    <a:schemeClr val="tx1"/>
                  </a:solidFill>
                  <a:latin typeface="Arial" charset="0"/>
                  <a:ea typeface="+mn-ea"/>
                  <a:cs typeface="+mn-cs"/>
                </a:defRPr>
              </a:lvl6pPr>
              <a:lvl7pPr marL="2743200" algn="l" defTabSz="914400" rtl="0" eaLnBrk="1" latinLnBrk="0" hangingPunct="1">
                <a:defRPr sz="2400" b="1" kern="1200">
                  <a:solidFill>
                    <a:schemeClr val="tx1"/>
                  </a:solidFill>
                  <a:latin typeface="Arial" charset="0"/>
                  <a:ea typeface="+mn-ea"/>
                  <a:cs typeface="+mn-cs"/>
                </a:defRPr>
              </a:lvl7pPr>
              <a:lvl8pPr marL="3200400" algn="l" defTabSz="914400" rtl="0" eaLnBrk="1" latinLnBrk="0" hangingPunct="1">
                <a:defRPr sz="2400" b="1" kern="1200">
                  <a:solidFill>
                    <a:schemeClr val="tx1"/>
                  </a:solidFill>
                  <a:latin typeface="Arial" charset="0"/>
                  <a:ea typeface="+mn-ea"/>
                  <a:cs typeface="+mn-cs"/>
                </a:defRPr>
              </a:lvl8pPr>
              <a:lvl9pPr marL="3657600" algn="l" defTabSz="914400" rtl="0" eaLnBrk="1" latinLnBrk="0" hangingPunct="1">
                <a:defRPr sz="2400" b="1" kern="1200">
                  <a:solidFill>
                    <a:schemeClr val="tx1"/>
                  </a:solidFill>
                  <a:latin typeface="Arial" charset="0"/>
                  <a:ea typeface="+mn-ea"/>
                  <a:cs typeface="+mn-cs"/>
                </a:defRPr>
              </a:lvl9pPr>
            </a:lstStyle>
            <a:p>
              <a:r>
                <a:rPr lang="en-US" altLang="en-US" sz="1800"/>
                <a:t>GLYCOLYSIS</a:t>
              </a:r>
            </a:p>
          </p:txBody>
        </p:sp>
        <p:sp>
          <p:nvSpPr>
            <p:cNvPr id="8" name="Text Box 12"/>
            <p:cNvSpPr txBox="1">
              <a:spLocks noChangeArrowheads="1"/>
            </p:cNvSpPr>
            <p:nvPr/>
          </p:nvSpPr>
          <p:spPr bwMode="auto">
            <a:xfrm>
              <a:off x="585" y="2020"/>
              <a:ext cx="534"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r" rtl="0" eaLnBrk="0" fontAlgn="base" hangingPunct="0">
                <a:spcBef>
                  <a:spcPct val="0"/>
                </a:spcBef>
                <a:spcAft>
                  <a:spcPct val="0"/>
                </a:spcAft>
                <a:defRPr sz="2400" b="1" kern="1200">
                  <a:solidFill>
                    <a:schemeClr val="tx1"/>
                  </a:solidFill>
                  <a:latin typeface="Arial" charset="0"/>
                  <a:ea typeface="+mn-ea"/>
                  <a:cs typeface="+mn-cs"/>
                </a:defRPr>
              </a:lvl1pPr>
              <a:lvl2pPr marL="457200" algn="r" rtl="0" eaLnBrk="0" fontAlgn="base" hangingPunct="0">
                <a:spcBef>
                  <a:spcPct val="0"/>
                </a:spcBef>
                <a:spcAft>
                  <a:spcPct val="0"/>
                </a:spcAft>
                <a:defRPr sz="2400" b="1" kern="1200">
                  <a:solidFill>
                    <a:schemeClr val="tx1"/>
                  </a:solidFill>
                  <a:latin typeface="Arial" charset="0"/>
                  <a:ea typeface="+mn-ea"/>
                  <a:cs typeface="+mn-cs"/>
                </a:defRPr>
              </a:lvl2pPr>
              <a:lvl3pPr marL="914400" algn="r" rtl="0" eaLnBrk="0" fontAlgn="base" hangingPunct="0">
                <a:spcBef>
                  <a:spcPct val="0"/>
                </a:spcBef>
                <a:spcAft>
                  <a:spcPct val="0"/>
                </a:spcAft>
                <a:defRPr sz="2400" b="1" kern="1200">
                  <a:solidFill>
                    <a:schemeClr val="tx1"/>
                  </a:solidFill>
                  <a:latin typeface="Arial" charset="0"/>
                  <a:ea typeface="+mn-ea"/>
                  <a:cs typeface="+mn-cs"/>
                </a:defRPr>
              </a:lvl3pPr>
              <a:lvl4pPr marL="1371600" algn="r" rtl="0" eaLnBrk="0" fontAlgn="base" hangingPunct="0">
                <a:spcBef>
                  <a:spcPct val="0"/>
                </a:spcBef>
                <a:spcAft>
                  <a:spcPct val="0"/>
                </a:spcAft>
                <a:defRPr sz="2400" b="1" kern="1200">
                  <a:solidFill>
                    <a:schemeClr val="tx1"/>
                  </a:solidFill>
                  <a:latin typeface="Arial" charset="0"/>
                  <a:ea typeface="+mn-ea"/>
                  <a:cs typeface="+mn-cs"/>
                </a:defRPr>
              </a:lvl4pPr>
              <a:lvl5pPr marL="1828800" algn="r" rtl="0" eaLnBrk="0" fontAlgn="base" hangingPunct="0">
                <a:spcBef>
                  <a:spcPct val="0"/>
                </a:spcBef>
                <a:spcAft>
                  <a:spcPct val="0"/>
                </a:spcAft>
                <a:defRPr sz="2400" b="1" kern="1200">
                  <a:solidFill>
                    <a:schemeClr val="tx1"/>
                  </a:solidFill>
                  <a:latin typeface="Arial" charset="0"/>
                  <a:ea typeface="+mn-ea"/>
                  <a:cs typeface="+mn-cs"/>
                </a:defRPr>
              </a:lvl5pPr>
              <a:lvl6pPr marL="2286000" algn="l" defTabSz="914400" rtl="0" eaLnBrk="1" latinLnBrk="0" hangingPunct="1">
                <a:defRPr sz="2400" b="1" kern="1200">
                  <a:solidFill>
                    <a:schemeClr val="tx1"/>
                  </a:solidFill>
                  <a:latin typeface="Arial" charset="0"/>
                  <a:ea typeface="+mn-ea"/>
                  <a:cs typeface="+mn-cs"/>
                </a:defRPr>
              </a:lvl6pPr>
              <a:lvl7pPr marL="2743200" algn="l" defTabSz="914400" rtl="0" eaLnBrk="1" latinLnBrk="0" hangingPunct="1">
                <a:defRPr sz="2400" b="1" kern="1200">
                  <a:solidFill>
                    <a:schemeClr val="tx1"/>
                  </a:solidFill>
                  <a:latin typeface="Arial" charset="0"/>
                  <a:ea typeface="+mn-ea"/>
                  <a:cs typeface="+mn-cs"/>
                </a:defRPr>
              </a:lvl7pPr>
              <a:lvl8pPr marL="3200400" algn="l" defTabSz="914400" rtl="0" eaLnBrk="1" latinLnBrk="0" hangingPunct="1">
                <a:defRPr sz="2400" b="1" kern="1200">
                  <a:solidFill>
                    <a:schemeClr val="tx1"/>
                  </a:solidFill>
                  <a:latin typeface="Arial" charset="0"/>
                  <a:ea typeface="+mn-ea"/>
                  <a:cs typeface="+mn-cs"/>
                </a:defRPr>
              </a:lvl8pPr>
              <a:lvl9pPr marL="3657600" algn="l" defTabSz="914400" rtl="0" eaLnBrk="1" latinLnBrk="0" hangingPunct="1">
                <a:defRPr sz="2400" b="1" kern="1200">
                  <a:solidFill>
                    <a:schemeClr val="tx1"/>
                  </a:solidFill>
                  <a:latin typeface="Arial" charset="0"/>
                  <a:ea typeface="+mn-ea"/>
                  <a:cs typeface="+mn-cs"/>
                </a:defRPr>
              </a:lvl9pPr>
            </a:lstStyle>
            <a:p>
              <a:r>
                <a:rPr lang="en-US" altLang="en-US" sz="1800" b="0"/>
                <a:t>Glucose</a:t>
              </a:r>
            </a:p>
          </p:txBody>
        </p:sp>
        <p:sp>
          <p:nvSpPr>
            <p:cNvPr id="9" name="Text Box 13"/>
            <p:cNvSpPr txBox="1">
              <a:spLocks noChangeArrowheads="1"/>
            </p:cNvSpPr>
            <p:nvPr/>
          </p:nvSpPr>
          <p:spPr bwMode="auto">
            <a:xfrm>
              <a:off x="1521" y="2027"/>
              <a:ext cx="567"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r" rtl="0" eaLnBrk="0" fontAlgn="base" hangingPunct="0">
                <a:spcBef>
                  <a:spcPct val="0"/>
                </a:spcBef>
                <a:spcAft>
                  <a:spcPct val="0"/>
                </a:spcAft>
                <a:defRPr sz="2400" b="1" kern="1200">
                  <a:solidFill>
                    <a:schemeClr val="tx1"/>
                  </a:solidFill>
                  <a:latin typeface="Arial" charset="0"/>
                  <a:ea typeface="+mn-ea"/>
                  <a:cs typeface="+mn-cs"/>
                </a:defRPr>
              </a:lvl1pPr>
              <a:lvl2pPr marL="457200" algn="r" rtl="0" eaLnBrk="0" fontAlgn="base" hangingPunct="0">
                <a:spcBef>
                  <a:spcPct val="0"/>
                </a:spcBef>
                <a:spcAft>
                  <a:spcPct val="0"/>
                </a:spcAft>
                <a:defRPr sz="2400" b="1" kern="1200">
                  <a:solidFill>
                    <a:schemeClr val="tx1"/>
                  </a:solidFill>
                  <a:latin typeface="Arial" charset="0"/>
                  <a:ea typeface="+mn-ea"/>
                  <a:cs typeface="+mn-cs"/>
                </a:defRPr>
              </a:lvl2pPr>
              <a:lvl3pPr marL="914400" algn="r" rtl="0" eaLnBrk="0" fontAlgn="base" hangingPunct="0">
                <a:spcBef>
                  <a:spcPct val="0"/>
                </a:spcBef>
                <a:spcAft>
                  <a:spcPct val="0"/>
                </a:spcAft>
                <a:defRPr sz="2400" b="1" kern="1200">
                  <a:solidFill>
                    <a:schemeClr val="tx1"/>
                  </a:solidFill>
                  <a:latin typeface="Arial" charset="0"/>
                  <a:ea typeface="+mn-ea"/>
                  <a:cs typeface="+mn-cs"/>
                </a:defRPr>
              </a:lvl3pPr>
              <a:lvl4pPr marL="1371600" algn="r" rtl="0" eaLnBrk="0" fontAlgn="base" hangingPunct="0">
                <a:spcBef>
                  <a:spcPct val="0"/>
                </a:spcBef>
                <a:spcAft>
                  <a:spcPct val="0"/>
                </a:spcAft>
                <a:defRPr sz="2400" b="1" kern="1200">
                  <a:solidFill>
                    <a:schemeClr val="tx1"/>
                  </a:solidFill>
                  <a:latin typeface="Arial" charset="0"/>
                  <a:ea typeface="+mn-ea"/>
                  <a:cs typeface="+mn-cs"/>
                </a:defRPr>
              </a:lvl4pPr>
              <a:lvl5pPr marL="1828800" algn="r" rtl="0" eaLnBrk="0" fontAlgn="base" hangingPunct="0">
                <a:spcBef>
                  <a:spcPct val="0"/>
                </a:spcBef>
                <a:spcAft>
                  <a:spcPct val="0"/>
                </a:spcAft>
                <a:defRPr sz="2400" b="1" kern="1200">
                  <a:solidFill>
                    <a:schemeClr val="tx1"/>
                  </a:solidFill>
                  <a:latin typeface="Arial" charset="0"/>
                  <a:ea typeface="+mn-ea"/>
                  <a:cs typeface="+mn-cs"/>
                </a:defRPr>
              </a:lvl5pPr>
              <a:lvl6pPr marL="2286000" algn="l" defTabSz="914400" rtl="0" eaLnBrk="1" latinLnBrk="0" hangingPunct="1">
                <a:defRPr sz="2400" b="1" kern="1200">
                  <a:solidFill>
                    <a:schemeClr val="tx1"/>
                  </a:solidFill>
                  <a:latin typeface="Arial" charset="0"/>
                  <a:ea typeface="+mn-ea"/>
                  <a:cs typeface="+mn-cs"/>
                </a:defRPr>
              </a:lvl6pPr>
              <a:lvl7pPr marL="2743200" algn="l" defTabSz="914400" rtl="0" eaLnBrk="1" latinLnBrk="0" hangingPunct="1">
                <a:defRPr sz="2400" b="1" kern="1200">
                  <a:solidFill>
                    <a:schemeClr val="tx1"/>
                  </a:solidFill>
                  <a:latin typeface="Arial" charset="0"/>
                  <a:ea typeface="+mn-ea"/>
                  <a:cs typeface="+mn-cs"/>
                </a:defRPr>
              </a:lvl7pPr>
              <a:lvl8pPr marL="3200400" algn="l" defTabSz="914400" rtl="0" eaLnBrk="1" latinLnBrk="0" hangingPunct="1">
                <a:defRPr sz="2400" b="1" kern="1200">
                  <a:solidFill>
                    <a:schemeClr val="tx1"/>
                  </a:solidFill>
                  <a:latin typeface="Arial" charset="0"/>
                  <a:ea typeface="+mn-ea"/>
                  <a:cs typeface="+mn-cs"/>
                </a:defRPr>
              </a:lvl8pPr>
              <a:lvl9pPr marL="3657600" algn="l" defTabSz="914400" rtl="0" eaLnBrk="1" latinLnBrk="0" hangingPunct="1">
                <a:defRPr sz="2400" b="1" kern="1200">
                  <a:solidFill>
                    <a:schemeClr val="tx1"/>
                  </a:solidFill>
                  <a:latin typeface="Arial" charset="0"/>
                  <a:ea typeface="+mn-ea"/>
                  <a:cs typeface="+mn-cs"/>
                </a:defRPr>
              </a:lvl9pPr>
            </a:lstStyle>
            <a:p>
              <a:r>
                <a:rPr lang="en-US" altLang="en-US" sz="1800" b="0"/>
                <a:t>Pyruvate</a:t>
              </a:r>
            </a:p>
          </p:txBody>
        </p:sp>
        <p:sp>
          <p:nvSpPr>
            <p:cNvPr id="10" name="Text Box 14"/>
            <p:cNvSpPr txBox="1">
              <a:spLocks noChangeArrowheads="1"/>
            </p:cNvSpPr>
            <p:nvPr/>
          </p:nvSpPr>
          <p:spPr bwMode="auto">
            <a:xfrm>
              <a:off x="2637" y="1893"/>
              <a:ext cx="701"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r" rtl="0" eaLnBrk="0" fontAlgn="base" hangingPunct="0">
                <a:spcBef>
                  <a:spcPct val="0"/>
                </a:spcBef>
                <a:spcAft>
                  <a:spcPct val="0"/>
                </a:spcAft>
                <a:defRPr sz="2400" b="1" kern="1200">
                  <a:solidFill>
                    <a:schemeClr val="tx1"/>
                  </a:solidFill>
                  <a:latin typeface="Arial" charset="0"/>
                  <a:ea typeface="+mn-ea"/>
                  <a:cs typeface="+mn-cs"/>
                </a:defRPr>
              </a:lvl1pPr>
              <a:lvl2pPr marL="457200" algn="r" rtl="0" eaLnBrk="0" fontAlgn="base" hangingPunct="0">
                <a:spcBef>
                  <a:spcPct val="0"/>
                </a:spcBef>
                <a:spcAft>
                  <a:spcPct val="0"/>
                </a:spcAft>
                <a:defRPr sz="2400" b="1" kern="1200">
                  <a:solidFill>
                    <a:schemeClr val="tx1"/>
                  </a:solidFill>
                  <a:latin typeface="Arial" charset="0"/>
                  <a:ea typeface="+mn-ea"/>
                  <a:cs typeface="+mn-cs"/>
                </a:defRPr>
              </a:lvl2pPr>
              <a:lvl3pPr marL="914400" algn="r" rtl="0" eaLnBrk="0" fontAlgn="base" hangingPunct="0">
                <a:spcBef>
                  <a:spcPct val="0"/>
                </a:spcBef>
                <a:spcAft>
                  <a:spcPct val="0"/>
                </a:spcAft>
                <a:defRPr sz="2400" b="1" kern="1200">
                  <a:solidFill>
                    <a:schemeClr val="tx1"/>
                  </a:solidFill>
                  <a:latin typeface="Arial" charset="0"/>
                  <a:ea typeface="+mn-ea"/>
                  <a:cs typeface="+mn-cs"/>
                </a:defRPr>
              </a:lvl3pPr>
              <a:lvl4pPr marL="1371600" algn="r" rtl="0" eaLnBrk="0" fontAlgn="base" hangingPunct="0">
                <a:spcBef>
                  <a:spcPct val="0"/>
                </a:spcBef>
                <a:spcAft>
                  <a:spcPct val="0"/>
                </a:spcAft>
                <a:defRPr sz="2400" b="1" kern="1200">
                  <a:solidFill>
                    <a:schemeClr val="tx1"/>
                  </a:solidFill>
                  <a:latin typeface="Arial" charset="0"/>
                  <a:ea typeface="+mn-ea"/>
                  <a:cs typeface="+mn-cs"/>
                </a:defRPr>
              </a:lvl4pPr>
              <a:lvl5pPr marL="1828800" algn="r" rtl="0" eaLnBrk="0" fontAlgn="base" hangingPunct="0">
                <a:spcBef>
                  <a:spcPct val="0"/>
                </a:spcBef>
                <a:spcAft>
                  <a:spcPct val="0"/>
                </a:spcAft>
                <a:defRPr sz="2400" b="1" kern="1200">
                  <a:solidFill>
                    <a:schemeClr val="tx1"/>
                  </a:solidFill>
                  <a:latin typeface="Arial" charset="0"/>
                  <a:ea typeface="+mn-ea"/>
                  <a:cs typeface="+mn-cs"/>
                </a:defRPr>
              </a:lvl5pPr>
              <a:lvl6pPr marL="2286000" algn="l" defTabSz="914400" rtl="0" eaLnBrk="1" latinLnBrk="0" hangingPunct="1">
                <a:defRPr sz="2400" b="1" kern="1200">
                  <a:solidFill>
                    <a:schemeClr val="tx1"/>
                  </a:solidFill>
                  <a:latin typeface="Arial" charset="0"/>
                  <a:ea typeface="+mn-ea"/>
                  <a:cs typeface="+mn-cs"/>
                </a:defRPr>
              </a:lvl6pPr>
              <a:lvl7pPr marL="2743200" algn="l" defTabSz="914400" rtl="0" eaLnBrk="1" latinLnBrk="0" hangingPunct="1">
                <a:defRPr sz="2400" b="1" kern="1200">
                  <a:solidFill>
                    <a:schemeClr val="tx1"/>
                  </a:solidFill>
                  <a:latin typeface="Arial" charset="0"/>
                  <a:ea typeface="+mn-ea"/>
                  <a:cs typeface="+mn-cs"/>
                </a:defRPr>
              </a:lvl7pPr>
              <a:lvl8pPr marL="3200400" algn="l" defTabSz="914400" rtl="0" eaLnBrk="1" latinLnBrk="0" hangingPunct="1">
                <a:defRPr sz="2400" b="1" kern="1200">
                  <a:solidFill>
                    <a:schemeClr val="tx1"/>
                  </a:solidFill>
                  <a:latin typeface="Arial" charset="0"/>
                  <a:ea typeface="+mn-ea"/>
                  <a:cs typeface="+mn-cs"/>
                </a:defRPr>
              </a:lvl8pPr>
              <a:lvl9pPr marL="3657600" algn="l" defTabSz="914400" rtl="0" eaLnBrk="1" latinLnBrk="0" hangingPunct="1">
                <a:defRPr sz="2400" b="1" kern="1200">
                  <a:solidFill>
                    <a:schemeClr val="tx1"/>
                  </a:solidFill>
                  <a:latin typeface="Arial" charset="0"/>
                  <a:ea typeface="+mn-ea"/>
                  <a:cs typeface="+mn-cs"/>
                </a:defRPr>
              </a:lvl9pPr>
            </a:lstStyle>
            <a:p>
              <a:pPr algn="ctr"/>
              <a:r>
                <a:rPr lang="en-US" altLang="en-US" sz="1800"/>
                <a:t>CITRIC ACID CYCLE</a:t>
              </a:r>
            </a:p>
          </p:txBody>
        </p:sp>
        <p:sp>
          <p:nvSpPr>
            <p:cNvPr id="11" name="Text Box 15"/>
            <p:cNvSpPr txBox="1">
              <a:spLocks noChangeArrowheads="1"/>
            </p:cNvSpPr>
            <p:nvPr/>
          </p:nvSpPr>
          <p:spPr bwMode="auto">
            <a:xfrm>
              <a:off x="3501" y="1860"/>
              <a:ext cx="1457" cy="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r" rtl="0" eaLnBrk="0" fontAlgn="base" hangingPunct="0">
                <a:spcBef>
                  <a:spcPct val="0"/>
                </a:spcBef>
                <a:spcAft>
                  <a:spcPct val="0"/>
                </a:spcAft>
                <a:defRPr sz="2400" b="1" kern="1200">
                  <a:solidFill>
                    <a:schemeClr val="tx1"/>
                  </a:solidFill>
                  <a:latin typeface="Arial" charset="0"/>
                  <a:ea typeface="+mn-ea"/>
                  <a:cs typeface="+mn-cs"/>
                </a:defRPr>
              </a:lvl1pPr>
              <a:lvl2pPr marL="457200" algn="r" rtl="0" eaLnBrk="0" fontAlgn="base" hangingPunct="0">
                <a:spcBef>
                  <a:spcPct val="0"/>
                </a:spcBef>
                <a:spcAft>
                  <a:spcPct val="0"/>
                </a:spcAft>
                <a:defRPr sz="2400" b="1" kern="1200">
                  <a:solidFill>
                    <a:schemeClr val="tx1"/>
                  </a:solidFill>
                  <a:latin typeface="Arial" charset="0"/>
                  <a:ea typeface="+mn-ea"/>
                  <a:cs typeface="+mn-cs"/>
                </a:defRPr>
              </a:lvl2pPr>
              <a:lvl3pPr marL="914400" algn="r" rtl="0" eaLnBrk="0" fontAlgn="base" hangingPunct="0">
                <a:spcBef>
                  <a:spcPct val="0"/>
                </a:spcBef>
                <a:spcAft>
                  <a:spcPct val="0"/>
                </a:spcAft>
                <a:defRPr sz="2400" b="1" kern="1200">
                  <a:solidFill>
                    <a:schemeClr val="tx1"/>
                  </a:solidFill>
                  <a:latin typeface="Arial" charset="0"/>
                  <a:ea typeface="+mn-ea"/>
                  <a:cs typeface="+mn-cs"/>
                </a:defRPr>
              </a:lvl3pPr>
              <a:lvl4pPr marL="1371600" algn="r" rtl="0" eaLnBrk="0" fontAlgn="base" hangingPunct="0">
                <a:spcBef>
                  <a:spcPct val="0"/>
                </a:spcBef>
                <a:spcAft>
                  <a:spcPct val="0"/>
                </a:spcAft>
                <a:defRPr sz="2400" b="1" kern="1200">
                  <a:solidFill>
                    <a:schemeClr val="tx1"/>
                  </a:solidFill>
                  <a:latin typeface="Arial" charset="0"/>
                  <a:ea typeface="+mn-ea"/>
                  <a:cs typeface="+mn-cs"/>
                </a:defRPr>
              </a:lvl4pPr>
              <a:lvl5pPr marL="1828800" algn="r" rtl="0" eaLnBrk="0" fontAlgn="base" hangingPunct="0">
                <a:spcBef>
                  <a:spcPct val="0"/>
                </a:spcBef>
                <a:spcAft>
                  <a:spcPct val="0"/>
                </a:spcAft>
                <a:defRPr sz="2400" b="1" kern="1200">
                  <a:solidFill>
                    <a:schemeClr val="tx1"/>
                  </a:solidFill>
                  <a:latin typeface="Arial" charset="0"/>
                  <a:ea typeface="+mn-ea"/>
                  <a:cs typeface="+mn-cs"/>
                </a:defRPr>
              </a:lvl5pPr>
              <a:lvl6pPr marL="2286000" algn="l" defTabSz="914400" rtl="0" eaLnBrk="1" latinLnBrk="0" hangingPunct="1">
                <a:defRPr sz="2400" b="1" kern="1200">
                  <a:solidFill>
                    <a:schemeClr val="tx1"/>
                  </a:solidFill>
                  <a:latin typeface="Arial" charset="0"/>
                  <a:ea typeface="+mn-ea"/>
                  <a:cs typeface="+mn-cs"/>
                </a:defRPr>
              </a:lvl6pPr>
              <a:lvl7pPr marL="2743200" algn="l" defTabSz="914400" rtl="0" eaLnBrk="1" latinLnBrk="0" hangingPunct="1">
                <a:defRPr sz="2400" b="1" kern="1200">
                  <a:solidFill>
                    <a:schemeClr val="tx1"/>
                  </a:solidFill>
                  <a:latin typeface="Arial" charset="0"/>
                  <a:ea typeface="+mn-ea"/>
                  <a:cs typeface="+mn-cs"/>
                </a:defRPr>
              </a:lvl7pPr>
              <a:lvl8pPr marL="3200400" algn="l" defTabSz="914400" rtl="0" eaLnBrk="1" latinLnBrk="0" hangingPunct="1">
                <a:defRPr sz="2400" b="1" kern="1200">
                  <a:solidFill>
                    <a:schemeClr val="tx1"/>
                  </a:solidFill>
                  <a:latin typeface="Arial" charset="0"/>
                  <a:ea typeface="+mn-ea"/>
                  <a:cs typeface="+mn-cs"/>
                </a:defRPr>
              </a:lvl8pPr>
              <a:lvl9pPr marL="3657600" algn="l" defTabSz="914400" rtl="0" eaLnBrk="1" latinLnBrk="0" hangingPunct="1">
                <a:defRPr sz="2400" b="1" kern="1200">
                  <a:solidFill>
                    <a:schemeClr val="tx1"/>
                  </a:solidFill>
                  <a:latin typeface="Arial" charset="0"/>
                  <a:ea typeface="+mn-ea"/>
                  <a:cs typeface="+mn-cs"/>
                </a:defRPr>
              </a:lvl9pPr>
            </a:lstStyle>
            <a:p>
              <a:pPr algn="ctr"/>
              <a:r>
                <a:rPr lang="en-US" altLang="en-US" sz="1800"/>
                <a:t>OXIDATIVE PHOSPHORYLATION</a:t>
              </a:r>
              <a:r>
                <a:rPr lang="en-US" altLang="en-US" sz="1800" b="0"/>
                <a:t> </a:t>
              </a:r>
              <a:br>
                <a:rPr lang="en-US" altLang="en-US" sz="1800" b="0"/>
              </a:br>
              <a:r>
                <a:rPr lang="en-US" altLang="en-US" sz="1800" b="0"/>
                <a:t>(Electron Transport </a:t>
              </a:r>
              <a:br>
                <a:rPr lang="en-US" altLang="en-US" sz="1800" b="0"/>
              </a:br>
              <a:r>
                <a:rPr lang="en-US" altLang="en-US" sz="1800" b="0"/>
                <a:t>and Chemiosmosis)</a:t>
              </a:r>
            </a:p>
          </p:txBody>
        </p:sp>
        <p:sp>
          <p:nvSpPr>
            <p:cNvPr id="12" name="Text Box 16"/>
            <p:cNvSpPr txBox="1">
              <a:spLocks noChangeArrowheads="1"/>
            </p:cNvSpPr>
            <p:nvPr/>
          </p:nvSpPr>
          <p:spPr bwMode="auto">
            <a:xfrm>
              <a:off x="831" y="3385"/>
              <a:ext cx="985" cy="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r" rtl="0" eaLnBrk="0" fontAlgn="base" hangingPunct="0">
                <a:spcBef>
                  <a:spcPct val="0"/>
                </a:spcBef>
                <a:spcAft>
                  <a:spcPct val="0"/>
                </a:spcAft>
                <a:defRPr sz="2400" b="1" kern="1200">
                  <a:solidFill>
                    <a:schemeClr val="tx1"/>
                  </a:solidFill>
                  <a:latin typeface="Arial" charset="0"/>
                  <a:ea typeface="+mn-ea"/>
                  <a:cs typeface="+mn-cs"/>
                </a:defRPr>
              </a:lvl1pPr>
              <a:lvl2pPr marL="457200" algn="r" rtl="0" eaLnBrk="0" fontAlgn="base" hangingPunct="0">
                <a:spcBef>
                  <a:spcPct val="0"/>
                </a:spcBef>
                <a:spcAft>
                  <a:spcPct val="0"/>
                </a:spcAft>
                <a:defRPr sz="2400" b="1" kern="1200">
                  <a:solidFill>
                    <a:schemeClr val="tx1"/>
                  </a:solidFill>
                  <a:latin typeface="Arial" charset="0"/>
                  <a:ea typeface="+mn-ea"/>
                  <a:cs typeface="+mn-cs"/>
                </a:defRPr>
              </a:lvl2pPr>
              <a:lvl3pPr marL="914400" algn="r" rtl="0" eaLnBrk="0" fontAlgn="base" hangingPunct="0">
                <a:spcBef>
                  <a:spcPct val="0"/>
                </a:spcBef>
                <a:spcAft>
                  <a:spcPct val="0"/>
                </a:spcAft>
                <a:defRPr sz="2400" b="1" kern="1200">
                  <a:solidFill>
                    <a:schemeClr val="tx1"/>
                  </a:solidFill>
                  <a:latin typeface="Arial" charset="0"/>
                  <a:ea typeface="+mn-ea"/>
                  <a:cs typeface="+mn-cs"/>
                </a:defRPr>
              </a:lvl3pPr>
              <a:lvl4pPr marL="1371600" algn="r" rtl="0" eaLnBrk="0" fontAlgn="base" hangingPunct="0">
                <a:spcBef>
                  <a:spcPct val="0"/>
                </a:spcBef>
                <a:spcAft>
                  <a:spcPct val="0"/>
                </a:spcAft>
                <a:defRPr sz="2400" b="1" kern="1200">
                  <a:solidFill>
                    <a:schemeClr val="tx1"/>
                  </a:solidFill>
                  <a:latin typeface="Arial" charset="0"/>
                  <a:ea typeface="+mn-ea"/>
                  <a:cs typeface="+mn-cs"/>
                </a:defRPr>
              </a:lvl4pPr>
              <a:lvl5pPr marL="1828800" algn="r" rtl="0" eaLnBrk="0" fontAlgn="base" hangingPunct="0">
                <a:spcBef>
                  <a:spcPct val="0"/>
                </a:spcBef>
                <a:spcAft>
                  <a:spcPct val="0"/>
                </a:spcAft>
                <a:defRPr sz="2400" b="1" kern="1200">
                  <a:solidFill>
                    <a:schemeClr val="tx1"/>
                  </a:solidFill>
                  <a:latin typeface="Arial" charset="0"/>
                  <a:ea typeface="+mn-ea"/>
                  <a:cs typeface="+mn-cs"/>
                </a:defRPr>
              </a:lvl5pPr>
              <a:lvl6pPr marL="2286000" algn="l" defTabSz="914400" rtl="0" eaLnBrk="1" latinLnBrk="0" hangingPunct="1">
                <a:defRPr sz="2400" b="1" kern="1200">
                  <a:solidFill>
                    <a:schemeClr val="tx1"/>
                  </a:solidFill>
                  <a:latin typeface="Arial" charset="0"/>
                  <a:ea typeface="+mn-ea"/>
                  <a:cs typeface="+mn-cs"/>
                </a:defRPr>
              </a:lvl6pPr>
              <a:lvl7pPr marL="2743200" algn="l" defTabSz="914400" rtl="0" eaLnBrk="1" latinLnBrk="0" hangingPunct="1">
                <a:defRPr sz="2400" b="1" kern="1200">
                  <a:solidFill>
                    <a:schemeClr val="tx1"/>
                  </a:solidFill>
                  <a:latin typeface="Arial" charset="0"/>
                  <a:ea typeface="+mn-ea"/>
                  <a:cs typeface="+mn-cs"/>
                </a:defRPr>
              </a:lvl7pPr>
              <a:lvl8pPr marL="3200400" algn="l" defTabSz="914400" rtl="0" eaLnBrk="1" latinLnBrk="0" hangingPunct="1">
                <a:defRPr sz="2400" b="1" kern="1200">
                  <a:solidFill>
                    <a:schemeClr val="tx1"/>
                  </a:solidFill>
                  <a:latin typeface="Arial" charset="0"/>
                  <a:ea typeface="+mn-ea"/>
                  <a:cs typeface="+mn-cs"/>
                </a:defRPr>
              </a:lvl8pPr>
              <a:lvl9pPr marL="3657600" algn="l" defTabSz="914400" rtl="0" eaLnBrk="1" latinLnBrk="0" hangingPunct="1">
                <a:defRPr sz="2400" b="1" kern="1200">
                  <a:solidFill>
                    <a:schemeClr val="tx1"/>
                  </a:solidFill>
                  <a:latin typeface="Arial" charset="0"/>
                  <a:ea typeface="+mn-ea"/>
                  <a:cs typeface="+mn-cs"/>
                </a:defRPr>
              </a:lvl9pPr>
            </a:lstStyle>
            <a:p>
              <a:pPr algn="ctr"/>
              <a:r>
                <a:rPr lang="en-US" altLang="en-US" sz="1800" b="0"/>
                <a:t>Substrate-level phosphorylation</a:t>
              </a:r>
            </a:p>
          </p:txBody>
        </p:sp>
        <p:sp>
          <p:nvSpPr>
            <p:cNvPr id="13" name="Text Box 17"/>
            <p:cNvSpPr txBox="1">
              <a:spLocks noChangeArrowheads="1"/>
            </p:cNvSpPr>
            <p:nvPr/>
          </p:nvSpPr>
          <p:spPr bwMode="auto">
            <a:xfrm>
              <a:off x="3878" y="3388"/>
              <a:ext cx="1161" cy="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r" rtl="0" eaLnBrk="0" fontAlgn="base" hangingPunct="0">
                <a:spcBef>
                  <a:spcPct val="0"/>
                </a:spcBef>
                <a:spcAft>
                  <a:spcPct val="0"/>
                </a:spcAft>
                <a:defRPr sz="2400" b="1" kern="1200">
                  <a:solidFill>
                    <a:schemeClr val="tx1"/>
                  </a:solidFill>
                  <a:latin typeface="Arial" charset="0"/>
                  <a:ea typeface="+mn-ea"/>
                  <a:cs typeface="+mn-cs"/>
                </a:defRPr>
              </a:lvl1pPr>
              <a:lvl2pPr marL="457200" algn="r" rtl="0" eaLnBrk="0" fontAlgn="base" hangingPunct="0">
                <a:spcBef>
                  <a:spcPct val="0"/>
                </a:spcBef>
                <a:spcAft>
                  <a:spcPct val="0"/>
                </a:spcAft>
                <a:defRPr sz="2400" b="1" kern="1200">
                  <a:solidFill>
                    <a:schemeClr val="tx1"/>
                  </a:solidFill>
                  <a:latin typeface="Arial" charset="0"/>
                  <a:ea typeface="+mn-ea"/>
                  <a:cs typeface="+mn-cs"/>
                </a:defRPr>
              </a:lvl2pPr>
              <a:lvl3pPr marL="914400" algn="r" rtl="0" eaLnBrk="0" fontAlgn="base" hangingPunct="0">
                <a:spcBef>
                  <a:spcPct val="0"/>
                </a:spcBef>
                <a:spcAft>
                  <a:spcPct val="0"/>
                </a:spcAft>
                <a:defRPr sz="2400" b="1" kern="1200">
                  <a:solidFill>
                    <a:schemeClr val="tx1"/>
                  </a:solidFill>
                  <a:latin typeface="Arial" charset="0"/>
                  <a:ea typeface="+mn-ea"/>
                  <a:cs typeface="+mn-cs"/>
                </a:defRPr>
              </a:lvl3pPr>
              <a:lvl4pPr marL="1371600" algn="r" rtl="0" eaLnBrk="0" fontAlgn="base" hangingPunct="0">
                <a:spcBef>
                  <a:spcPct val="0"/>
                </a:spcBef>
                <a:spcAft>
                  <a:spcPct val="0"/>
                </a:spcAft>
                <a:defRPr sz="2400" b="1" kern="1200">
                  <a:solidFill>
                    <a:schemeClr val="tx1"/>
                  </a:solidFill>
                  <a:latin typeface="Arial" charset="0"/>
                  <a:ea typeface="+mn-ea"/>
                  <a:cs typeface="+mn-cs"/>
                </a:defRPr>
              </a:lvl4pPr>
              <a:lvl5pPr marL="1828800" algn="r" rtl="0" eaLnBrk="0" fontAlgn="base" hangingPunct="0">
                <a:spcBef>
                  <a:spcPct val="0"/>
                </a:spcBef>
                <a:spcAft>
                  <a:spcPct val="0"/>
                </a:spcAft>
                <a:defRPr sz="2400" b="1" kern="1200">
                  <a:solidFill>
                    <a:schemeClr val="tx1"/>
                  </a:solidFill>
                  <a:latin typeface="Arial" charset="0"/>
                  <a:ea typeface="+mn-ea"/>
                  <a:cs typeface="+mn-cs"/>
                </a:defRPr>
              </a:lvl5pPr>
              <a:lvl6pPr marL="2286000" algn="l" defTabSz="914400" rtl="0" eaLnBrk="1" latinLnBrk="0" hangingPunct="1">
                <a:defRPr sz="2400" b="1" kern="1200">
                  <a:solidFill>
                    <a:schemeClr val="tx1"/>
                  </a:solidFill>
                  <a:latin typeface="Arial" charset="0"/>
                  <a:ea typeface="+mn-ea"/>
                  <a:cs typeface="+mn-cs"/>
                </a:defRPr>
              </a:lvl6pPr>
              <a:lvl7pPr marL="2743200" algn="l" defTabSz="914400" rtl="0" eaLnBrk="1" latinLnBrk="0" hangingPunct="1">
                <a:defRPr sz="2400" b="1" kern="1200">
                  <a:solidFill>
                    <a:schemeClr val="tx1"/>
                  </a:solidFill>
                  <a:latin typeface="Arial" charset="0"/>
                  <a:ea typeface="+mn-ea"/>
                  <a:cs typeface="+mn-cs"/>
                </a:defRPr>
              </a:lvl7pPr>
              <a:lvl8pPr marL="3200400" algn="l" defTabSz="914400" rtl="0" eaLnBrk="1" latinLnBrk="0" hangingPunct="1">
                <a:defRPr sz="2400" b="1" kern="1200">
                  <a:solidFill>
                    <a:schemeClr val="tx1"/>
                  </a:solidFill>
                  <a:latin typeface="Arial" charset="0"/>
                  <a:ea typeface="+mn-ea"/>
                  <a:cs typeface="+mn-cs"/>
                </a:defRPr>
              </a:lvl8pPr>
              <a:lvl9pPr marL="3657600" algn="l" defTabSz="914400" rtl="0" eaLnBrk="1" latinLnBrk="0" hangingPunct="1">
                <a:defRPr sz="2400" b="1" kern="1200">
                  <a:solidFill>
                    <a:schemeClr val="tx1"/>
                  </a:solidFill>
                  <a:latin typeface="Arial" charset="0"/>
                  <a:ea typeface="+mn-ea"/>
                  <a:cs typeface="+mn-cs"/>
                </a:defRPr>
              </a:lvl9pPr>
            </a:lstStyle>
            <a:p>
              <a:pPr algn="ctr"/>
              <a:r>
                <a:rPr lang="en-US" altLang="en-US" sz="1800" b="0"/>
                <a:t>Oxidative phosphorylation</a:t>
              </a:r>
            </a:p>
          </p:txBody>
        </p:sp>
        <p:sp>
          <p:nvSpPr>
            <p:cNvPr id="14" name="Text Box 18"/>
            <p:cNvSpPr txBox="1">
              <a:spLocks noChangeArrowheads="1"/>
            </p:cNvSpPr>
            <p:nvPr/>
          </p:nvSpPr>
          <p:spPr bwMode="auto">
            <a:xfrm>
              <a:off x="3342" y="2697"/>
              <a:ext cx="845"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r" rtl="0" eaLnBrk="0" fontAlgn="base" hangingPunct="0">
                <a:spcBef>
                  <a:spcPct val="0"/>
                </a:spcBef>
                <a:spcAft>
                  <a:spcPct val="0"/>
                </a:spcAft>
                <a:defRPr sz="2400" b="1" kern="1200">
                  <a:solidFill>
                    <a:schemeClr val="tx1"/>
                  </a:solidFill>
                  <a:latin typeface="Arial" charset="0"/>
                  <a:ea typeface="+mn-ea"/>
                  <a:cs typeface="+mn-cs"/>
                </a:defRPr>
              </a:lvl1pPr>
              <a:lvl2pPr marL="457200" algn="r" rtl="0" eaLnBrk="0" fontAlgn="base" hangingPunct="0">
                <a:spcBef>
                  <a:spcPct val="0"/>
                </a:spcBef>
                <a:spcAft>
                  <a:spcPct val="0"/>
                </a:spcAft>
                <a:defRPr sz="2400" b="1" kern="1200">
                  <a:solidFill>
                    <a:schemeClr val="tx1"/>
                  </a:solidFill>
                  <a:latin typeface="Arial" charset="0"/>
                  <a:ea typeface="+mn-ea"/>
                  <a:cs typeface="+mn-cs"/>
                </a:defRPr>
              </a:lvl2pPr>
              <a:lvl3pPr marL="914400" algn="r" rtl="0" eaLnBrk="0" fontAlgn="base" hangingPunct="0">
                <a:spcBef>
                  <a:spcPct val="0"/>
                </a:spcBef>
                <a:spcAft>
                  <a:spcPct val="0"/>
                </a:spcAft>
                <a:defRPr sz="2400" b="1" kern="1200">
                  <a:solidFill>
                    <a:schemeClr val="tx1"/>
                  </a:solidFill>
                  <a:latin typeface="Arial" charset="0"/>
                  <a:ea typeface="+mn-ea"/>
                  <a:cs typeface="+mn-cs"/>
                </a:defRPr>
              </a:lvl3pPr>
              <a:lvl4pPr marL="1371600" algn="r" rtl="0" eaLnBrk="0" fontAlgn="base" hangingPunct="0">
                <a:spcBef>
                  <a:spcPct val="0"/>
                </a:spcBef>
                <a:spcAft>
                  <a:spcPct val="0"/>
                </a:spcAft>
                <a:defRPr sz="2400" b="1" kern="1200">
                  <a:solidFill>
                    <a:schemeClr val="tx1"/>
                  </a:solidFill>
                  <a:latin typeface="Arial" charset="0"/>
                  <a:ea typeface="+mn-ea"/>
                  <a:cs typeface="+mn-cs"/>
                </a:defRPr>
              </a:lvl4pPr>
              <a:lvl5pPr marL="1828800" algn="r" rtl="0" eaLnBrk="0" fontAlgn="base" hangingPunct="0">
                <a:spcBef>
                  <a:spcPct val="0"/>
                </a:spcBef>
                <a:spcAft>
                  <a:spcPct val="0"/>
                </a:spcAft>
                <a:defRPr sz="2400" b="1" kern="1200">
                  <a:solidFill>
                    <a:schemeClr val="tx1"/>
                  </a:solidFill>
                  <a:latin typeface="Arial" charset="0"/>
                  <a:ea typeface="+mn-ea"/>
                  <a:cs typeface="+mn-cs"/>
                </a:defRPr>
              </a:lvl5pPr>
              <a:lvl6pPr marL="2286000" algn="l" defTabSz="914400" rtl="0" eaLnBrk="1" latinLnBrk="0" hangingPunct="1">
                <a:defRPr sz="2400" b="1" kern="1200">
                  <a:solidFill>
                    <a:schemeClr val="tx1"/>
                  </a:solidFill>
                  <a:latin typeface="Arial" charset="0"/>
                  <a:ea typeface="+mn-ea"/>
                  <a:cs typeface="+mn-cs"/>
                </a:defRPr>
              </a:lvl6pPr>
              <a:lvl7pPr marL="2743200" algn="l" defTabSz="914400" rtl="0" eaLnBrk="1" latinLnBrk="0" hangingPunct="1">
                <a:defRPr sz="2400" b="1" kern="1200">
                  <a:solidFill>
                    <a:schemeClr val="tx1"/>
                  </a:solidFill>
                  <a:latin typeface="Arial" charset="0"/>
                  <a:ea typeface="+mn-ea"/>
                  <a:cs typeface="+mn-cs"/>
                </a:defRPr>
              </a:lvl7pPr>
              <a:lvl8pPr marL="3200400" algn="l" defTabSz="914400" rtl="0" eaLnBrk="1" latinLnBrk="0" hangingPunct="1">
                <a:defRPr sz="2400" b="1" kern="1200">
                  <a:solidFill>
                    <a:schemeClr val="tx1"/>
                  </a:solidFill>
                  <a:latin typeface="Arial" charset="0"/>
                  <a:ea typeface="+mn-ea"/>
                  <a:cs typeface="+mn-cs"/>
                </a:defRPr>
              </a:lvl8pPr>
              <a:lvl9pPr marL="3657600" algn="l" defTabSz="914400" rtl="0" eaLnBrk="1" latinLnBrk="0" hangingPunct="1">
                <a:defRPr sz="2400" b="1" kern="1200">
                  <a:solidFill>
                    <a:schemeClr val="tx1"/>
                  </a:solidFill>
                  <a:latin typeface="Arial" charset="0"/>
                  <a:ea typeface="+mn-ea"/>
                  <a:cs typeface="+mn-cs"/>
                </a:defRPr>
              </a:lvl9pPr>
            </a:lstStyle>
            <a:p>
              <a:r>
                <a:rPr lang="en-US" altLang="en-US" sz="1800" b="0"/>
                <a:t>Mitochondrion</a:t>
              </a:r>
            </a:p>
          </p:txBody>
        </p:sp>
        <p:sp>
          <p:nvSpPr>
            <p:cNvPr id="15" name="Text Box 19"/>
            <p:cNvSpPr txBox="1">
              <a:spLocks noChangeArrowheads="1"/>
            </p:cNvSpPr>
            <p:nvPr/>
          </p:nvSpPr>
          <p:spPr bwMode="auto">
            <a:xfrm>
              <a:off x="3257" y="1444"/>
              <a:ext cx="295"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r" rtl="0" eaLnBrk="0" fontAlgn="base" hangingPunct="0">
                <a:spcBef>
                  <a:spcPct val="0"/>
                </a:spcBef>
                <a:spcAft>
                  <a:spcPct val="0"/>
                </a:spcAft>
                <a:defRPr sz="2400" b="1" kern="1200">
                  <a:solidFill>
                    <a:schemeClr val="tx1"/>
                  </a:solidFill>
                  <a:latin typeface="Arial" charset="0"/>
                  <a:ea typeface="+mn-ea"/>
                  <a:cs typeface="+mn-cs"/>
                </a:defRPr>
              </a:lvl1pPr>
              <a:lvl2pPr marL="457200" algn="r" rtl="0" eaLnBrk="0" fontAlgn="base" hangingPunct="0">
                <a:spcBef>
                  <a:spcPct val="0"/>
                </a:spcBef>
                <a:spcAft>
                  <a:spcPct val="0"/>
                </a:spcAft>
                <a:defRPr sz="2400" b="1" kern="1200">
                  <a:solidFill>
                    <a:schemeClr val="tx1"/>
                  </a:solidFill>
                  <a:latin typeface="Arial" charset="0"/>
                  <a:ea typeface="+mn-ea"/>
                  <a:cs typeface="+mn-cs"/>
                </a:defRPr>
              </a:lvl2pPr>
              <a:lvl3pPr marL="914400" algn="r" rtl="0" eaLnBrk="0" fontAlgn="base" hangingPunct="0">
                <a:spcBef>
                  <a:spcPct val="0"/>
                </a:spcBef>
                <a:spcAft>
                  <a:spcPct val="0"/>
                </a:spcAft>
                <a:defRPr sz="2400" b="1" kern="1200">
                  <a:solidFill>
                    <a:schemeClr val="tx1"/>
                  </a:solidFill>
                  <a:latin typeface="Arial" charset="0"/>
                  <a:ea typeface="+mn-ea"/>
                  <a:cs typeface="+mn-cs"/>
                </a:defRPr>
              </a:lvl3pPr>
              <a:lvl4pPr marL="1371600" algn="r" rtl="0" eaLnBrk="0" fontAlgn="base" hangingPunct="0">
                <a:spcBef>
                  <a:spcPct val="0"/>
                </a:spcBef>
                <a:spcAft>
                  <a:spcPct val="0"/>
                </a:spcAft>
                <a:defRPr sz="2400" b="1" kern="1200">
                  <a:solidFill>
                    <a:schemeClr val="tx1"/>
                  </a:solidFill>
                  <a:latin typeface="Arial" charset="0"/>
                  <a:ea typeface="+mn-ea"/>
                  <a:cs typeface="+mn-cs"/>
                </a:defRPr>
              </a:lvl4pPr>
              <a:lvl5pPr marL="1828800" algn="r" rtl="0" eaLnBrk="0" fontAlgn="base" hangingPunct="0">
                <a:spcBef>
                  <a:spcPct val="0"/>
                </a:spcBef>
                <a:spcAft>
                  <a:spcPct val="0"/>
                </a:spcAft>
                <a:defRPr sz="2400" b="1" kern="1200">
                  <a:solidFill>
                    <a:schemeClr val="tx1"/>
                  </a:solidFill>
                  <a:latin typeface="Arial" charset="0"/>
                  <a:ea typeface="+mn-ea"/>
                  <a:cs typeface="+mn-cs"/>
                </a:defRPr>
              </a:lvl5pPr>
              <a:lvl6pPr marL="2286000" algn="l" defTabSz="914400" rtl="0" eaLnBrk="1" latinLnBrk="0" hangingPunct="1">
                <a:defRPr sz="2400" b="1" kern="1200">
                  <a:solidFill>
                    <a:schemeClr val="tx1"/>
                  </a:solidFill>
                  <a:latin typeface="Arial" charset="0"/>
                  <a:ea typeface="+mn-ea"/>
                  <a:cs typeface="+mn-cs"/>
                </a:defRPr>
              </a:lvl6pPr>
              <a:lvl7pPr marL="2743200" algn="l" defTabSz="914400" rtl="0" eaLnBrk="1" latinLnBrk="0" hangingPunct="1">
                <a:defRPr sz="2400" b="1" kern="1200">
                  <a:solidFill>
                    <a:schemeClr val="tx1"/>
                  </a:solidFill>
                  <a:latin typeface="Arial" charset="0"/>
                  <a:ea typeface="+mn-ea"/>
                  <a:cs typeface="+mn-cs"/>
                </a:defRPr>
              </a:lvl7pPr>
              <a:lvl8pPr marL="3200400" algn="l" defTabSz="914400" rtl="0" eaLnBrk="1" latinLnBrk="0" hangingPunct="1">
                <a:defRPr sz="2400" b="1" kern="1200">
                  <a:solidFill>
                    <a:schemeClr val="tx1"/>
                  </a:solidFill>
                  <a:latin typeface="Arial" charset="0"/>
                  <a:ea typeface="+mn-ea"/>
                  <a:cs typeface="+mn-cs"/>
                </a:defRPr>
              </a:lvl8pPr>
              <a:lvl9pPr marL="3657600" algn="l" defTabSz="914400" rtl="0" eaLnBrk="1" latinLnBrk="0" hangingPunct="1">
                <a:defRPr sz="2400" b="1" kern="1200">
                  <a:solidFill>
                    <a:schemeClr val="tx1"/>
                  </a:solidFill>
                  <a:latin typeface="Arial" charset="0"/>
                  <a:ea typeface="+mn-ea"/>
                  <a:cs typeface="+mn-cs"/>
                </a:defRPr>
              </a:lvl9pPr>
            </a:lstStyle>
            <a:p>
              <a:r>
                <a:rPr lang="en-US" altLang="en-US" sz="1800" b="0"/>
                <a:t>and</a:t>
              </a:r>
            </a:p>
          </p:txBody>
        </p:sp>
        <p:sp>
          <p:nvSpPr>
            <p:cNvPr id="16" name="Text Box 20"/>
            <p:cNvSpPr txBox="1">
              <a:spLocks noChangeArrowheads="1"/>
            </p:cNvSpPr>
            <p:nvPr/>
          </p:nvSpPr>
          <p:spPr bwMode="auto">
            <a:xfrm>
              <a:off x="1327" y="1102"/>
              <a:ext cx="1309" cy="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r" rtl="0" eaLnBrk="0" fontAlgn="base" hangingPunct="0">
                <a:spcBef>
                  <a:spcPct val="0"/>
                </a:spcBef>
                <a:spcAft>
                  <a:spcPct val="0"/>
                </a:spcAft>
                <a:defRPr sz="2400" b="1" kern="1200">
                  <a:solidFill>
                    <a:schemeClr val="tx1"/>
                  </a:solidFill>
                  <a:latin typeface="Arial" charset="0"/>
                  <a:ea typeface="+mn-ea"/>
                  <a:cs typeface="+mn-cs"/>
                </a:defRPr>
              </a:lvl1pPr>
              <a:lvl2pPr marL="457200" algn="r" rtl="0" eaLnBrk="0" fontAlgn="base" hangingPunct="0">
                <a:spcBef>
                  <a:spcPct val="0"/>
                </a:spcBef>
                <a:spcAft>
                  <a:spcPct val="0"/>
                </a:spcAft>
                <a:defRPr sz="2400" b="1" kern="1200">
                  <a:solidFill>
                    <a:schemeClr val="tx1"/>
                  </a:solidFill>
                  <a:latin typeface="Arial" charset="0"/>
                  <a:ea typeface="+mn-ea"/>
                  <a:cs typeface="+mn-cs"/>
                </a:defRPr>
              </a:lvl2pPr>
              <a:lvl3pPr marL="914400" algn="r" rtl="0" eaLnBrk="0" fontAlgn="base" hangingPunct="0">
                <a:spcBef>
                  <a:spcPct val="0"/>
                </a:spcBef>
                <a:spcAft>
                  <a:spcPct val="0"/>
                </a:spcAft>
                <a:defRPr sz="2400" b="1" kern="1200">
                  <a:solidFill>
                    <a:schemeClr val="tx1"/>
                  </a:solidFill>
                  <a:latin typeface="Arial" charset="0"/>
                  <a:ea typeface="+mn-ea"/>
                  <a:cs typeface="+mn-cs"/>
                </a:defRPr>
              </a:lvl3pPr>
              <a:lvl4pPr marL="1371600" algn="r" rtl="0" eaLnBrk="0" fontAlgn="base" hangingPunct="0">
                <a:spcBef>
                  <a:spcPct val="0"/>
                </a:spcBef>
                <a:spcAft>
                  <a:spcPct val="0"/>
                </a:spcAft>
                <a:defRPr sz="2400" b="1" kern="1200">
                  <a:solidFill>
                    <a:schemeClr val="tx1"/>
                  </a:solidFill>
                  <a:latin typeface="Arial" charset="0"/>
                  <a:ea typeface="+mn-ea"/>
                  <a:cs typeface="+mn-cs"/>
                </a:defRPr>
              </a:lvl4pPr>
              <a:lvl5pPr marL="1828800" algn="r" rtl="0" eaLnBrk="0" fontAlgn="base" hangingPunct="0">
                <a:spcBef>
                  <a:spcPct val="0"/>
                </a:spcBef>
                <a:spcAft>
                  <a:spcPct val="0"/>
                </a:spcAft>
                <a:defRPr sz="2400" b="1" kern="1200">
                  <a:solidFill>
                    <a:schemeClr val="tx1"/>
                  </a:solidFill>
                  <a:latin typeface="Arial" charset="0"/>
                  <a:ea typeface="+mn-ea"/>
                  <a:cs typeface="+mn-cs"/>
                </a:defRPr>
              </a:lvl5pPr>
              <a:lvl6pPr marL="2286000" algn="l" defTabSz="914400" rtl="0" eaLnBrk="1" latinLnBrk="0" hangingPunct="1">
                <a:defRPr sz="2400" b="1" kern="1200">
                  <a:solidFill>
                    <a:schemeClr val="tx1"/>
                  </a:solidFill>
                  <a:latin typeface="Arial" charset="0"/>
                  <a:ea typeface="+mn-ea"/>
                  <a:cs typeface="+mn-cs"/>
                </a:defRPr>
              </a:lvl6pPr>
              <a:lvl7pPr marL="2743200" algn="l" defTabSz="914400" rtl="0" eaLnBrk="1" latinLnBrk="0" hangingPunct="1">
                <a:defRPr sz="2400" b="1" kern="1200">
                  <a:solidFill>
                    <a:schemeClr val="tx1"/>
                  </a:solidFill>
                  <a:latin typeface="Arial" charset="0"/>
                  <a:ea typeface="+mn-ea"/>
                  <a:cs typeface="+mn-cs"/>
                </a:defRPr>
              </a:lvl7pPr>
              <a:lvl8pPr marL="3200400" algn="l" defTabSz="914400" rtl="0" eaLnBrk="1" latinLnBrk="0" hangingPunct="1">
                <a:defRPr sz="2400" b="1" kern="1200">
                  <a:solidFill>
                    <a:schemeClr val="tx1"/>
                  </a:solidFill>
                  <a:latin typeface="Arial" charset="0"/>
                  <a:ea typeface="+mn-ea"/>
                  <a:cs typeface="+mn-cs"/>
                </a:defRPr>
              </a:lvl8pPr>
              <a:lvl9pPr marL="3657600" algn="l" defTabSz="914400" rtl="0" eaLnBrk="1" latinLnBrk="0" hangingPunct="1">
                <a:defRPr sz="2400" b="1" kern="1200">
                  <a:solidFill>
                    <a:schemeClr val="tx1"/>
                  </a:solidFill>
                  <a:latin typeface="Arial" charset="0"/>
                  <a:ea typeface="+mn-ea"/>
                  <a:cs typeface="+mn-cs"/>
                </a:defRPr>
              </a:lvl9pPr>
            </a:lstStyle>
            <a:p>
              <a:pPr algn="ctr"/>
              <a:r>
                <a:rPr lang="en-US" altLang="en-US" sz="1800" b="0"/>
                <a:t>High-energy electrons </a:t>
              </a:r>
              <a:br>
                <a:rPr lang="en-US" altLang="en-US" sz="1800" b="0"/>
              </a:br>
              <a:r>
                <a:rPr lang="en-US" altLang="en-US" sz="1800" b="0"/>
                <a:t>carried by NADH</a:t>
              </a:r>
            </a:p>
          </p:txBody>
        </p:sp>
        <p:sp>
          <p:nvSpPr>
            <p:cNvPr id="17" name="Text Box 21"/>
            <p:cNvSpPr txBox="1">
              <a:spLocks noChangeArrowheads="1"/>
            </p:cNvSpPr>
            <p:nvPr/>
          </p:nvSpPr>
          <p:spPr bwMode="auto">
            <a:xfrm>
              <a:off x="4155" y="3053"/>
              <a:ext cx="319"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r" rtl="0" eaLnBrk="0" fontAlgn="base" hangingPunct="0">
                <a:spcBef>
                  <a:spcPct val="0"/>
                </a:spcBef>
                <a:spcAft>
                  <a:spcPct val="0"/>
                </a:spcAft>
                <a:defRPr sz="2400" b="1" kern="1200">
                  <a:solidFill>
                    <a:schemeClr val="tx1"/>
                  </a:solidFill>
                  <a:latin typeface="Arial" charset="0"/>
                  <a:ea typeface="+mn-ea"/>
                  <a:cs typeface="+mn-cs"/>
                </a:defRPr>
              </a:lvl1pPr>
              <a:lvl2pPr marL="457200" algn="r" rtl="0" eaLnBrk="0" fontAlgn="base" hangingPunct="0">
                <a:spcBef>
                  <a:spcPct val="0"/>
                </a:spcBef>
                <a:spcAft>
                  <a:spcPct val="0"/>
                </a:spcAft>
                <a:defRPr sz="2400" b="1" kern="1200">
                  <a:solidFill>
                    <a:schemeClr val="tx1"/>
                  </a:solidFill>
                  <a:latin typeface="Arial" charset="0"/>
                  <a:ea typeface="+mn-ea"/>
                  <a:cs typeface="+mn-cs"/>
                </a:defRPr>
              </a:lvl2pPr>
              <a:lvl3pPr marL="914400" algn="r" rtl="0" eaLnBrk="0" fontAlgn="base" hangingPunct="0">
                <a:spcBef>
                  <a:spcPct val="0"/>
                </a:spcBef>
                <a:spcAft>
                  <a:spcPct val="0"/>
                </a:spcAft>
                <a:defRPr sz="2400" b="1" kern="1200">
                  <a:solidFill>
                    <a:schemeClr val="tx1"/>
                  </a:solidFill>
                  <a:latin typeface="Arial" charset="0"/>
                  <a:ea typeface="+mn-ea"/>
                  <a:cs typeface="+mn-cs"/>
                </a:defRPr>
              </a:lvl3pPr>
              <a:lvl4pPr marL="1371600" algn="r" rtl="0" eaLnBrk="0" fontAlgn="base" hangingPunct="0">
                <a:spcBef>
                  <a:spcPct val="0"/>
                </a:spcBef>
                <a:spcAft>
                  <a:spcPct val="0"/>
                </a:spcAft>
                <a:defRPr sz="2400" b="1" kern="1200">
                  <a:solidFill>
                    <a:schemeClr val="tx1"/>
                  </a:solidFill>
                  <a:latin typeface="Arial" charset="0"/>
                  <a:ea typeface="+mn-ea"/>
                  <a:cs typeface="+mn-cs"/>
                </a:defRPr>
              </a:lvl4pPr>
              <a:lvl5pPr marL="1828800" algn="r" rtl="0" eaLnBrk="0" fontAlgn="base" hangingPunct="0">
                <a:spcBef>
                  <a:spcPct val="0"/>
                </a:spcBef>
                <a:spcAft>
                  <a:spcPct val="0"/>
                </a:spcAft>
                <a:defRPr sz="2400" b="1" kern="1200">
                  <a:solidFill>
                    <a:schemeClr val="tx1"/>
                  </a:solidFill>
                  <a:latin typeface="Arial" charset="0"/>
                  <a:ea typeface="+mn-ea"/>
                  <a:cs typeface="+mn-cs"/>
                </a:defRPr>
              </a:lvl5pPr>
              <a:lvl6pPr marL="2286000" algn="l" defTabSz="914400" rtl="0" eaLnBrk="1" latinLnBrk="0" hangingPunct="1">
                <a:defRPr sz="2400" b="1" kern="1200">
                  <a:solidFill>
                    <a:schemeClr val="tx1"/>
                  </a:solidFill>
                  <a:latin typeface="Arial" charset="0"/>
                  <a:ea typeface="+mn-ea"/>
                  <a:cs typeface="+mn-cs"/>
                </a:defRPr>
              </a:lvl6pPr>
              <a:lvl7pPr marL="2743200" algn="l" defTabSz="914400" rtl="0" eaLnBrk="1" latinLnBrk="0" hangingPunct="1">
                <a:defRPr sz="2400" b="1" kern="1200">
                  <a:solidFill>
                    <a:schemeClr val="tx1"/>
                  </a:solidFill>
                  <a:latin typeface="Arial" charset="0"/>
                  <a:ea typeface="+mn-ea"/>
                  <a:cs typeface="+mn-cs"/>
                </a:defRPr>
              </a:lvl7pPr>
              <a:lvl8pPr marL="3200400" algn="l" defTabSz="914400" rtl="0" eaLnBrk="1" latinLnBrk="0" hangingPunct="1">
                <a:defRPr sz="2400" b="1" kern="1200">
                  <a:solidFill>
                    <a:schemeClr val="tx1"/>
                  </a:solidFill>
                  <a:latin typeface="Arial" charset="0"/>
                  <a:ea typeface="+mn-ea"/>
                  <a:cs typeface="+mn-cs"/>
                </a:defRPr>
              </a:lvl8pPr>
              <a:lvl9pPr marL="3657600" algn="l" defTabSz="914400" rtl="0" eaLnBrk="1" latinLnBrk="0" hangingPunct="1">
                <a:defRPr sz="2400" b="1" kern="1200">
                  <a:solidFill>
                    <a:schemeClr val="tx1"/>
                  </a:solidFill>
                  <a:latin typeface="Arial" charset="0"/>
                  <a:ea typeface="+mn-ea"/>
                  <a:cs typeface="+mn-cs"/>
                </a:defRPr>
              </a:lvl9pPr>
            </a:lstStyle>
            <a:p>
              <a:r>
                <a:rPr lang="en-US" altLang="en-US" sz="1800" b="0"/>
                <a:t>ATP</a:t>
              </a:r>
            </a:p>
          </p:txBody>
        </p:sp>
        <p:sp>
          <p:nvSpPr>
            <p:cNvPr id="18" name="Text Box 22"/>
            <p:cNvSpPr txBox="1">
              <a:spLocks noChangeArrowheads="1"/>
            </p:cNvSpPr>
            <p:nvPr/>
          </p:nvSpPr>
          <p:spPr bwMode="auto">
            <a:xfrm>
              <a:off x="2825" y="3173"/>
              <a:ext cx="319"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r" rtl="0" eaLnBrk="0" fontAlgn="base" hangingPunct="0">
                <a:spcBef>
                  <a:spcPct val="0"/>
                </a:spcBef>
                <a:spcAft>
                  <a:spcPct val="0"/>
                </a:spcAft>
                <a:defRPr sz="2400" b="1" kern="1200">
                  <a:solidFill>
                    <a:schemeClr val="tx1"/>
                  </a:solidFill>
                  <a:latin typeface="Arial" charset="0"/>
                  <a:ea typeface="+mn-ea"/>
                  <a:cs typeface="+mn-cs"/>
                </a:defRPr>
              </a:lvl1pPr>
              <a:lvl2pPr marL="457200" algn="r" rtl="0" eaLnBrk="0" fontAlgn="base" hangingPunct="0">
                <a:spcBef>
                  <a:spcPct val="0"/>
                </a:spcBef>
                <a:spcAft>
                  <a:spcPct val="0"/>
                </a:spcAft>
                <a:defRPr sz="2400" b="1" kern="1200">
                  <a:solidFill>
                    <a:schemeClr val="tx1"/>
                  </a:solidFill>
                  <a:latin typeface="Arial" charset="0"/>
                  <a:ea typeface="+mn-ea"/>
                  <a:cs typeface="+mn-cs"/>
                </a:defRPr>
              </a:lvl2pPr>
              <a:lvl3pPr marL="914400" algn="r" rtl="0" eaLnBrk="0" fontAlgn="base" hangingPunct="0">
                <a:spcBef>
                  <a:spcPct val="0"/>
                </a:spcBef>
                <a:spcAft>
                  <a:spcPct val="0"/>
                </a:spcAft>
                <a:defRPr sz="2400" b="1" kern="1200">
                  <a:solidFill>
                    <a:schemeClr val="tx1"/>
                  </a:solidFill>
                  <a:latin typeface="Arial" charset="0"/>
                  <a:ea typeface="+mn-ea"/>
                  <a:cs typeface="+mn-cs"/>
                </a:defRPr>
              </a:lvl3pPr>
              <a:lvl4pPr marL="1371600" algn="r" rtl="0" eaLnBrk="0" fontAlgn="base" hangingPunct="0">
                <a:spcBef>
                  <a:spcPct val="0"/>
                </a:spcBef>
                <a:spcAft>
                  <a:spcPct val="0"/>
                </a:spcAft>
                <a:defRPr sz="2400" b="1" kern="1200">
                  <a:solidFill>
                    <a:schemeClr val="tx1"/>
                  </a:solidFill>
                  <a:latin typeface="Arial" charset="0"/>
                  <a:ea typeface="+mn-ea"/>
                  <a:cs typeface="+mn-cs"/>
                </a:defRPr>
              </a:lvl4pPr>
              <a:lvl5pPr marL="1828800" algn="r" rtl="0" eaLnBrk="0" fontAlgn="base" hangingPunct="0">
                <a:spcBef>
                  <a:spcPct val="0"/>
                </a:spcBef>
                <a:spcAft>
                  <a:spcPct val="0"/>
                </a:spcAft>
                <a:defRPr sz="2400" b="1" kern="1200">
                  <a:solidFill>
                    <a:schemeClr val="tx1"/>
                  </a:solidFill>
                  <a:latin typeface="Arial" charset="0"/>
                  <a:ea typeface="+mn-ea"/>
                  <a:cs typeface="+mn-cs"/>
                </a:defRPr>
              </a:lvl5pPr>
              <a:lvl6pPr marL="2286000" algn="l" defTabSz="914400" rtl="0" eaLnBrk="1" latinLnBrk="0" hangingPunct="1">
                <a:defRPr sz="2400" b="1" kern="1200">
                  <a:solidFill>
                    <a:schemeClr val="tx1"/>
                  </a:solidFill>
                  <a:latin typeface="Arial" charset="0"/>
                  <a:ea typeface="+mn-ea"/>
                  <a:cs typeface="+mn-cs"/>
                </a:defRPr>
              </a:lvl6pPr>
              <a:lvl7pPr marL="2743200" algn="l" defTabSz="914400" rtl="0" eaLnBrk="1" latinLnBrk="0" hangingPunct="1">
                <a:defRPr sz="2400" b="1" kern="1200">
                  <a:solidFill>
                    <a:schemeClr val="tx1"/>
                  </a:solidFill>
                  <a:latin typeface="Arial" charset="0"/>
                  <a:ea typeface="+mn-ea"/>
                  <a:cs typeface="+mn-cs"/>
                </a:defRPr>
              </a:lvl7pPr>
              <a:lvl8pPr marL="3200400" algn="l" defTabSz="914400" rtl="0" eaLnBrk="1" latinLnBrk="0" hangingPunct="1">
                <a:defRPr sz="2400" b="1" kern="1200">
                  <a:solidFill>
                    <a:schemeClr val="tx1"/>
                  </a:solidFill>
                  <a:latin typeface="Arial" charset="0"/>
                  <a:ea typeface="+mn-ea"/>
                  <a:cs typeface="+mn-cs"/>
                </a:defRPr>
              </a:lvl8pPr>
              <a:lvl9pPr marL="3657600" algn="l" defTabSz="914400" rtl="0" eaLnBrk="1" latinLnBrk="0" hangingPunct="1">
                <a:defRPr sz="2400" b="1" kern="1200">
                  <a:solidFill>
                    <a:schemeClr val="tx1"/>
                  </a:solidFill>
                  <a:latin typeface="Arial" charset="0"/>
                  <a:ea typeface="+mn-ea"/>
                  <a:cs typeface="+mn-cs"/>
                </a:defRPr>
              </a:lvl9pPr>
            </a:lstStyle>
            <a:p>
              <a:r>
                <a:rPr lang="en-US" altLang="en-US" sz="1800" b="0"/>
                <a:t>ATP</a:t>
              </a:r>
            </a:p>
          </p:txBody>
        </p:sp>
        <p:sp>
          <p:nvSpPr>
            <p:cNvPr id="19" name="Text Box 23"/>
            <p:cNvSpPr txBox="1">
              <a:spLocks noChangeArrowheads="1"/>
            </p:cNvSpPr>
            <p:nvPr/>
          </p:nvSpPr>
          <p:spPr bwMode="auto">
            <a:xfrm>
              <a:off x="1118" y="3163"/>
              <a:ext cx="319"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r" rtl="0" eaLnBrk="0" fontAlgn="base" hangingPunct="0">
                <a:spcBef>
                  <a:spcPct val="0"/>
                </a:spcBef>
                <a:spcAft>
                  <a:spcPct val="0"/>
                </a:spcAft>
                <a:defRPr sz="2400" b="1" kern="1200">
                  <a:solidFill>
                    <a:schemeClr val="tx1"/>
                  </a:solidFill>
                  <a:latin typeface="Arial" charset="0"/>
                  <a:ea typeface="+mn-ea"/>
                  <a:cs typeface="+mn-cs"/>
                </a:defRPr>
              </a:lvl1pPr>
              <a:lvl2pPr marL="457200" algn="r" rtl="0" eaLnBrk="0" fontAlgn="base" hangingPunct="0">
                <a:spcBef>
                  <a:spcPct val="0"/>
                </a:spcBef>
                <a:spcAft>
                  <a:spcPct val="0"/>
                </a:spcAft>
                <a:defRPr sz="2400" b="1" kern="1200">
                  <a:solidFill>
                    <a:schemeClr val="tx1"/>
                  </a:solidFill>
                  <a:latin typeface="Arial" charset="0"/>
                  <a:ea typeface="+mn-ea"/>
                  <a:cs typeface="+mn-cs"/>
                </a:defRPr>
              </a:lvl2pPr>
              <a:lvl3pPr marL="914400" algn="r" rtl="0" eaLnBrk="0" fontAlgn="base" hangingPunct="0">
                <a:spcBef>
                  <a:spcPct val="0"/>
                </a:spcBef>
                <a:spcAft>
                  <a:spcPct val="0"/>
                </a:spcAft>
                <a:defRPr sz="2400" b="1" kern="1200">
                  <a:solidFill>
                    <a:schemeClr val="tx1"/>
                  </a:solidFill>
                  <a:latin typeface="Arial" charset="0"/>
                  <a:ea typeface="+mn-ea"/>
                  <a:cs typeface="+mn-cs"/>
                </a:defRPr>
              </a:lvl3pPr>
              <a:lvl4pPr marL="1371600" algn="r" rtl="0" eaLnBrk="0" fontAlgn="base" hangingPunct="0">
                <a:spcBef>
                  <a:spcPct val="0"/>
                </a:spcBef>
                <a:spcAft>
                  <a:spcPct val="0"/>
                </a:spcAft>
                <a:defRPr sz="2400" b="1" kern="1200">
                  <a:solidFill>
                    <a:schemeClr val="tx1"/>
                  </a:solidFill>
                  <a:latin typeface="Arial" charset="0"/>
                  <a:ea typeface="+mn-ea"/>
                  <a:cs typeface="+mn-cs"/>
                </a:defRPr>
              </a:lvl4pPr>
              <a:lvl5pPr marL="1828800" algn="r" rtl="0" eaLnBrk="0" fontAlgn="base" hangingPunct="0">
                <a:spcBef>
                  <a:spcPct val="0"/>
                </a:spcBef>
                <a:spcAft>
                  <a:spcPct val="0"/>
                </a:spcAft>
                <a:defRPr sz="2400" b="1" kern="1200">
                  <a:solidFill>
                    <a:schemeClr val="tx1"/>
                  </a:solidFill>
                  <a:latin typeface="Arial" charset="0"/>
                  <a:ea typeface="+mn-ea"/>
                  <a:cs typeface="+mn-cs"/>
                </a:defRPr>
              </a:lvl5pPr>
              <a:lvl6pPr marL="2286000" algn="l" defTabSz="914400" rtl="0" eaLnBrk="1" latinLnBrk="0" hangingPunct="1">
                <a:defRPr sz="2400" b="1" kern="1200">
                  <a:solidFill>
                    <a:schemeClr val="tx1"/>
                  </a:solidFill>
                  <a:latin typeface="Arial" charset="0"/>
                  <a:ea typeface="+mn-ea"/>
                  <a:cs typeface="+mn-cs"/>
                </a:defRPr>
              </a:lvl6pPr>
              <a:lvl7pPr marL="2743200" algn="l" defTabSz="914400" rtl="0" eaLnBrk="1" latinLnBrk="0" hangingPunct="1">
                <a:defRPr sz="2400" b="1" kern="1200">
                  <a:solidFill>
                    <a:schemeClr val="tx1"/>
                  </a:solidFill>
                  <a:latin typeface="Arial" charset="0"/>
                  <a:ea typeface="+mn-ea"/>
                  <a:cs typeface="+mn-cs"/>
                </a:defRPr>
              </a:lvl7pPr>
              <a:lvl8pPr marL="3200400" algn="l" defTabSz="914400" rtl="0" eaLnBrk="1" latinLnBrk="0" hangingPunct="1">
                <a:defRPr sz="2400" b="1" kern="1200">
                  <a:solidFill>
                    <a:schemeClr val="tx1"/>
                  </a:solidFill>
                  <a:latin typeface="Arial" charset="0"/>
                  <a:ea typeface="+mn-ea"/>
                  <a:cs typeface="+mn-cs"/>
                </a:defRPr>
              </a:lvl8pPr>
              <a:lvl9pPr marL="3657600" algn="l" defTabSz="914400" rtl="0" eaLnBrk="1" latinLnBrk="0" hangingPunct="1">
                <a:defRPr sz="2400" b="1" kern="1200">
                  <a:solidFill>
                    <a:schemeClr val="tx1"/>
                  </a:solidFill>
                  <a:latin typeface="Arial" charset="0"/>
                  <a:ea typeface="+mn-ea"/>
                  <a:cs typeface="+mn-cs"/>
                </a:defRPr>
              </a:lvl9pPr>
            </a:lstStyle>
            <a:p>
              <a:r>
                <a:rPr lang="en-US" altLang="en-US" sz="1800" b="0"/>
                <a:t>ATP</a:t>
              </a:r>
            </a:p>
          </p:txBody>
        </p:sp>
        <p:sp>
          <p:nvSpPr>
            <p:cNvPr id="20" name="Text Box 24"/>
            <p:cNvSpPr txBox="1">
              <a:spLocks noChangeArrowheads="1"/>
            </p:cNvSpPr>
            <p:nvPr/>
          </p:nvSpPr>
          <p:spPr bwMode="auto">
            <a:xfrm>
              <a:off x="2232" y="3083"/>
              <a:ext cx="319"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r" rtl="0" eaLnBrk="0" fontAlgn="base" hangingPunct="0">
                <a:spcBef>
                  <a:spcPct val="0"/>
                </a:spcBef>
                <a:spcAft>
                  <a:spcPct val="0"/>
                </a:spcAft>
                <a:defRPr sz="2400" b="1" kern="1200">
                  <a:solidFill>
                    <a:schemeClr val="tx1"/>
                  </a:solidFill>
                  <a:latin typeface="Arial" charset="0"/>
                  <a:ea typeface="+mn-ea"/>
                  <a:cs typeface="+mn-cs"/>
                </a:defRPr>
              </a:lvl1pPr>
              <a:lvl2pPr marL="457200" algn="r" rtl="0" eaLnBrk="0" fontAlgn="base" hangingPunct="0">
                <a:spcBef>
                  <a:spcPct val="0"/>
                </a:spcBef>
                <a:spcAft>
                  <a:spcPct val="0"/>
                </a:spcAft>
                <a:defRPr sz="2400" b="1" kern="1200">
                  <a:solidFill>
                    <a:schemeClr val="tx1"/>
                  </a:solidFill>
                  <a:latin typeface="Arial" charset="0"/>
                  <a:ea typeface="+mn-ea"/>
                  <a:cs typeface="+mn-cs"/>
                </a:defRPr>
              </a:lvl2pPr>
              <a:lvl3pPr marL="914400" algn="r" rtl="0" eaLnBrk="0" fontAlgn="base" hangingPunct="0">
                <a:spcBef>
                  <a:spcPct val="0"/>
                </a:spcBef>
                <a:spcAft>
                  <a:spcPct val="0"/>
                </a:spcAft>
                <a:defRPr sz="2400" b="1" kern="1200">
                  <a:solidFill>
                    <a:schemeClr val="tx1"/>
                  </a:solidFill>
                  <a:latin typeface="Arial" charset="0"/>
                  <a:ea typeface="+mn-ea"/>
                  <a:cs typeface="+mn-cs"/>
                </a:defRPr>
              </a:lvl3pPr>
              <a:lvl4pPr marL="1371600" algn="r" rtl="0" eaLnBrk="0" fontAlgn="base" hangingPunct="0">
                <a:spcBef>
                  <a:spcPct val="0"/>
                </a:spcBef>
                <a:spcAft>
                  <a:spcPct val="0"/>
                </a:spcAft>
                <a:defRPr sz="2400" b="1" kern="1200">
                  <a:solidFill>
                    <a:schemeClr val="tx1"/>
                  </a:solidFill>
                  <a:latin typeface="Arial" charset="0"/>
                  <a:ea typeface="+mn-ea"/>
                  <a:cs typeface="+mn-cs"/>
                </a:defRPr>
              </a:lvl4pPr>
              <a:lvl5pPr marL="1828800" algn="r" rtl="0" eaLnBrk="0" fontAlgn="base" hangingPunct="0">
                <a:spcBef>
                  <a:spcPct val="0"/>
                </a:spcBef>
                <a:spcAft>
                  <a:spcPct val="0"/>
                </a:spcAft>
                <a:defRPr sz="2400" b="1" kern="1200">
                  <a:solidFill>
                    <a:schemeClr val="tx1"/>
                  </a:solidFill>
                  <a:latin typeface="Arial" charset="0"/>
                  <a:ea typeface="+mn-ea"/>
                  <a:cs typeface="+mn-cs"/>
                </a:defRPr>
              </a:lvl5pPr>
              <a:lvl6pPr marL="2286000" algn="l" defTabSz="914400" rtl="0" eaLnBrk="1" latinLnBrk="0" hangingPunct="1">
                <a:defRPr sz="2400" b="1" kern="1200">
                  <a:solidFill>
                    <a:schemeClr val="tx1"/>
                  </a:solidFill>
                  <a:latin typeface="Arial" charset="0"/>
                  <a:ea typeface="+mn-ea"/>
                  <a:cs typeface="+mn-cs"/>
                </a:defRPr>
              </a:lvl6pPr>
              <a:lvl7pPr marL="2743200" algn="l" defTabSz="914400" rtl="0" eaLnBrk="1" latinLnBrk="0" hangingPunct="1">
                <a:defRPr sz="2400" b="1" kern="1200">
                  <a:solidFill>
                    <a:schemeClr val="tx1"/>
                  </a:solidFill>
                  <a:latin typeface="Arial" charset="0"/>
                  <a:ea typeface="+mn-ea"/>
                  <a:cs typeface="+mn-cs"/>
                </a:defRPr>
              </a:lvl7pPr>
              <a:lvl8pPr marL="3200400" algn="l" defTabSz="914400" rtl="0" eaLnBrk="1" latinLnBrk="0" hangingPunct="1">
                <a:defRPr sz="2400" b="1" kern="1200">
                  <a:solidFill>
                    <a:schemeClr val="tx1"/>
                  </a:solidFill>
                  <a:latin typeface="Arial" charset="0"/>
                  <a:ea typeface="+mn-ea"/>
                  <a:cs typeface="+mn-cs"/>
                </a:defRPr>
              </a:lvl8pPr>
              <a:lvl9pPr marL="3657600" algn="l" defTabSz="914400" rtl="0" eaLnBrk="1" latinLnBrk="0" hangingPunct="1">
                <a:defRPr sz="2400" b="1" kern="1200">
                  <a:solidFill>
                    <a:schemeClr val="tx1"/>
                  </a:solidFill>
                  <a:latin typeface="Arial" charset="0"/>
                  <a:ea typeface="+mn-ea"/>
                  <a:cs typeface="+mn-cs"/>
                </a:defRPr>
              </a:lvl9pPr>
            </a:lstStyle>
            <a:p>
              <a:r>
                <a:rPr lang="en-US" altLang="en-US" sz="1800" b="0"/>
                <a:t>CO</a:t>
              </a:r>
              <a:r>
                <a:rPr lang="en-US" altLang="en-US" sz="1800" b="0" baseline="-25000"/>
                <a:t>2</a:t>
              </a:r>
              <a:endParaRPr lang="en-US" altLang="en-US" sz="1800" b="0"/>
            </a:p>
          </p:txBody>
        </p:sp>
        <p:sp>
          <p:nvSpPr>
            <p:cNvPr id="21" name="Text Box 25"/>
            <p:cNvSpPr txBox="1">
              <a:spLocks noChangeArrowheads="1"/>
            </p:cNvSpPr>
            <p:nvPr/>
          </p:nvSpPr>
          <p:spPr bwMode="auto">
            <a:xfrm>
              <a:off x="3147" y="3090"/>
              <a:ext cx="319"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r" rtl="0" eaLnBrk="0" fontAlgn="base" hangingPunct="0">
                <a:spcBef>
                  <a:spcPct val="0"/>
                </a:spcBef>
                <a:spcAft>
                  <a:spcPct val="0"/>
                </a:spcAft>
                <a:defRPr sz="2400" b="1" kern="1200">
                  <a:solidFill>
                    <a:schemeClr val="tx1"/>
                  </a:solidFill>
                  <a:latin typeface="Arial" charset="0"/>
                  <a:ea typeface="+mn-ea"/>
                  <a:cs typeface="+mn-cs"/>
                </a:defRPr>
              </a:lvl1pPr>
              <a:lvl2pPr marL="457200" algn="r" rtl="0" eaLnBrk="0" fontAlgn="base" hangingPunct="0">
                <a:spcBef>
                  <a:spcPct val="0"/>
                </a:spcBef>
                <a:spcAft>
                  <a:spcPct val="0"/>
                </a:spcAft>
                <a:defRPr sz="2400" b="1" kern="1200">
                  <a:solidFill>
                    <a:schemeClr val="tx1"/>
                  </a:solidFill>
                  <a:latin typeface="Arial" charset="0"/>
                  <a:ea typeface="+mn-ea"/>
                  <a:cs typeface="+mn-cs"/>
                </a:defRPr>
              </a:lvl2pPr>
              <a:lvl3pPr marL="914400" algn="r" rtl="0" eaLnBrk="0" fontAlgn="base" hangingPunct="0">
                <a:spcBef>
                  <a:spcPct val="0"/>
                </a:spcBef>
                <a:spcAft>
                  <a:spcPct val="0"/>
                </a:spcAft>
                <a:defRPr sz="2400" b="1" kern="1200">
                  <a:solidFill>
                    <a:schemeClr val="tx1"/>
                  </a:solidFill>
                  <a:latin typeface="Arial" charset="0"/>
                  <a:ea typeface="+mn-ea"/>
                  <a:cs typeface="+mn-cs"/>
                </a:defRPr>
              </a:lvl3pPr>
              <a:lvl4pPr marL="1371600" algn="r" rtl="0" eaLnBrk="0" fontAlgn="base" hangingPunct="0">
                <a:spcBef>
                  <a:spcPct val="0"/>
                </a:spcBef>
                <a:spcAft>
                  <a:spcPct val="0"/>
                </a:spcAft>
                <a:defRPr sz="2400" b="1" kern="1200">
                  <a:solidFill>
                    <a:schemeClr val="tx1"/>
                  </a:solidFill>
                  <a:latin typeface="Arial" charset="0"/>
                  <a:ea typeface="+mn-ea"/>
                  <a:cs typeface="+mn-cs"/>
                </a:defRPr>
              </a:lvl4pPr>
              <a:lvl5pPr marL="1828800" algn="r" rtl="0" eaLnBrk="0" fontAlgn="base" hangingPunct="0">
                <a:spcBef>
                  <a:spcPct val="0"/>
                </a:spcBef>
                <a:spcAft>
                  <a:spcPct val="0"/>
                </a:spcAft>
                <a:defRPr sz="2400" b="1" kern="1200">
                  <a:solidFill>
                    <a:schemeClr val="tx1"/>
                  </a:solidFill>
                  <a:latin typeface="Arial" charset="0"/>
                  <a:ea typeface="+mn-ea"/>
                  <a:cs typeface="+mn-cs"/>
                </a:defRPr>
              </a:lvl5pPr>
              <a:lvl6pPr marL="2286000" algn="l" defTabSz="914400" rtl="0" eaLnBrk="1" latinLnBrk="0" hangingPunct="1">
                <a:defRPr sz="2400" b="1" kern="1200">
                  <a:solidFill>
                    <a:schemeClr val="tx1"/>
                  </a:solidFill>
                  <a:latin typeface="Arial" charset="0"/>
                  <a:ea typeface="+mn-ea"/>
                  <a:cs typeface="+mn-cs"/>
                </a:defRPr>
              </a:lvl6pPr>
              <a:lvl7pPr marL="2743200" algn="l" defTabSz="914400" rtl="0" eaLnBrk="1" latinLnBrk="0" hangingPunct="1">
                <a:defRPr sz="2400" b="1" kern="1200">
                  <a:solidFill>
                    <a:schemeClr val="tx1"/>
                  </a:solidFill>
                  <a:latin typeface="Arial" charset="0"/>
                  <a:ea typeface="+mn-ea"/>
                  <a:cs typeface="+mn-cs"/>
                </a:defRPr>
              </a:lvl7pPr>
              <a:lvl8pPr marL="3200400" algn="l" defTabSz="914400" rtl="0" eaLnBrk="1" latinLnBrk="0" hangingPunct="1">
                <a:defRPr sz="2400" b="1" kern="1200">
                  <a:solidFill>
                    <a:schemeClr val="tx1"/>
                  </a:solidFill>
                  <a:latin typeface="Arial" charset="0"/>
                  <a:ea typeface="+mn-ea"/>
                  <a:cs typeface="+mn-cs"/>
                </a:defRPr>
              </a:lvl8pPr>
              <a:lvl9pPr marL="3657600" algn="l" defTabSz="914400" rtl="0" eaLnBrk="1" latinLnBrk="0" hangingPunct="1">
                <a:defRPr sz="2400" b="1" kern="1200">
                  <a:solidFill>
                    <a:schemeClr val="tx1"/>
                  </a:solidFill>
                  <a:latin typeface="Arial" charset="0"/>
                  <a:ea typeface="+mn-ea"/>
                  <a:cs typeface="+mn-cs"/>
                </a:defRPr>
              </a:lvl9pPr>
            </a:lstStyle>
            <a:p>
              <a:r>
                <a:rPr lang="en-US" altLang="en-US" sz="1800" b="0"/>
                <a:t>CO</a:t>
              </a:r>
              <a:r>
                <a:rPr lang="en-US" altLang="en-US" sz="1800" b="0" baseline="-25000"/>
                <a:t>2</a:t>
              </a:r>
              <a:endParaRPr lang="en-US" altLang="en-US" sz="1800" b="0"/>
            </a:p>
          </p:txBody>
        </p:sp>
        <p:sp>
          <p:nvSpPr>
            <p:cNvPr id="22" name="Text Box 26"/>
            <p:cNvSpPr txBox="1">
              <a:spLocks noChangeArrowheads="1"/>
            </p:cNvSpPr>
            <p:nvPr/>
          </p:nvSpPr>
          <p:spPr bwMode="auto">
            <a:xfrm>
              <a:off x="499" y="2754"/>
              <a:ext cx="660"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r" rtl="0" eaLnBrk="0" fontAlgn="base" hangingPunct="0">
                <a:spcBef>
                  <a:spcPct val="0"/>
                </a:spcBef>
                <a:spcAft>
                  <a:spcPct val="0"/>
                </a:spcAft>
                <a:defRPr sz="2400" b="1" kern="1200">
                  <a:solidFill>
                    <a:schemeClr val="tx1"/>
                  </a:solidFill>
                  <a:latin typeface="Arial" charset="0"/>
                  <a:ea typeface="+mn-ea"/>
                  <a:cs typeface="+mn-cs"/>
                </a:defRPr>
              </a:lvl1pPr>
              <a:lvl2pPr marL="457200" algn="r" rtl="0" eaLnBrk="0" fontAlgn="base" hangingPunct="0">
                <a:spcBef>
                  <a:spcPct val="0"/>
                </a:spcBef>
                <a:spcAft>
                  <a:spcPct val="0"/>
                </a:spcAft>
                <a:defRPr sz="2400" b="1" kern="1200">
                  <a:solidFill>
                    <a:schemeClr val="tx1"/>
                  </a:solidFill>
                  <a:latin typeface="Arial" charset="0"/>
                  <a:ea typeface="+mn-ea"/>
                  <a:cs typeface="+mn-cs"/>
                </a:defRPr>
              </a:lvl2pPr>
              <a:lvl3pPr marL="914400" algn="r" rtl="0" eaLnBrk="0" fontAlgn="base" hangingPunct="0">
                <a:spcBef>
                  <a:spcPct val="0"/>
                </a:spcBef>
                <a:spcAft>
                  <a:spcPct val="0"/>
                </a:spcAft>
                <a:defRPr sz="2400" b="1" kern="1200">
                  <a:solidFill>
                    <a:schemeClr val="tx1"/>
                  </a:solidFill>
                  <a:latin typeface="Arial" charset="0"/>
                  <a:ea typeface="+mn-ea"/>
                  <a:cs typeface="+mn-cs"/>
                </a:defRPr>
              </a:lvl3pPr>
              <a:lvl4pPr marL="1371600" algn="r" rtl="0" eaLnBrk="0" fontAlgn="base" hangingPunct="0">
                <a:spcBef>
                  <a:spcPct val="0"/>
                </a:spcBef>
                <a:spcAft>
                  <a:spcPct val="0"/>
                </a:spcAft>
                <a:defRPr sz="2400" b="1" kern="1200">
                  <a:solidFill>
                    <a:schemeClr val="tx1"/>
                  </a:solidFill>
                  <a:latin typeface="Arial" charset="0"/>
                  <a:ea typeface="+mn-ea"/>
                  <a:cs typeface="+mn-cs"/>
                </a:defRPr>
              </a:lvl4pPr>
              <a:lvl5pPr marL="1828800" algn="r" rtl="0" eaLnBrk="0" fontAlgn="base" hangingPunct="0">
                <a:spcBef>
                  <a:spcPct val="0"/>
                </a:spcBef>
                <a:spcAft>
                  <a:spcPct val="0"/>
                </a:spcAft>
                <a:defRPr sz="2400" b="1" kern="1200">
                  <a:solidFill>
                    <a:schemeClr val="tx1"/>
                  </a:solidFill>
                  <a:latin typeface="Arial" charset="0"/>
                  <a:ea typeface="+mn-ea"/>
                  <a:cs typeface="+mn-cs"/>
                </a:defRPr>
              </a:lvl5pPr>
              <a:lvl6pPr marL="2286000" algn="l" defTabSz="914400" rtl="0" eaLnBrk="1" latinLnBrk="0" hangingPunct="1">
                <a:defRPr sz="2400" b="1" kern="1200">
                  <a:solidFill>
                    <a:schemeClr val="tx1"/>
                  </a:solidFill>
                  <a:latin typeface="Arial" charset="0"/>
                  <a:ea typeface="+mn-ea"/>
                  <a:cs typeface="+mn-cs"/>
                </a:defRPr>
              </a:lvl6pPr>
              <a:lvl7pPr marL="2743200" algn="l" defTabSz="914400" rtl="0" eaLnBrk="1" latinLnBrk="0" hangingPunct="1">
                <a:defRPr sz="2400" b="1" kern="1200">
                  <a:solidFill>
                    <a:schemeClr val="tx1"/>
                  </a:solidFill>
                  <a:latin typeface="Arial" charset="0"/>
                  <a:ea typeface="+mn-ea"/>
                  <a:cs typeface="+mn-cs"/>
                </a:defRPr>
              </a:lvl7pPr>
              <a:lvl8pPr marL="3200400" algn="l" defTabSz="914400" rtl="0" eaLnBrk="1" latinLnBrk="0" hangingPunct="1">
                <a:defRPr sz="2400" b="1" kern="1200">
                  <a:solidFill>
                    <a:schemeClr val="tx1"/>
                  </a:solidFill>
                  <a:latin typeface="Arial" charset="0"/>
                  <a:ea typeface="+mn-ea"/>
                  <a:cs typeface="+mn-cs"/>
                </a:defRPr>
              </a:lvl8pPr>
              <a:lvl9pPr marL="3657600" algn="l" defTabSz="914400" rtl="0" eaLnBrk="1" latinLnBrk="0" hangingPunct="1">
                <a:defRPr sz="2400" b="1" kern="1200">
                  <a:solidFill>
                    <a:schemeClr val="tx1"/>
                  </a:solidFill>
                  <a:latin typeface="Arial" charset="0"/>
                  <a:ea typeface="+mn-ea"/>
                  <a:cs typeface="+mn-cs"/>
                </a:defRPr>
              </a:lvl9pPr>
            </a:lstStyle>
            <a:p>
              <a:r>
                <a:rPr lang="en-US" altLang="en-US" sz="1800" b="0"/>
                <a:t>Cytoplasm</a:t>
              </a:r>
            </a:p>
          </p:txBody>
        </p:sp>
        <p:sp>
          <p:nvSpPr>
            <p:cNvPr id="23" name="Text Box 27"/>
            <p:cNvSpPr txBox="1">
              <a:spLocks noChangeArrowheads="1"/>
            </p:cNvSpPr>
            <p:nvPr/>
          </p:nvSpPr>
          <p:spPr bwMode="auto">
            <a:xfrm>
              <a:off x="2524" y="3388"/>
              <a:ext cx="985" cy="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r" rtl="0" eaLnBrk="0" fontAlgn="base" hangingPunct="0">
                <a:spcBef>
                  <a:spcPct val="0"/>
                </a:spcBef>
                <a:spcAft>
                  <a:spcPct val="0"/>
                </a:spcAft>
                <a:defRPr sz="2400" b="1" kern="1200">
                  <a:solidFill>
                    <a:schemeClr val="tx1"/>
                  </a:solidFill>
                  <a:latin typeface="Arial" charset="0"/>
                  <a:ea typeface="+mn-ea"/>
                  <a:cs typeface="+mn-cs"/>
                </a:defRPr>
              </a:lvl1pPr>
              <a:lvl2pPr marL="457200" algn="r" rtl="0" eaLnBrk="0" fontAlgn="base" hangingPunct="0">
                <a:spcBef>
                  <a:spcPct val="0"/>
                </a:spcBef>
                <a:spcAft>
                  <a:spcPct val="0"/>
                </a:spcAft>
                <a:defRPr sz="2400" b="1" kern="1200">
                  <a:solidFill>
                    <a:schemeClr val="tx1"/>
                  </a:solidFill>
                  <a:latin typeface="Arial" charset="0"/>
                  <a:ea typeface="+mn-ea"/>
                  <a:cs typeface="+mn-cs"/>
                </a:defRPr>
              </a:lvl2pPr>
              <a:lvl3pPr marL="914400" algn="r" rtl="0" eaLnBrk="0" fontAlgn="base" hangingPunct="0">
                <a:spcBef>
                  <a:spcPct val="0"/>
                </a:spcBef>
                <a:spcAft>
                  <a:spcPct val="0"/>
                </a:spcAft>
                <a:defRPr sz="2400" b="1" kern="1200">
                  <a:solidFill>
                    <a:schemeClr val="tx1"/>
                  </a:solidFill>
                  <a:latin typeface="Arial" charset="0"/>
                  <a:ea typeface="+mn-ea"/>
                  <a:cs typeface="+mn-cs"/>
                </a:defRPr>
              </a:lvl3pPr>
              <a:lvl4pPr marL="1371600" algn="r" rtl="0" eaLnBrk="0" fontAlgn="base" hangingPunct="0">
                <a:spcBef>
                  <a:spcPct val="0"/>
                </a:spcBef>
                <a:spcAft>
                  <a:spcPct val="0"/>
                </a:spcAft>
                <a:defRPr sz="2400" b="1" kern="1200">
                  <a:solidFill>
                    <a:schemeClr val="tx1"/>
                  </a:solidFill>
                  <a:latin typeface="Arial" charset="0"/>
                  <a:ea typeface="+mn-ea"/>
                  <a:cs typeface="+mn-cs"/>
                </a:defRPr>
              </a:lvl4pPr>
              <a:lvl5pPr marL="1828800" algn="r" rtl="0" eaLnBrk="0" fontAlgn="base" hangingPunct="0">
                <a:spcBef>
                  <a:spcPct val="0"/>
                </a:spcBef>
                <a:spcAft>
                  <a:spcPct val="0"/>
                </a:spcAft>
                <a:defRPr sz="2400" b="1" kern="1200">
                  <a:solidFill>
                    <a:schemeClr val="tx1"/>
                  </a:solidFill>
                  <a:latin typeface="Arial" charset="0"/>
                  <a:ea typeface="+mn-ea"/>
                  <a:cs typeface="+mn-cs"/>
                </a:defRPr>
              </a:lvl5pPr>
              <a:lvl6pPr marL="2286000" algn="l" defTabSz="914400" rtl="0" eaLnBrk="1" latinLnBrk="0" hangingPunct="1">
                <a:defRPr sz="2400" b="1" kern="1200">
                  <a:solidFill>
                    <a:schemeClr val="tx1"/>
                  </a:solidFill>
                  <a:latin typeface="Arial" charset="0"/>
                  <a:ea typeface="+mn-ea"/>
                  <a:cs typeface="+mn-cs"/>
                </a:defRPr>
              </a:lvl6pPr>
              <a:lvl7pPr marL="2743200" algn="l" defTabSz="914400" rtl="0" eaLnBrk="1" latinLnBrk="0" hangingPunct="1">
                <a:defRPr sz="2400" b="1" kern="1200">
                  <a:solidFill>
                    <a:schemeClr val="tx1"/>
                  </a:solidFill>
                  <a:latin typeface="Arial" charset="0"/>
                  <a:ea typeface="+mn-ea"/>
                  <a:cs typeface="+mn-cs"/>
                </a:defRPr>
              </a:lvl7pPr>
              <a:lvl8pPr marL="3200400" algn="l" defTabSz="914400" rtl="0" eaLnBrk="1" latinLnBrk="0" hangingPunct="1">
                <a:defRPr sz="2400" b="1" kern="1200">
                  <a:solidFill>
                    <a:schemeClr val="tx1"/>
                  </a:solidFill>
                  <a:latin typeface="Arial" charset="0"/>
                  <a:ea typeface="+mn-ea"/>
                  <a:cs typeface="+mn-cs"/>
                </a:defRPr>
              </a:lvl8pPr>
              <a:lvl9pPr marL="3657600" algn="l" defTabSz="914400" rtl="0" eaLnBrk="1" latinLnBrk="0" hangingPunct="1">
                <a:defRPr sz="2400" b="1" kern="1200">
                  <a:solidFill>
                    <a:schemeClr val="tx1"/>
                  </a:solidFill>
                  <a:latin typeface="Arial" charset="0"/>
                  <a:ea typeface="+mn-ea"/>
                  <a:cs typeface="+mn-cs"/>
                </a:defRPr>
              </a:lvl9pPr>
            </a:lstStyle>
            <a:p>
              <a:pPr algn="ctr"/>
              <a:r>
                <a:rPr lang="en-US" altLang="en-US" sz="1800" b="0"/>
                <a:t>Substrate-level phosphorylation</a:t>
              </a:r>
            </a:p>
          </p:txBody>
        </p:sp>
      </p:grpSp>
    </p:spTree>
    <p:extLst>
      <p:ext uri="{BB962C8B-B14F-4D97-AF65-F5344CB8AC3E}">
        <p14:creationId xmlns:p14="http://schemas.microsoft.com/office/powerpoint/2010/main" val="301427786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r>
              <a:rPr lang="en-US" dirty="0" smtClean="0"/>
              <a:t>Labels </a:t>
            </a:r>
            <a:r>
              <a:rPr lang="en-US" dirty="0"/>
              <a:t>list the number of calories in a serving of a </a:t>
            </a:r>
            <a:r>
              <a:rPr lang="en-US" dirty="0" smtClean="0"/>
              <a:t>food</a:t>
            </a:r>
          </a:p>
          <a:p>
            <a:r>
              <a:rPr lang="en-US" dirty="0"/>
              <a:t>T</a:t>
            </a:r>
            <a:r>
              <a:rPr lang="en-US" dirty="0" smtClean="0"/>
              <a:t>he </a:t>
            </a:r>
            <a:r>
              <a:rPr lang="en-US" dirty="0"/>
              <a:t>number of calories is an indication of the amount of energy that a serving of food provides to the </a:t>
            </a:r>
            <a:r>
              <a:rPr lang="en-US" dirty="0" smtClean="0"/>
              <a:t>body</a:t>
            </a:r>
          </a:p>
          <a:p>
            <a:r>
              <a:rPr lang="en-US" dirty="0" smtClean="0"/>
              <a:t>When </a:t>
            </a:r>
            <a:r>
              <a:rPr lang="en-US" dirty="0"/>
              <a:t>referring to food, </a:t>
            </a:r>
            <a:r>
              <a:rPr lang="en-US" b="1" dirty="0">
                <a:solidFill>
                  <a:srgbClr val="00B0F0"/>
                </a:solidFill>
              </a:rPr>
              <a:t>a calorie is the amount of energy needed to raise the temperature of 1 kg of water 1° </a:t>
            </a:r>
            <a:r>
              <a:rPr lang="en-US" b="1" dirty="0" smtClean="0">
                <a:solidFill>
                  <a:srgbClr val="00B0F0"/>
                </a:solidFill>
              </a:rPr>
              <a:t>C</a:t>
            </a:r>
            <a:endParaRPr lang="en-US" dirty="0"/>
          </a:p>
          <a:p>
            <a:r>
              <a:rPr lang="en-US" dirty="0" smtClean="0"/>
              <a:t>The </a:t>
            </a:r>
            <a:r>
              <a:rPr lang="en-US" dirty="0"/>
              <a:t>number of calories in a piece of food is determined by measuring the increase in temperature of a known volume of water when a portion of the food is </a:t>
            </a:r>
            <a:r>
              <a:rPr lang="en-US" dirty="0" smtClean="0"/>
              <a:t>burned</a:t>
            </a:r>
          </a:p>
          <a:p>
            <a:r>
              <a:rPr lang="en-US" dirty="0" smtClean="0"/>
              <a:t>This </a:t>
            </a:r>
            <a:r>
              <a:rPr lang="en-US" dirty="0"/>
              <a:t>process for measuring the amount of energy in food is called </a:t>
            </a:r>
            <a:r>
              <a:rPr lang="en-US" b="1" i="1" dirty="0" err="1" smtClean="0">
                <a:solidFill>
                  <a:srgbClr val="00B0F0"/>
                </a:solidFill>
              </a:rPr>
              <a:t>calorimetry</a:t>
            </a:r>
            <a:endParaRPr lang="en-US" b="1" dirty="0">
              <a:solidFill>
                <a:srgbClr val="00B0F0"/>
              </a:solidFill>
            </a:endParaRPr>
          </a:p>
        </p:txBody>
      </p:sp>
      <p:sp>
        <p:nvSpPr>
          <p:cNvPr id="5" name="Title 1"/>
          <p:cNvSpPr>
            <a:spLocks noGrp="1"/>
          </p:cNvSpPr>
          <p:nvPr>
            <p:ph type="title"/>
          </p:nvPr>
        </p:nvSpPr>
        <p:spPr>
          <a:xfrm>
            <a:off x="457200" y="152400"/>
            <a:ext cx="8229600" cy="990600"/>
          </a:xfrm>
        </p:spPr>
        <p:txBody>
          <a:bodyPr>
            <a:normAutofit fontScale="90000"/>
          </a:bodyPr>
          <a:lstStyle/>
          <a:p>
            <a:r>
              <a:rPr lang="en-US" dirty="0" smtClean="0"/>
              <a:t>Activity 2.2.4 How much energy is in food?</a:t>
            </a:r>
            <a:endParaRPr lang="en-US" dirty="0"/>
          </a:p>
        </p:txBody>
      </p:sp>
    </p:spTree>
    <p:extLst>
      <p:ext uri="{BB962C8B-B14F-4D97-AF65-F5344CB8AC3E}">
        <p14:creationId xmlns:p14="http://schemas.microsoft.com/office/powerpoint/2010/main" val="279376728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Activity 2.2.4 How much energy is in food?</a:t>
            </a:r>
          </a:p>
        </p:txBody>
      </p:sp>
      <p:pic>
        <p:nvPicPr>
          <p:cNvPr id="23554" name="Picture 2" descr="Picture"/>
          <p:cNvPicPr>
            <a:picLocks noChangeAspect="1" noChangeArrowheads="1"/>
          </p:cNvPicPr>
          <p:nvPr/>
        </p:nvPicPr>
        <p:blipFill rotWithShape="1">
          <a:blip r:embed="rId2">
            <a:extLst>
              <a:ext uri="{28A0092B-C50C-407E-A947-70E740481C1C}">
                <a14:useLocalDpi xmlns:a14="http://schemas.microsoft.com/office/drawing/2010/main" val="0"/>
              </a:ext>
            </a:extLst>
          </a:blip>
          <a:srcRect b="4463"/>
          <a:stretch/>
        </p:blipFill>
        <p:spPr bwMode="auto">
          <a:xfrm>
            <a:off x="304799" y="1676401"/>
            <a:ext cx="2871359" cy="36576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3556" name="Picture 4" descr="http://4.bp.blogspot.com/-uDnnZFxSP40/TZ3GE1UfzAI/AAAAAAAAADs/abhifVvHqiE/s1600/2_Nutrition+train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676400"/>
            <a:ext cx="5762846" cy="36576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446776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Activity 2.2.4 How much energy is in food?</a:t>
            </a:r>
          </a:p>
        </p:txBody>
      </p:sp>
      <p:graphicFrame>
        <p:nvGraphicFramePr>
          <p:cNvPr id="3" name="Table 2"/>
          <p:cNvGraphicFramePr>
            <a:graphicFrameLocks noGrp="1"/>
          </p:cNvGraphicFramePr>
          <p:nvPr>
            <p:extLst>
              <p:ext uri="{D42A27DB-BD31-4B8C-83A1-F6EECF244321}">
                <p14:modId xmlns:p14="http://schemas.microsoft.com/office/powerpoint/2010/main" val="3087670628"/>
              </p:ext>
            </p:extLst>
          </p:nvPr>
        </p:nvGraphicFramePr>
        <p:xfrm>
          <a:off x="327660" y="1447800"/>
          <a:ext cx="8663940" cy="3657600"/>
        </p:xfrm>
        <a:graphic>
          <a:graphicData uri="http://schemas.openxmlformats.org/drawingml/2006/table">
            <a:tbl>
              <a:tblPr firstRow="1" firstCol="1" lastRow="1" lastCol="1" bandRow="1" bandCol="1">
                <a:tableStyleId>{7E9639D4-E3E2-4D34-9284-5A2195B3D0D7}</a:tableStyleId>
              </a:tblPr>
              <a:tblGrid>
                <a:gridCol w="4754880"/>
                <a:gridCol w="1954530"/>
                <a:gridCol w="1954530"/>
              </a:tblGrid>
              <a:tr h="0">
                <a:tc>
                  <a:txBody>
                    <a:bodyPr/>
                    <a:lstStyle/>
                    <a:p>
                      <a:pPr marL="0" marR="0" indent="0">
                        <a:spcBef>
                          <a:spcPts val="600"/>
                        </a:spcBef>
                        <a:spcAft>
                          <a:spcPts val="600"/>
                        </a:spcAft>
                      </a:pPr>
                      <a:r>
                        <a:rPr lang="en-US" sz="2400" dirty="0">
                          <a:effectLst/>
                        </a:rPr>
                        <a:t>Measurements</a:t>
                      </a:r>
                      <a:endParaRPr lang="en-US" sz="2400" b="1" dirty="0">
                        <a:effectLst/>
                        <a:latin typeface="Arial"/>
                        <a:ea typeface="Times New Roman"/>
                        <a:cs typeface="Times New Roman"/>
                      </a:endParaRPr>
                    </a:p>
                  </a:txBody>
                  <a:tcPr marL="68580" marR="68580" marT="0" marB="0"/>
                </a:tc>
                <a:tc>
                  <a:txBody>
                    <a:bodyPr/>
                    <a:lstStyle/>
                    <a:p>
                      <a:pPr marL="228600" marR="0">
                        <a:spcBef>
                          <a:spcPts val="600"/>
                        </a:spcBef>
                        <a:spcAft>
                          <a:spcPts val="600"/>
                        </a:spcAft>
                      </a:pPr>
                      <a:r>
                        <a:rPr lang="en-US" sz="2400">
                          <a:effectLst/>
                        </a:rPr>
                        <a:t>Sample 1</a:t>
                      </a:r>
                      <a:endParaRPr lang="en-US" sz="2400" b="1">
                        <a:effectLst/>
                        <a:latin typeface="Arial"/>
                        <a:ea typeface="Times New Roman"/>
                        <a:cs typeface="Times New Roman"/>
                      </a:endParaRPr>
                    </a:p>
                  </a:txBody>
                  <a:tcPr marL="68580" marR="68580" marT="0" marB="0"/>
                </a:tc>
                <a:tc>
                  <a:txBody>
                    <a:bodyPr/>
                    <a:lstStyle/>
                    <a:p>
                      <a:pPr marL="228600" marR="0">
                        <a:spcBef>
                          <a:spcPts val="600"/>
                        </a:spcBef>
                        <a:spcAft>
                          <a:spcPts val="600"/>
                        </a:spcAft>
                      </a:pPr>
                      <a:r>
                        <a:rPr lang="en-US" sz="2400">
                          <a:effectLst/>
                        </a:rPr>
                        <a:t>Sample 2</a:t>
                      </a:r>
                      <a:endParaRPr lang="en-US" sz="2400" b="1">
                        <a:effectLst/>
                        <a:latin typeface="Arial"/>
                        <a:ea typeface="Times New Roman"/>
                        <a:cs typeface="Times New Roman"/>
                      </a:endParaRPr>
                    </a:p>
                  </a:txBody>
                  <a:tcPr marL="68580" marR="68580" marT="0" marB="0"/>
                </a:tc>
              </a:tr>
              <a:tr h="0">
                <a:tc>
                  <a:txBody>
                    <a:bodyPr/>
                    <a:lstStyle/>
                    <a:p>
                      <a:pPr marL="0" marR="0">
                        <a:spcBef>
                          <a:spcPts val="0"/>
                        </a:spcBef>
                        <a:spcAft>
                          <a:spcPts val="0"/>
                        </a:spcAft>
                      </a:pPr>
                      <a:r>
                        <a:rPr lang="en-US" sz="2400" dirty="0">
                          <a:effectLst/>
                        </a:rPr>
                        <a:t>Food used</a:t>
                      </a:r>
                      <a:endParaRPr lang="en-US" sz="2400" dirty="0">
                        <a:effectLst/>
                        <a:latin typeface="Arial"/>
                        <a:ea typeface="Times New Roman"/>
                        <a:cs typeface="Times New Roman"/>
                      </a:endParaRPr>
                    </a:p>
                  </a:txBody>
                  <a:tcPr marL="68580" marR="68580" marT="0" marB="0"/>
                </a:tc>
                <a:tc>
                  <a:txBody>
                    <a:bodyPr/>
                    <a:lstStyle/>
                    <a:p>
                      <a:pPr marL="0" marR="0">
                        <a:spcBef>
                          <a:spcPts val="0"/>
                        </a:spcBef>
                        <a:spcAft>
                          <a:spcPts val="0"/>
                        </a:spcAft>
                      </a:pPr>
                      <a:r>
                        <a:rPr lang="en-US" sz="2400" dirty="0">
                          <a:effectLst/>
                        </a:rPr>
                        <a:t> </a:t>
                      </a:r>
                      <a:endParaRPr lang="en-US" sz="2400" dirty="0">
                        <a:effectLst/>
                        <a:latin typeface="Arial"/>
                        <a:ea typeface="Times New Roman"/>
                        <a:cs typeface="Times New Roman"/>
                      </a:endParaRPr>
                    </a:p>
                  </a:txBody>
                  <a:tcPr marL="68580" marR="68580" marT="0" marB="0"/>
                </a:tc>
                <a:tc>
                  <a:txBody>
                    <a:bodyPr/>
                    <a:lstStyle/>
                    <a:p>
                      <a:pPr marL="0" marR="0">
                        <a:spcBef>
                          <a:spcPts val="0"/>
                        </a:spcBef>
                        <a:spcAft>
                          <a:spcPts val="0"/>
                        </a:spcAft>
                      </a:pPr>
                      <a:r>
                        <a:rPr lang="en-US" sz="2400">
                          <a:effectLst/>
                        </a:rPr>
                        <a:t> </a:t>
                      </a:r>
                      <a:endParaRPr lang="en-US" sz="2400">
                        <a:effectLst/>
                        <a:latin typeface="Arial"/>
                        <a:ea typeface="Times New Roman"/>
                        <a:cs typeface="Times New Roman"/>
                      </a:endParaRPr>
                    </a:p>
                  </a:txBody>
                  <a:tcPr marL="68580" marR="68580" marT="0" marB="0"/>
                </a:tc>
              </a:tr>
              <a:tr h="0">
                <a:tc>
                  <a:txBody>
                    <a:bodyPr/>
                    <a:lstStyle/>
                    <a:p>
                      <a:pPr marL="0" marR="0">
                        <a:spcBef>
                          <a:spcPts val="0"/>
                        </a:spcBef>
                        <a:spcAft>
                          <a:spcPts val="0"/>
                        </a:spcAft>
                      </a:pPr>
                      <a:r>
                        <a:rPr lang="en-US" sz="2400" dirty="0">
                          <a:effectLst/>
                        </a:rPr>
                        <a:t>Mass of empty can (g)</a:t>
                      </a:r>
                      <a:endParaRPr lang="en-US" sz="2400" dirty="0">
                        <a:effectLst/>
                        <a:latin typeface="Arial"/>
                        <a:ea typeface="Times New Roman"/>
                        <a:cs typeface="Times New Roman"/>
                      </a:endParaRPr>
                    </a:p>
                  </a:txBody>
                  <a:tcPr marL="68580" marR="68580" marT="0" marB="0"/>
                </a:tc>
                <a:tc>
                  <a:txBody>
                    <a:bodyPr/>
                    <a:lstStyle/>
                    <a:p>
                      <a:pPr marL="0" marR="0">
                        <a:spcBef>
                          <a:spcPts val="0"/>
                        </a:spcBef>
                        <a:spcAft>
                          <a:spcPts val="0"/>
                        </a:spcAft>
                      </a:pPr>
                      <a:r>
                        <a:rPr lang="en-US" sz="2400">
                          <a:effectLst/>
                        </a:rPr>
                        <a:t> </a:t>
                      </a:r>
                      <a:endParaRPr lang="en-US" sz="2400">
                        <a:effectLst/>
                        <a:latin typeface="Arial"/>
                        <a:ea typeface="Times New Roman"/>
                        <a:cs typeface="Times New Roman"/>
                      </a:endParaRPr>
                    </a:p>
                  </a:txBody>
                  <a:tcPr marL="68580" marR="68580" marT="0" marB="0"/>
                </a:tc>
                <a:tc>
                  <a:txBody>
                    <a:bodyPr/>
                    <a:lstStyle/>
                    <a:p>
                      <a:pPr marL="0" marR="0">
                        <a:spcBef>
                          <a:spcPts val="0"/>
                        </a:spcBef>
                        <a:spcAft>
                          <a:spcPts val="0"/>
                        </a:spcAft>
                      </a:pPr>
                      <a:r>
                        <a:rPr lang="en-US" sz="2400">
                          <a:effectLst/>
                        </a:rPr>
                        <a:t> </a:t>
                      </a:r>
                      <a:endParaRPr lang="en-US" sz="2400">
                        <a:effectLst/>
                        <a:latin typeface="Arial"/>
                        <a:ea typeface="Times New Roman"/>
                        <a:cs typeface="Times New Roman"/>
                      </a:endParaRPr>
                    </a:p>
                  </a:txBody>
                  <a:tcPr marL="68580" marR="68580" marT="0" marB="0"/>
                </a:tc>
              </a:tr>
              <a:tr h="0">
                <a:tc>
                  <a:txBody>
                    <a:bodyPr/>
                    <a:lstStyle/>
                    <a:p>
                      <a:pPr marL="0" marR="0">
                        <a:spcBef>
                          <a:spcPts val="0"/>
                        </a:spcBef>
                        <a:spcAft>
                          <a:spcPts val="0"/>
                        </a:spcAft>
                      </a:pPr>
                      <a:r>
                        <a:rPr lang="en-US" sz="2400" dirty="0">
                          <a:effectLst/>
                        </a:rPr>
                        <a:t>Mass of can plus water (g)</a:t>
                      </a:r>
                      <a:endParaRPr lang="en-US" sz="2400" dirty="0">
                        <a:effectLst/>
                        <a:latin typeface="Arial"/>
                        <a:ea typeface="Times New Roman"/>
                        <a:cs typeface="Times New Roman"/>
                      </a:endParaRPr>
                    </a:p>
                  </a:txBody>
                  <a:tcPr marL="68580" marR="68580" marT="0" marB="0"/>
                </a:tc>
                <a:tc>
                  <a:txBody>
                    <a:bodyPr/>
                    <a:lstStyle/>
                    <a:p>
                      <a:pPr marL="0" marR="0">
                        <a:spcBef>
                          <a:spcPts val="0"/>
                        </a:spcBef>
                        <a:spcAft>
                          <a:spcPts val="0"/>
                        </a:spcAft>
                      </a:pPr>
                      <a:r>
                        <a:rPr lang="en-US" sz="2400">
                          <a:effectLst/>
                        </a:rPr>
                        <a:t> </a:t>
                      </a:r>
                      <a:endParaRPr lang="en-US" sz="2400">
                        <a:effectLst/>
                        <a:latin typeface="Arial"/>
                        <a:ea typeface="Times New Roman"/>
                        <a:cs typeface="Times New Roman"/>
                      </a:endParaRPr>
                    </a:p>
                  </a:txBody>
                  <a:tcPr marL="68580" marR="68580" marT="0" marB="0"/>
                </a:tc>
                <a:tc>
                  <a:txBody>
                    <a:bodyPr/>
                    <a:lstStyle/>
                    <a:p>
                      <a:pPr marL="0" marR="0">
                        <a:spcBef>
                          <a:spcPts val="0"/>
                        </a:spcBef>
                        <a:spcAft>
                          <a:spcPts val="0"/>
                        </a:spcAft>
                      </a:pPr>
                      <a:r>
                        <a:rPr lang="en-US" sz="2400">
                          <a:effectLst/>
                        </a:rPr>
                        <a:t> </a:t>
                      </a:r>
                      <a:endParaRPr lang="en-US" sz="2400">
                        <a:effectLst/>
                        <a:latin typeface="Arial"/>
                        <a:ea typeface="Times New Roman"/>
                        <a:cs typeface="Times New Roman"/>
                      </a:endParaRPr>
                    </a:p>
                  </a:txBody>
                  <a:tcPr marL="68580" marR="68580" marT="0" marB="0"/>
                </a:tc>
              </a:tr>
              <a:tr h="0">
                <a:tc>
                  <a:txBody>
                    <a:bodyPr/>
                    <a:lstStyle/>
                    <a:p>
                      <a:pPr marL="0" marR="0">
                        <a:spcBef>
                          <a:spcPts val="0"/>
                        </a:spcBef>
                        <a:spcAft>
                          <a:spcPts val="0"/>
                        </a:spcAft>
                      </a:pPr>
                      <a:r>
                        <a:rPr lang="en-US" sz="2400" dirty="0">
                          <a:effectLst/>
                        </a:rPr>
                        <a:t>Minimum temperature of water (°C)</a:t>
                      </a:r>
                      <a:endParaRPr lang="en-US" sz="2400" dirty="0">
                        <a:effectLst/>
                        <a:latin typeface="Arial"/>
                        <a:ea typeface="Times New Roman"/>
                        <a:cs typeface="Times New Roman"/>
                      </a:endParaRPr>
                    </a:p>
                  </a:txBody>
                  <a:tcPr marL="68580" marR="68580" marT="0" marB="0"/>
                </a:tc>
                <a:tc>
                  <a:txBody>
                    <a:bodyPr/>
                    <a:lstStyle/>
                    <a:p>
                      <a:pPr marL="0" marR="0">
                        <a:spcBef>
                          <a:spcPts val="0"/>
                        </a:spcBef>
                        <a:spcAft>
                          <a:spcPts val="0"/>
                        </a:spcAft>
                      </a:pPr>
                      <a:r>
                        <a:rPr lang="en-US" sz="2400">
                          <a:effectLst/>
                        </a:rPr>
                        <a:t> </a:t>
                      </a:r>
                      <a:endParaRPr lang="en-US" sz="2400">
                        <a:effectLst/>
                        <a:latin typeface="Arial"/>
                        <a:ea typeface="Times New Roman"/>
                        <a:cs typeface="Times New Roman"/>
                      </a:endParaRPr>
                    </a:p>
                  </a:txBody>
                  <a:tcPr marL="68580" marR="68580" marT="0" marB="0"/>
                </a:tc>
                <a:tc>
                  <a:txBody>
                    <a:bodyPr/>
                    <a:lstStyle/>
                    <a:p>
                      <a:pPr marL="0" marR="0">
                        <a:spcBef>
                          <a:spcPts val="0"/>
                        </a:spcBef>
                        <a:spcAft>
                          <a:spcPts val="0"/>
                        </a:spcAft>
                      </a:pPr>
                      <a:r>
                        <a:rPr lang="en-US" sz="2400">
                          <a:effectLst/>
                        </a:rPr>
                        <a:t> </a:t>
                      </a:r>
                      <a:endParaRPr lang="en-US" sz="2400">
                        <a:effectLst/>
                        <a:latin typeface="Arial"/>
                        <a:ea typeface="Times New Roman"/>
                        <a:cs typeface="Times New Roman"/>
                      </a:endParaRPr>
                    </a:p>
                  </a:txBody>
                  <a:tcPr marL="68580" marR="68580" marT="0" marB="0"/>
                </a:tc>
              </a:tr>
              <a:tr h="0">
                <a:tc>
                  <a:txBody>
                    <a:bodyPr/>
                    <a:lstStyle/>
                    <a:p>
                      <a:pPr marL="0" marR="0">
                        <a:spcBef>
                          <a:spcPts val="0"/>
                        </a:spcBef>
                        <a:spcAft>
                          <a:spcPts val="0"/>
                        </a:spcAft>
                      </a:pPr>
                      <a:r>
                        <a:rPr lang="en-US" sz="2400" dirty="0">
                          <a:effectLst/>
                        </a:rPr>
                        <a:t>Maximum temperature of water (°C)</a:t>
                      </a:r>
                      <a:endParaRPr lang="en-US" sz="2400" dirty="0">
                        <a:effectLst/>
                        <a:latin typeface="Arial"/>
                        <a:ea typeface="Times New Roman"/>
                        <a:cs typeface="Times New Roman"/>
                      </a:endParaRPr>
                    </a:p>
                  </a:txBody>
                  <a:tcPr marL="68580" marR="68580" marT="0" marB="0"/>
                </a:tc>
                <a:tc>
                  <a:txBody>
                    <a:bodyPr/>
                    <a:lstStyle/>
                    <a:p>
                      <a:pPr marL="0" marR="0">
                        <a:spcBef>
                          <a:spcPts val="0"/>
                        </a:spcBef>
                        <a:spcAft>
                          <a:spcPts val="0"/>
                        </a:spcAft>
                      </a:pPr>
                      <a:r>
                        <a:rPr lang="en-US" sz="2400">
                          <a:effectLst/>
                        </a:rPr>
                        <a:t> </a:t>
                      </a:r>
                      <a:endParaRPr lang="en-US" sz="2400">
                        <a:effectLst/>
                        <a:latin typeface="Arial"/>
                        <a:ea typeface="Times New Roman"/>
                        <a:cs typeface="Times New Roman"/>
                      </a:endParaRPr>
                    </a:p>
                  </a:txBody>
                  <a:tcPr marL="68580" marR="68580" marT="0" marB="0"/>
                </a:tc>
                <a:tc>
                  <a:txBody>
                    <a:bodyPr/>
                    <a:lstStyle/>
                    <a:p>
                      <a:pPr marL="0" marR="0">
                        <a:spcBef>
                          <a:spcPts val="0"/>
                        </a:spcBef>
                        <a:spcAft>
                          <a:spcPts val="0"/>
                        </a:spcAft>
                      </a:pPr>
                      <a:r>
                        <a:rPr lang="en-US" sz="2400">
                          <a:effectLst/>
                        </a:rPr>
                        <a:t> </a:t>
                      </a:r>
                      <a:endParaRPr lang="en-US" sz="2400">
                        <a:effectLst/>
                        <a:latin typeface="Arial"/>
                        <a:ea typeface="Times New Roman"/>
                        <a:cs typeface="Times New Roman"/>
                      </a:endParaRPr>
                    </a:p>
                  </a:txBody>
                  <a:tcPr marL="68580" marR="68580" marT="0" marB="0"/>
                </a:tc>
              </a:tr>
              <a:tr h="0">
                <a:tc>
                  <a:txBody>
                    <a:bodyPr/>
                    <a:lstStyle/>
                    <a:p>
                      <a:pPr marL="0" marR="0">
                        <a:spcBef>
                          <a:spcPts val="0"/>
                        </a:spcBef>
                        <a:spcAft>
                          <a:spcPts val="0"/>
                        </a:spcAft>
                      </a:pPr>
                      <a:r>
                        <a:rPr lang="en-US" sz="2400" dirty="0">
                          <a:effectLst/>
                        </a:rPr>
                        <a:t>Initial mass of food (g)</a:t>
                      </a:r>
                      <a:endParaRPr lang="en-US" sz="2400" dirty="0">
                        <a:effectLst/>
                        <a:latin typeface="Arial"/>
                        <a:ea typeface="Times New Roman"/>
                        <a:cs typeface="Times New Roman"/>
                      </a:endParaRPr>
                    </a:p>
                  </a:txBody>
                  <a:tcPr marL="68580" marR="68580" marT="0" marB="0"/>
                </a:tc>
                <a:tc>
                  <a:txBody>
                    <a:bodyPr/>
                    <a:lstStyle/>
                    <a:p>
                      <a:pPr marL="0" marR="0">
                        <a:spcBef>
                          <a:spcPts val="0"/>
                        </a:spcBef>
                        <a:spcAft>
                          <a:spcPts val="0"/>
                        </a:spcAft>
                      </a:pPr>
                      <a:r>
                        <a:rPr lang="en-US" sz="2400">
                          <a:effectLst/>
                        </a:rPr>
                        <a:t> </a:t>
                      </a:r>
                      <a:endParaRPr lang="en-US" sz="2400">
                        <a:effectLst/>
                        <a:latin typeface="Arial"/>
                        <a:ea typeface="Times New Roman"/>
                        <a:cs typeface="Times New Roman"/>
                      </a:endParaRPr>
                    </a:p>
                  </a:txBody>
                  <a:tcPr marL="68580" marR="68580" marT="0" marB="0"/>
                </a:tc>
                <a:tc>
                  <a:txBody>
                    <a:bodyPr/>
                    <a:lstStyle/>
                    <a:p>
                      <a:pPr marL="0" marR="0">
                        <a:spcBef>
                          <a:spcPts val="0"/>
                        </a:spcBef>
                        <a:spcAft>
                          <a:spcPts val="0"/>
                        </a:spcAft>
                      </a:pPr>
                      <a:r>
                        <a:rPr lang="en-US" sz="2400">
                          <a:effectLst/>
                        </a:rPr>
                        <a:t> </a:t>
                      </a:r>
                      <a:endParaRPr lang="en-US" sz="2400">
                        <a:effectLst/>
                        <a:latin typeface="Arial"/>
                        <a:ea typeface="Times New Roman"/>
                        <a:cs typeface="Times New Roman"/>
                      </a:endParaRPr>
                    </a:p>
                  </a:txBody>
                  <a:tcPr marL="68580" marR="68580" marT="0" marB="0"/>
                </a:tc>
              </a:tr>
              <a:tr h="0">
                <a:tc>
                  <a:txBody>
                    <a:bodyPr/>
                    <a:lstStyle/>
                    <a:p>
                      <a:pPr marL="0" marR="0">
                        <a:spcBef>
                          <a:spcPts val="0"/>
                        </a:spcBef>
                        <a:spcAft>
                          <a:spcPts val="0"/>
                        </a:spcAft>
                      </a:pPr>
                      <a:r>
                        <a:rPr lang="en-US" sz="2400" dirty="0">
                          <a:effectLst/>
                        </a:rPr>
                        <a:t>Final mass of food (g)</a:t>
                      </a:r>
                      <a:endParaRPr lang="en-US" sz="2400" dirty="0">
                        <a:effectLst/>
                        <a:latin typeface="Arial"/>
                        <a:ea typeface="Times New Roman"/>
                        <a:cs typeface="Times New Roman"/>
                      </a:endParaRPr>
                    </a:p>
                  </a:txBody>
                  <a:tcPr marL="68580" marR="68580" marT="0" marB="0"/>
                </a:tc>
                <a:tc>
                  <a:txBody>
                    <a:bodyPr/>
                    <a:lstStyle/>
                    <a:p>
                      <a:pPr marL="0" marR="0">
                        <a:spcBef>
                          <a:spcPts val="0"/>
                        </a:spcBef>
                        <a:spcAft>
                          <a:spcPts val="0"/>
                        </a:spcAft>
                      </a:pPr>
                      <a:r>
                        <a:rPr lang="en-US" sz="2400">
                          <a:effectLst/>
                        </a:rPr>
                        <a:t> </a:t>
                      </a:r>
                      <a:endParaRPr lang="en-US" sz="2400">
                        <a:effectLst/>
                        <a:latin typeface="Arial"/>
                        <a:ea typeface="Times New Roman"/>
                        <a:cs typeface="Times New Roman"/>
                      </a:endParaRPr>
                    </a:p>
                  </a:txBody>
                  <a:tcPr marL="68580" marR="68580" marT="0" marB="0"/>
                </a:tc>
                <a:tc>
                  <a:txBody>
                    <a:bodyPr/>
                    <a:lstStyle/>
                    <a:p>
                      <a:pPr marL="0" marR="0">
                        <a:spcBef>
                          <a:spcPts val="0"/>
                        </a:spcBef>
                        <a:spcAft>
                          <a:spcPts val="0"/>
                        </a:spcAft>
                      </a:pPr>
                      <a:r>
                        <a:rPr lang="en-US" sz="2400" dirty="0">
                          <a:effectLst/>
                        </a:rPr>
                        <a:t> </a:t>
                      </a:r>
                      <a:endParaRPr lang="en-US" sz="2400" dirty="0">
                        <a:effectLst/>
                        <a:latin typeface="Arial"/>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31439036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2.2.4 Math Review</a:t>
            </a:r>
            <a:endParaRPr lang="en-US" dirty="0"/>
          </a:p>
        </p:txBody>
      </p:sp>
      <p:sp>
        <p:nvSpPr>
          <p:cNvPr id="7" name="Content Placeholder 6"/>
          <p:cNvSpPr>
            <a:spLocks noGrp="1"/>
          </p:cNvSpPr>
          <p:nvPr>
            <p:ph sz="quarter" idx="2"/>
          </p:nvPr>
        </p:nvSpPr>
        <p:spPr>
          <a:xfrm>
            <a:off x="457202" y="4419600"/>
            <a:ext cx="8292847" cy="1810512"/>
          </a:xfrm>
        </p:spPr>
        <p:txBody>
          <a:bodyPr>
            <a:normAutofit/>
          </a:bodyPr>
          <a:lstStyle/>
          <a:p>
            <a:r>
              <a:rPr lang="en-US" dirty="0" smtClean="0"/>
              <a:t>Energy gained by water </a:t>
            </a:r>
            <a:r>
              <a:rPr lang="en-US" dirty="0"/>
              <a:t>(chemistry calories) </a:t>
            </a:r>
            <a:r>
              <a:rPr lang="en-US" dirty="0" smtClean="0"/>
              <a:t>= </a:t>
            </a:r>
            <a:r>
              <a:rPr lang="en-US" dirty="0"/>
              <a:t>(mass of water) x (change in temperature) x (specific heat of water)</a:t>
            </a:r>
          </a:p>
          <a:p>
            <a:r>
              <a:rPr lang="en-US" dirty="0" smtClean="0"/>
              <a:t>The </a:t>
            </a:r>
            <a:r>
              <a:rPr lang="en-US" dirty="0"/>
              <a:t>specific heat of water is 1 calorie ÷ (1 g x 1°C</a:t>
            </a:r>
            <a:r>
              <a:rPr lang="en-US" dirty="0" smtClean="0"/>
              <a:t>)= 1.</a:t>
            </a:r>
            <a:endParaRPr lang="en-US" dirty="0"/>
          </a:p>
          <a:p>
            <a:endParaRPr lang="en-US" dirty="0" smtClean="0"/>
          </a:p>
          <a:p>
            <a:pPr marL="0" indent="0">
              <a:buNone/>
            </a:pPr>
            <a:endParaRPr lang="en-US" dirty="0"/>
          </a:p>
        </p:txBody>
      </p:sp>
      <p:graphicFrame>
        <p:nvGraphicFramePr>
          <p:cNvPr id="9" name="Content Placeholder 5"/>
          <p:cNvGraphicFramePr>
            <a:graphicFrameLocks noGrp="1"/>
          </p:cNvGraphicFramePr>
          <p:nvPr>
            <p:ph sz="quarter" idx="1"/>
            <p:extLst>
              <p:ext uri="{D42A27DB-BD31-4B8C-83A1-F6EECF244321}">
                <p14:modId xmlns:p14="http://schemas.microsoft.com/office/powerpoint/2010/main" val="2771670594"/>
              </p:ext>
            </p:extLst>
          </p:nvPr>
        </p:nvGraphicFramePr>
        <p:xfrm>
          <a:off x="457200" y="1219200"/>
          <a:ext cx="5303520" cy="1463040"/>
        </p:xfrm>
        <a:graphic>
          <a:graphicData uri="http://schemas.openxmlformats.org/drawingml/2006/table">
            <a:tbl>
              <a:tblPr>
                <a:tableStyleId>{BC89EF96-8CEA-46FF-86C4-4CE0E7609802}</a:tableStyleId>
              </a:tblPr>
              <a:tblGrid>
                <a:gridCol w="3108960"/>
                <a:gridCol w="1097280"/>
                <a:gridCol w="1097280"/>
              </a:tblGrid>
              <a:tr h="365760">
                <a:tc>
                  <a:txBody>
                    <a:bodyPr/>
                    <a:lstStyle/>
                    <a:p>
                      <a:pPr algn="l" fontAlgn="b"/>
                      <a:r>
                        <a:rPr lang="en-US" sz="2000" u="none" strike="noStrike" dirty="0">
                          <a:effectLst/>
                        </a:rPr>
                        <a:t> </a:t>
                      </a:r>
                      <a:endParaRPr lang="en-US" sz="2000" b="0" i="0" u="none" strike="noStrike" dirty="0">
                        <a:solidFill>
                          <a:srgbClr val="000000"/>
                        </a:solidFill>
                        <a:effectLst/>
                        <a:latin typeface="Calibri"/>
                      </a:endParaRPr>
                    </a:p>
                  </a:txBody>
                  <a:tcPr marL="7655" marR="7655" marT="9525" marB="0" anchor="b"/>
                </a:tc>
                <a:tc>
                  <a:txBody>
                    <a:bodyPr/>
                    <a:lstStyle/>
                    <a:p>
                      <a:pPr algn="ctr" fontAlgn="b"/>
                      <a:r>
                        <a:rPr lang="en-US" sz="2000" u="none" strike="noStrike" dirty="0" smtClean="0">
                          <a:effectLst/>
                        </a:rPr>
                        <a:t>Sample 1</a:t>
                      </a:r>
                      <a:endParaRPr lang="en-US" sz="2000" b="0" i="0" u="none" strike="noStrike" dirty="0">
                        <a:solidFill>
                          <a:srgbClr val="000000"/>
                        </a:solidFill>
                        <a:effectLst/>
                        <a:latin typeface="Calibri"/>
                      </a:endParaRPr>
                    </a:p>
                  </a:txBody>
                  <a:tcPr marL="7655" marR="7655" marT="9525" marB="0" anchor="b"/>
                </a:tc>
                <a:tc>
                  <a:txBody>
                    <a:bodyPr/>
                    <a:lstStyle/>
                    <a:p>
                      <a:pPr algn="ctr" fontAlgn="b"/>
                      <a:r>
                        <a:rPr lang="en-US" sz="2000" u="none" strike="noStrike" dirty="0" smtClean="0">
                          <a:effectLst/>
                        </a:rPr>
                        <a:t>Sample 2</a:t>
                      </a:r>
                      <a:endParaRPr lang="en-US" sz="2000" b="0" i="0" u="none" strike="noStrike" dirty="0">
                        <a:solidFill>
                          <a:srgbClr val="000000"/>
                        </a:solidFill>
                        <a:effectLst/>
                        <a:latin typeface="Calibri"/>
                      </a:endParaRPr>
                    </a:p>
                  </a:txBody>
                  <a:tcPr marL="7655" marR="7655" marT="9525" marB="0" anchor="b"/>
                </a:tc>
              </a:tr>
              <a:tr h="365760">
                <a:tc>
                  <a:txBody>
                    <a:bodyPr/>
                    <a:lstStyle/>
                    <a:p>
                      <a:pPr algn="l" fontAlgn="b"/>
                      <a:r>
                        <a:rPr lang="en-US" sz="2000" u="none" strike="noStrike" dirty="0">
                          <a:effectLst/>
                        </a:rPr>
                        <a:t>Mass of H2O</a:t>
                      </a:r>
                      <a:endParaRPr lang="en-US" sz="2000" b="0" i="0" u="none" strike="noStrike" dirty="0">
                        <a:solidFill>
                          <a:srgbClr val="000000"/>
                        </a:solidFill>
                        <a:effectLst/>
                        <a:latin typeface="Calibri"/>
                      </a:endParaRPr>
                    </a:p>
                  </a:txBody>
                  <a:tcPr marL="7655" marR="7655" marT="9525" marB="0" anchor="b"/>
                </a:tc>
                <a:tc>
                  <a:txBody>
                    <a:bodyPr/>
                    <a:lstStyle/>
                    <a:p>
                      <a:pPr algn="r" fontAlgn="b"/>
                      <a:r>
                        <a:rPr lang="en-US" sz="2000" u="none" strike="noStrike" dirty="0">
                          <a:effectLst/>
                        </a:rPr>
                        <a:t>82.30</a:t>
                      </a:r>
                      <a:endParaRPr lang="en-US" sz="2000" b="0" i="0" u="none" strike="noStrike" dirty="0">
                        <a:solidFill>
                          <a:srgbClr val="000000"/>
                        </a:solidFill>
                        <a:effectLst/>
                        <a:latin typeface="Calibri"/>
                      </a:endParaRPr>
                    </a:p>
                  </a:txBody>
                  <a:tcPr marL="7655" marR="7655" marT="9525" marB="0" anchor="b"/>
                </a:tc>
                <a:tc>
                  <a:txBody>
                    <a:bodyPr/>
                    <a:lstStyle/>
                    <a:p>
                      <a:pPr algn="r" fontAlgn="b"/>
                      <a:r>
                        <a:rPr lang="en-US" sz="2000" u="none" strike="noStrike" dirty="0">
                          <a:effectLst/>
                        </a:rPr>
                        <a:t>91.90</a:t>
                      </a:r>
                      <a:endParaRPr lang="en-US" sz="2000" b="0" i="0" u="none" strike="noStrike" dirty="0">
                        <a:solidFill>
                          <a:srgbClr val="000000"/>
                        </a:solidFill>
                        <a:effectLst/>
                        <a:latin typeface="Calibri"/>
                      </a:endParaRPr>
                    </a:p>
                  </a:txBody>
                  <a:tcPr marL="7655" marR="7655" marT="9525" marB="0" anchor="b"/>
                </a:tc>
              </a:tr>
              <a:tr h="365760">
                <a:tc>
                  <a:txBody>
                    <a:bodyPr/>
                    <a:lstStyle/>
                    <a:p>
                      <a:pPr algn="l" fontAlgn="b"/>
                      <a:r>
                        <a:rPr lang="en-US" sz="2000" u="none" strike="noStrike" dirty="0">
                          <a:effectLst/>
                        </a:rPr>
                        <a:t>Change in H2O Temp</a:t>
                      </a:r>
                      <a:endParaRPr lang="en-US" sz="2000" b="0" i="0" u="none" strike="noStrike" dirty="0">
                        <a:solidFill>
                          <a:srgbClr val="000000"/>
                        </a:solidFill>
                        <a:effectLst/>
                        <a:latin typeface="Calibri"/>
                      </a:endParaRPr>
                    </a:p>
                  </a:txBody>
                  <a:tcPr marL="7655" marR="7655" marT="9525" marB="0" anchor="b"/>
                </a:tc>
                <a:tc>
                  <a:txBody>
                    <a:bodyPr/>
                    <a:lstStyle/>
                    <a:p>
                      <a:pPr algn="r" fontAlgn="b"/>
                      <a:r>
                        <a:rPr lang="en-US" sz="2000" u="none" strike="noStrike" dirty="0">
                          <a:effectLst/>
                        </a:rPr>
                        <a:t>0.08</a:t>
                      </a:r>
                      <a:endParaRPr lang="en-US" sz="2000" b="0" i="0" u="none" strike="noStrike" dirty="0">
                        <a:solidFill>
                          <a:srgbClr val="000000"/>
                        </a:solidFill>
                        <a:effectLst/>
                        <a:latin typeface="Calibri"/>
                      </a:endParaRPr>
                    </a:p>
                  </a:txBody>
                  <a:tcPr marL="7655" marR="7655" marT="9525" marB="0" anchor="b"/>
                </a:tc>
                <a:tc>
                  <a:txBody>
                    <a:bodyPr/>
                    <a:lstStyle/>
                    <a:p>
                      <a:pPr algn="r" fontAlgn="b"/>
                      <a:r>
                        <a:rPr lang="en-US" sz="2000" u="none" strike="noStrike" dirty="0">
                          <a:effectLst/>
                        </a:rPr>
                        <a:t>2.30</a:t>
                      </a:r>
                      <a:endParaRPr lang="en-US" sz="2000" b="0" i="0" u="none" strike="noStrike" dirty="0">
                        <a:solidFill>
                          <a:srgbClr val="000000"/>
                        </a:solidFill>
                        <a:effectLst/>
                        <a:latin typeface="Calibri"/>
                      </a:endParaRPr>
                    </a:p>
                  </a:txBody>
                  <a:tcPr marL="7655" marR="7655" marT="9525" marB="0" anchor="b"/>
                </a:tc>
              </a:tr>
              <a:tr h="365760">
                <a:tc>
                  <a:txBody>
                    <a:bodyPr/>
                    <a:lstStyle/>
                    <a:p>
                      <a:pPr algn="l" fontAlgn="b"/>
                      <a:r>
                        <a:rPr lang="en-US" sz="2000" u="none" strike="noStrike" dirty="0" smtClean="0">
                          <a:effectLst/>
                        </a:rPr>
                        <a:t>Change </a:t>
                      </a:r>
                      <a:r>
                        <a:rPr lang="en-US" sz="2000" u="none" strike="noStrike" dirty="0">
                          <a:effectLst/>
                        </a:rPr>
                        <a:t>in Food Mass</a:t>
                      </a:r>
                      <a:endParaRPr lang="en-US" sz="2000" b="0" i="0" u="none" strike="noStrike" dirty="0">
                        <a:solidFill>
                          <a:srgbClr val="000000"/>
                        </a:solidFill>
                        <a:effectLst/>
                        <a:latin typeface="Calibri"/>
                      </a:endParaRPr>
                    </a:p>
                  </a:txBody>
                  <a:tcPr marL="7655" marR="7655" marT="9525" marB="0" anchor="b"/>
                </a:tc>
                <a:tc>
                  <a:txBody>
                    <a:bodyPr/>
                    <a:lstStyle/>
                    <a:p>
                      <a:pPr algn="r" fontAlgn="b"/>
                      <a:r>
                        <a:rPr lang="en-US" sz="2000" u="none" strike="noStrike" dirty="0">
                          <a:effectLst/>
                        </a:rPr>
                        <a:t>0.10</a:t>
                      </a:r>
                      <a:endParaRPr lang="en-US" sz="2000" b="0" i="0" u="none" strike="noStrike" dirty="0">
                        <a:solidFill>
                          <a:srgbClr val="000000"/>
                        </a:solidFill>
                        <a:effectLst/>
                        <a:latin typeface="Calibri"/>
                      </a:endParaRPr>
                    </a:p>
                  </a:txBody>
                  <a:tcPr marL="7655" marR="7655" marT="9525" marB="0" anchor="b"/>
                </a:tc>
                <a:tc>
                  <a:txBody>
                    <a:bodyPr/>
                    <a:lstStyle/>
                    <a:p>
                      <a:pPr algn="r" fontAlgn="b"/>
                      <a:r>
                        <a:rPr lang="en-US" sz="2000" u="none" strike="noStrike" dirty="0">
                          <a:effectLst/>
                        </a:rPr>
                        <a:t>1.30</a:t>
                      </a:r>
                      <a:endParaRPr lang="en-US" sz="2000" b="0" i="0" u="none" strike="noStrike" dirty="0">
                        <a:solidFill>
                          <a:srgbClr val="000000"/>
                        </a:solidFill>
                        <a:effectLst/>
                        <a:latin typeface="Calibri"/>
                      </a:endParaRPr>
                    </a:p>
                  </a:txBody>
                  <a:tcPr marL="7655" marR="7655" marT="9525" marB="0" anchor="b"/>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903922183"/>
              </p:ext>
            </p:extLst>
          </p:nvPr>
        </p:nvGraphicFramePr>
        <p:xfrm>
          <a:off x="457200" y="2771775"/>
          <a:ext cx="5303520" cy="1571625"/>
        </p:xfrm>
        <a:graphic>
          <a:graphicData uri="http://schemas.openxmlformats.org/drawingml/2006/table">
            <a:tbl>
              <a:tblPr>
                <a:tableStyleId>{BC89EF96-8CEA-46FF-86C4-4CE0E7609802}</a:tableStyleId>
              </a:tblPr>
              <a:tblGrid>
                <a:gridCol w="3108960"/>
                <a:gridCol w="1097280"/>
                <a:gridCol w="1097280"/>
              </a:tblGrid>
              <a:tr h="274320">
                <a:tc>
                  <a:txBody>
                    <a:bodyPr/>
                    <a:lstStyle/>
                    <a:p>
                      <a:pPr algn="l" fontAlgn="b"/>
                      <a:r>
                        <a:rPr lang="en-US" sz="2000" u="none" strike="noStrike" dirty="0">
                          <a:effectLst/>
                        </a:rPr>
                        <a:t>E Gained by water (calories)</a:t>
                      </a:r>
                      <a:endParaRPr lang="en-US" sz="2000" b="0" i="0" u="none" strike="noStrike" dirty="0">
                        <a:solidFill>
                          <a:srgbClr val="000000"/>
                        </a:solidFill>
                        <a:effectLst/>
                        <a:latin typeface="Calibri"/>
                      </a:endParaRPr>
                    </a:p>
                  </a:txBody>
                  <a:tcPr marL="9525" marR="9525" marT="9525" marB="0" anchor="b"/>
                </a:tc>
                <a:tc>
                  <a:txBody>
                    <a:bodyPr/>
                    <a:lstStyle/>
                    <a:p>
                      <a:pPr algn="r" fontAlgn="b"/>
                      <a:r>
                        <a:rPr lang="en-US" sz="2000" u="none" strike="noStrike" dirty="0">
                          <a:effectLst/>
                        </a:rPr>
                        <a:t>6.58</a:t>
                      </a:r>
                      <a:endParaRPr lang="en-US" sz="2000" b="0" i="0" u="none" strike="noStrike" dirty="0">
                        <a:solidFill>
                          <a:srgbClr val="000000"/>
                        </a:solidFill>
                        <a:effectLst/>
                        <a:latin typeface="Calibri"/>
                      </a:endParaRPr>
                    </a:p>
                  </a:txBody>
                  <a:tcPr marL="9525" marR="9525" marT="9525" marB="0" anchor="b"/>
                </a:tc>
                <a:tc>
                  <a:txBody>
                    <a:bodyPr/>
                    <a:lstStyle/>
                    <a:p>
                      <a:pPr algn="r" fontAlgn="b"/>
                      <a:r>
                        <a:rPr lang="en-US" sz="2000" u="none" strike="noStrike">
                          <a:effectLst/>
                        </a:rPr>
                        <a:t>211.37</a:t>
                      </a:r>
                      <a:endParaRPr lang="en-US" sz="2000" b="0" i="0" u="none" strike="noStrike">
                        <a:solidFill>
                          <a:srgbClr val="000000"/>
                        </a:solidFill>
                        <a:effectLst/>
                        <a:latin typeface="Calibri"/>
                      </a:endParaRPr>
                    </a:p>
                  </a:txBody>
                  <a:tcPr marL="9525" marR="9525" marT="9525" marB="0" anchor="b"/>
                </a:tc>
              </a:tr>
              <a:tr h="274320">
                <a:tc>
                  <a:txBody>
                    <a:bodyPr/>
                    <a:lstStyle/>
                    <a:p>
                      <a:pPr algn="l" fontAlgn="b"/>
                      <a:r>
                        <a:rPr lang="en-US" sz="2000" u="none" strike="noStrike" dirty="0">
                          <a:effectLst/>
                        </a:rPr>
                        <a:t>E food (</a:t>
                      </a:r>
                      <a:r>
                        <a:rPr lang="en-US" sz="2000" u="none" strike="noStrike" dirty="0" err="1">
                          <a:effectLst/>
                        </a:rPr>
                        <a:t>chem</a:t>
                      </a:r>
                      <a:r>
                        <a:rPr lang="en-US" sz="2000" u="none" strike="noStrike" dirty="0">
                          <a:effectLst/>
                        </a:rPr>
                        <a:t> </a:t>
                      </a:r>
                      <a:r>
                        <a:rPr lang="en-US" sz="2000" u="none" strike="noStrike" dirty="0" err="1">
                          <a:effectLst/>
                        </a:rPr>
                        <a:t>cal</a:t>
                      </a:r>
                      <a:r>
                        <a:rPr lang="en-US" sz="2000" u="none" strike="noStrike" dirty="0">
                          <a:effectLst/>
                        </a:rPr>
                        <a:t>/g)</a:t>
                      </a:r>
                      <a:endParaRPr lang="en-US" sz="2000" b="0" i="0" u="none" strike="noStrike" dirty="0">
                        <a:solidFill>
                          <a:srgbClr val="000000"/>
                        </a:solidFill>
                        <a:effectLst/>
                        <a:latin typeface="Calibri"/>
                      </a:endParaRPr>
                    </a:p>
                  </a:txBody>
                  <a:tcPr marL="9525" marR="9525" marT="9525" marB="0" anchor="b"/>
                </a:tc>
                <a:tc>
                  <a:txBody>
                    <a:bodyPr/>
                    <a:lstStyle/>
                    <a:p>
                      <a:pPr algn="r" fontAlgn="b"/>
                      <a:r>
                        <a:rPr lang="en-US" sz="2000" u="none" strike="noStrike" dirty="0">
                          <a:effectLst/>
                        </a:rPr>
                        <a:t>65.84</a:t>
                      </a:r>
                      <a:endParaRPr lang="en-US" sz="2000" b="0" i="0" u="none" strike="noStrike" dirty="0">
                        <a:solidFill>
                          <a:srgbClr val="000000"/>
                        </a:solidFill>
                        <a:effectLst/>
                        <a:latin typeface="Calibri"/>
                      </a:endParaRPr>
                    </a:p>
                  </a:txBody>
                  <a:tcPr marL="9525" marR="9525" marT="9525" marB="0" anchor="b"/>
                </a:tc>
                <a:tc>
                  <a:txBody>
                    <a:bodyPr/>
                    <a:lstStyle/>
                    <a:p>
                      <a:pPr algn="r" fontAlgn="b"/>
                      <a:r>
                        <a:rPr lang="en-US" sz="2000" u="none" strike="noStrike" dirty="0">
                          <a:effectLst/>
                        </a:rPr>
                        <a:t>162.59</a:t>
                      </a:r>
                      <a:endParaRPr lang="en-US" sz="2000" b="0" i="0" u="none" strike="noStrike" dirty="0">
                        <a:solidFill>
                          <a:srgbClr val="000000"/>
                        </a:solidFill>
                        <a:effectLst/>
                        <a:latin typeface="Calibri"/>
                      </a:endParaRPr>
                    </a:p>
                  </a:txBody>
                  <a:tcPr marL="9525" marR="9525" marT="9525" marB="0" anchor="b"/>
                </a:tc>
              </a:tr>
              <a:tr h="274320">
                <a:tc>
                  <a:txBody>
                    <a:bodyPr/>
                    <a:lstStyle/>
                    <a:p>
                      <a:pPr algn="l" fontAlgn="b"/>
                      <a:r>
                        <a:rPr lang="en-US" sz="2000" u="none" strike="noStrike" dirty="0">
                          <a:effectLst/>
                        </a:rPr>
                        <a:t>E food (food </a:t>
                      </a:r>
                      <a:r>
                        <a:rPr lang="en-US" sz="2000" u="none" strike="noStrike" dirty="0" err="1">
                          <a:effectLst/>
                        </a:rPr>
                        <a:t>cal</a:t>
                      </a:r>
                      <a:r>
                        <a:rPr lang="en-US" sz="2000" u="none" strike="noStrike" dirty="0">
                          <a:effectLst/>
                        </a:rPr>
                        <a:t>/g)</a:t>
                      </a:r>
                      <a:endParaRPr lang="en-US" sz="2000" b="0" i="0" u="none" strike="noStrike" dirty="0">
                        <a:solidFill>
                          <a:srgbClr val="000000"/>
                        </a:solidFill>
                        <a:effectLst/>
                        <a:latin typeface="Calibri"/>
                      </a:endParaRPr>
                    </a:p>
                  </a:txBody>
                  <a:tcPr marL="9525" marR="9525" marT="9525" marB="0" anchor="b"/>
                </a:tc>
                <a:tc>
                  <a:txBody>
                    <a:bodyPr/>
                    <a:lstStyle/>
                    <a:p>
                      <a:pPr algn="r" fontAlgn="b"/>
                      <a:r>
                        <a:rPr lang="en-US" sz="2000" u="none" strike="noStrike">
                          <a:effectLst/>
                        </a:rPr>
                        <a:t>0.07</a:t>
                      </a:r>
                      <a:endParaRPr lang="en-US" sz="2000" b="0" i="0" u="none" strike="noStrike">
                        <a:solidFill>
                          <a:srgbClr val="000000"/>
                        </a:solidFill>
                        <a:effectLst/>
                        <a:latin typeface="Calibri"/>
                      </a:endParaRPr>
                    </a:p>
                  </a:txBody>
                  <a:tcPr marL="9525" marR="9525" marT="9525" marB="0" anchor="b"/>
                </a:tc>
                <a:tc>
                  <a:txBody>
                    <a:bodyPr/>
                    <a:lstStyle/>
                    <a:p>
                      <a:pPr algn="r" fontAlgn="b"/>
                      <a:r>
                        <a:rPr lang="en-US" sz="2000" u="none" strike="noStrike" dirty="0">
                          <a:effectLst/>
                        </a:rPr>
                        <a:t>0.16</a:t>
                      </a:r>
                      <a:endParaRPr lang="en-US" sz="2000" b="0" i="0" u="none" strike="noStrike" dirty="0">
                        <a:solidFill>
                          <a:srgbClr val="000000"/>
                        </a:solidFill>
                        <a:effectLst/>
                        <a:latin typeface="Calibri"/>
                      </a:endParaRPr>
                    </a:p>
                  </a:txBody>
                  <a:tcPr marL="9525" marR="9525" marT="9525" marB="0" anchor="b"/>
                </a:tc>
              </a:tr>
              <a:tr h="274320">
                <a:tc>
                  <a:txBody>
                    <a:bodyPr/>
                    <a:lstStyle/>
                    <a:p>
                      <a:pPr algn="l" fontAlgn="b"/>
                      <a:r>
                        <a:rPr lang="en-US" sz="2000" u="none" strike="noStrike" dirty="0">
                          <a:effectLst/>
                        </a:rPr>
                        <a:t>Food Energy (joules/g)</a:t>
                      </a:r>
                      <a:endParaRPr lang="en-US" sz="2000" b="0" i="0" u="none" strike="noStrike" dirty="0">
                        <a:solidFill>
                          <a:srgbClr val="000000"/>
                        </a:solidFill>
                        <a:effectLst/>
                        <a:latin typeface="Calibri"/>
                      </a:endParaRPr>
                    </a:p>
                  </a:txBody>
                  <a:tcPr marL="9525" marR="9525" marT="9525" marB="0" anchor="b"/>
                </a:tc>
                <a:tc>
                  <a:txBody>
                    <a:bodyPr/>
                    <a:lstStyle/>
                    <a:p>
                      <a:pPr algn="r" fontAlgn="b"/>
                      <a:r>
                        <a:rPr lang="en-US" sz="2000" u="none" strike="noStrike">
                          <a:effectLst/>
                        </a:rPr>
                        <a:t>275.61</a:t>
                      </a:r>
                      <a:endParaRPr lang="en-US" sz="2000" b="0" i="0" u="none" strike="noStrike">
                        <a:solidFill>
                          <a:srgbClr val="000000"/>
                        </a:solidFill>
                        <a:effectLst/>
                        <a:latin typeface="Calibri"/>
                      </a:endParaRPr>
                    </a:p>
                  </a:txBody>
                  <a:tcPr marL="9525" marR="9525" marT="9525" marB="0" anchor="b"/>
                </a:tc>
                <a:tc>
                  <a:txBody>
                    <a:bodyPr/>
                    <a:lstStyle/>
                    <a:p>
                      <a:pPr algn="r" fontAlgn="b"/>
                      <a:r>
                        <a:rPr lang="en-US" sz="2000" u="none" strike="noStrike" dirty="0">
                          <a:effectLst/>
                        </a:rPr>
                        <a:t>680.61</a:t>
                      </a:r>
                      <a:endParaRPr lang="en-US" sz="2000" b="0" i="0" u="none" strike="noStrike" dirty="0">
                        <a:solidFill>
                          <a:srgbClr val="000000"/>
                        </a:solidFill>
                        <a:effectLst/>
                        <a:latin typeface="Calibri"/>
                      </a:endParaRPr>
                    </a:p>
                  </a:txBody>
                  <a:tcPr marL="9525" marR="9525" marT="9525" marB="0" anchor="b"/>
                </a:tc>
              </a:tr>
              <a:tr h="274320">
                <a:tc>
                  <a:txBody>
                    <a:bodyPr/>
                    <a:lstStyle/>
                    <a:p>
                      <a:pPr algn="l" fontAlgn="b"/>
                      <a:r>
                        <a:rPr lang="en-US" sz="2000" u="none" strike="noStrike" dirty="0">
                          <a:effectLst/>
                        </a:rPr>
                        <a:t>Food Energy (kilojoules/g)</a:t>
                      </a:r>
                      <a:endParaRPr lang="en-US" sz="2000" b="0" i="0" u="none" strike="noStrike" dirty="0">
                        <a:solidFill>
                          <a:srgbClr val="000000"/>
                        </a:solidFill>
                        <a:effectLst/>
                        <a:latin typeface="Calibri"/>
                      </a:endParaRPr>
                    </a:p>
                  </a:txBody>
                  <a:tcPr marL="9525" marR="9525" marT="9525" marB="0" anchor="b"/>
                </a:tc>
                <a:tc>
                  <a:txBody>
                    <a:bodyPr/>
                    <a:lstStyle/>
                    <a:p>
                      <a:pPr algn="r" fontAlgn="b"/>
                      <a:r>
                        <a:rPr lang="en-US" sz="2000" u="none" strike="noStrike">
                          <a:effectLst/>
                        </a:rPr>
                        <a:t>0.28</a:t>
                      </a:r>
                      <a:endParaRPr lang="en-US" sz="2000" b="0" i="0" u="none" strike="noStrike">
                        <a:solidFill>
                          <a:srgbClr val="000000"/>
                        </a:solidFill>
                        <a:effectLst/>
                        <a:latin typeface="Calibri"/>
                      </a:endParaRPr>
                    </a:p>
                  </a:txBody>
                  <a:tcPr marL="9525" marR="9525" marT="9525" marB="0" anchor="b"/>
                </a:tc>
                <a:tc>
                  <a:txBody>
                    <a:bodyPr/>
                    <a:lstStyle/>
                    <a:p>
                      <a:pPr algn="r" fontAlgn="b"/>
                      <a:r>
                        <a:rPr lang="en-US" sz="2000" u="none" strike="noStrike" dirty="0">
                          <a:effectLst/>
                        </a:rPr>
                        <a:t>0.68</a:t>
                      </a:r>
                      <a:endParaRPr lang="en-US" sz="2000" b="0" i="0" u="none" strike="noStrike" dirty="0">
                        <a:solidFill>
                          <a:srgbClr val="00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235347414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2.2.4 Math Review</a:t>
            </a:r>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2844424432"/>
              </p:ext>
            </p:extLst>
          </p:nvPr>
        </p:nvGraphicFramePr>
        <p:xfrm>
          <a:off x="457200" y="1219200"/>
          <a:ext cx="5303520" cy="1463040"/>
        </p:xfrm>
        <a:graphic>
          <a:graphicData uri="http://schemas.openxmlformats.org/drawingml/2006/table">
            <a:tbl>
              <a:tblPr>
                <a:tableStyleId>{BC89EF96-8CEA-46FF-86C4-4CE0E7609802}</a:tableStyleId>
              </a:tblPr>
              <a:tblGrid>
                <a:gridCol w="3108960"/>
                <a:gridCol w="1097280"/>
                <a:gridCol w="1097280"/>
              </a:tblGrid>
              <a:tr h="365760">
                <a:tc>
                  <a:txBody>
                    <a:bodyPr/>
                    <a:lstStyle/>
                    <a:p>
                      <a:pPr algn="l" fontAlgn="b"/>
                      <a:r>
                        <a:rPr lang="en-US" sz="2000" u="none" strike="noStrike" dirty="0">
                          <a:effectLst/>
                        </a:rPr>
                        <a:t> </a:t>
                      </a:r>
                      <a:endParaRPr lang="en-US" sz="2000" b="0" i="0" u="none" strike="noStrike" dirty="0">
                        <a:solidFill>
                          <a:srgbClr val="000000"/>
                        </a:solidFill>
                        <a:effectLst/>
                        <a:latin typeface="Calibri"/>
                      </a:endParaRPr>
                    </a:p>
                  </a:txBody>
                  <a:tcPr marL="7655" marR="7655" marT="9525" marB="0" anchor="b"/>
                </a:tc>
                <a:tc>
                  <a:txBody>
                    <a:bodyPr/>
                    <a:lstStyle/>
                    <a:p>
                      <a:pPr algn="ctr" fontAlgn="b"/>
                      <a:r>
                        <a:rPr lang="en-US" sz="2000" u="none" strike="noStrike" dirty="0" smtClean="0">
                          <a:effectLst/>
                        </a:rPr>
                        <a:t>Sample 1</a:t>
                      </a:r>
                      <a:endParaRPr lang="en-US" sz="2000" b="0" i="0" u="none" strike="noStrike" dirty="0">
                        <a:solidFill>
                          <a:srgbClr val="000000"/>
                        </a:solidFill>
                        <a:effectLst/>
                        <a:latin typeface="Calibri"/>
                      </a:endParaRPr>
                    </a:p>
                  </a:txBody>
                  <a:tcPr marL="7655" marR="7655" marT="9525" marB="0" anchor="b"/>
                </a:tc>
                <a:tc>
                  <a:txBody>
                    <a:bodyPr/>
                    <a:lstStyle/>
                    <a:p>
                      <a:pPr algn="ctr" fontAlgn="b"/>
                      <a:r>
                        <a:rPr lang="en-US" sz="2000" u="none" strike="noStrike" dirty="0" smtClean="0">
                          <a:effectLst/>
                        </a:rPr>
                        <a:t>Sample 2</a:t>
                      </a:r>
                      <a:endParaRPr lang="en-US" sz="2000" b="0" i="0" u="none" strike="noStrike" dirty="0">
                        <a:solidFill>
                          <a:srgbClr val="000000"/>
                        </a:solidFill>
                        <a:effectLst/>
                        <a:latin typeface="Calibri"/>
                      </a:endParaRPr>
                    </a:p>
                  </a:txBody>
                  <a:tcPr marL="7655" marR="7655" marT="9525" marB="0" anchor="b"/>
                </a:tc>
              </a:tr>
              <a:tr h="365760">
                <a:tc>
                  <a:txBody>
                    <a:bodyPr/>
                    <a:lstStyle/>
                    <a:p>
                      <a:pPr algn="l" fontAlgn="b"/>
                      <a:r>
                        <a:rPr lang="en-US" sz="2000" u="none" strike="noStrike" dirty="0">
                          <a:effectLst/>
                        </a:rPr>
                        <a:t>Mass of H2O</a:t>
                      </a:r>
                      <a:endParaRPr lang="en-US" sz="2000" b="0" i="0" u="none" strike="noStrike" dirty="0">
                        <a:solidFill>
                          <a:srgbClr val="000000"/>
                        </a:solidFill>
                        <a:effectLst/>
                        <a:latin typeface="Calibri"/>
                      </a:endParaRPr>
                    </a:p>
                  </a:txBody>
                  <a:tcPr marL="7655" marR="7655" marT="9525" marB="0" anchor="b"/>
                </a:tc>
                <a:tc>
                  <a:txBody>
                    <a:bodyPr/>
                    <a:lstStyle/>
                    <a:p>
                      <a:pPr algn="r" fontAlgn="b"/>
                      <a:r>
                        <a:rPr lang="en-US" sz="2000" u="none" strike="noStrike" dirty="0">
                          <a:effectLst/>
                        </a:rPr>
                        <a:t>82.30</a:t>
                      </a:r>
                      <a:endParaRPr lang="en-US" sz="2000" b="0" i="0" u="none" strike="noStrike" dirty="0">
                        <a:solidFill>
                          <a:srgbClr val="000000"/>
                        </a:solidFill>
                        <a:effectLst/>
                        <a:latin typeface="Calibri"/>
                      </a:endParaRPr>
                    </a:p>
                  </a:txBody>
                  <a:tcPr marL="7655" marR="7655" marT="9525" marB="0" anchor="b"/>
                </a:tc>
                <a:tc>
                  <a:txBody>
                    <a:bodyPr/>
                    <a:lstStyle/>
                    <a:p>
                      <a:pPr algn="r" fontAlgn="b"/>
                      <a:r>
                        <a:rPr lang="en-US" sz="2000" u="none" strike="noStrike" dirty="0">
                          <a:effectLst/>
                        </a:rPr>
                        <a:t>91.90</a:t>
                      </a:r>
                      <a:endParaRPr lang="en-US" sz="2000" b="0" i="0" u="none" strike="noStrike" dirty="0">
                        <a:solidFill>
                          <a:srgbClr val="000000"/>
                        </a:solidFill>
                        <a:effectLst/>
                        <a:latin typeface="Calibri"/>
                      </a:endParaRPr>
                    </a:p>
                  </a:txBody>
                  <a:tcPr marL="7655" marR="7655" marT="9525" marB="0" anchor="b"/>
                </a:tc>
              </a:tr>
              <a:tr h="365760">
                <a:tc>
                  <a:txBody>
                    <a:bodyPr/>
                    <a:lstStyle/>
                    <a:p>
                      <a:pPr algn="l" fontAlgn="b"/>
                      <a:r>
                        <a:rPr lang="en-US" sz="2000" u="none" strike="noStrike" dirty="0">
                          <a:effectLst/>
                        </a:rPr>
                        <a:t>Change in H2O Temp</a:t>
                      </a:r>
                      <a:endParaRPr lang="en-US" sz="2000" b="0" i="0" u="none" strike="noStrike" dirty="0">
                        <a:solidFill>
                          <a:srgbClr val="000000"/>
                        </a:solidFill>
                        <a:effectLst/>
                        <a:latin typeface="Calibri"/>
                      </a:endParaRPr>
                    </a:p>
                  </a:txBody>
                  <a:tcPr marL="7655" marR="7655" marT="9525" marB="0" anchor="b"/>
                </a:tc>
                <a:tc>
                  <a:txBody>
                    <a:bodyPr/>
                    <a:lstStyle/>
                    <a:p>
                      <a:pPr algn="r" fontAlgn="b"/>
                      <a:r>
                        <a:rPr lang="en-US" sz="2000" u="none" strike="noStrike" dirty="0">
                          <a:effectLst/>
                        </a:rPr>
                        <a:t>0.08</a:t>
                      </a:r>
                      <a:endParaRPr lang="en-US" sz="2000" b="0" i="0" u="none" strike="noStrike" dirty="0">
                        <a:solidFill>
                          <a:srgbClr val="000000"/>
                        </a:solidFill>
                        <a:effectLst/>
                        <a:latin typeface="Calibri"/>
                      </a:endParaRPr>
                    </a:p>
                  </a:txBody>
                  <a:tcPr marL="7655" marR="7655" marT="9525" marB="0" anchor="b"/>
                </a:tc>
                <a:tc>
                  <a:txBody>
                    <a:bodyPr/>
                    <a:lstStyle/>
                    <a:p>
                      <a:pPr algn="r" fontAlgn="b"/>
                      <a:r>
                        <a:rPr lang="en-US" sz="2000" u="none" strike="noStrike" dirty="0">
                          <a:effectLst/>
                        </a:rPr>
                        <a:t>2.30</a:t>
                      </a:r>
                      <a:endParaRPr lang="en-US" sz="2000" b="0" i="0" u="none" strike="noStrike" dirty="0">
                        <a:solidFill>
                          <a:srgbClr val="000000"/>
                        </a:solidFill>
                        <a:effectLst/>
                        <a:latin typeface="Calibri"/>
                      </a:endParaRPr>
                    </a:p>
                  </a:txBody>
                  <a:tcPr marL="7655" marR="7655" marT="9525" marB="0" anchor="b"/>
                </a:tc>
              </a:tr>
              <a:tr h="365760">
                <a:tc>
                  <a:txBody>
                    <a:bodyPr/>
                    <a:lstStyle/>
                    <a:p>
                      <a:pPr algn="l" fontAlgn="b"/>
                      <a:r>
                        <a:rPr lang="en-US" sz="2000" u="none" strike="noStrike" dirty="0" smtClean="0">
                          <a:effectLst/>
                        </a:rPr>
                        <a:t>Change </a:t>
                      </a:r>
                      <a:r>
                        <a:rPr lang="en-US" sz="2000" u="none" strike="noStrike" dirty="0">
                          <a:effectLst/>
                        </a:rPr>
                        <a:t>in Food Mass</a:t>
                      </a:r>
                      <a:endParaRPr lang="en-US" sz="2000" b="0" i="0" u="none" strike="noStrike" dirty="0">
                        <a:solidFill>
                          <a:srgbClr val="000000"/>
                        </a:solidFill>
                        <a:effectLst/>
                        <a:latin typeface="Calibri"/>
                      </a:endParaRPr>
                    </a:p>
                  </a:txBody>
                  <a:tcPr marL="7655" marR="7655" marT="9525" marB="0" anchor="b"/>
                </a:tc>
                <a:tc>
                  <a:txBody>
                    <a:bodyPr/>
                    <a:lstStyle/>
                    <a:p>
                      <a:pPr algn="r" fontAlgn="b"/>
                      <a:r>
                        <a:rPr lang="en-US" sz="2000" u="none" strike="noStrike" dirty="0">
                          <a:effectLst/>
                        </a:rPr>
                        <a:t>0.10</a:t>
                      </a:r>
                      <a:endParaRPr lang="en-US" sz="2000" b="0" i="0" u="none" strike="noStrike" dirty="0">
                        <a:solidFill>
                          <a:srgbClr val="000000"/>
                        </a:solidFill>
                        <a:effectLst/>
                        <a:latin typeface="Calibri"/>
                      </a:endParaRPr>
                    </a:p>
                  </a:txBody>
                  <a:tcPr marL="7655" marR="7655" marT="9525" marB="0" anchor="b"/>
                </a:tc>
                <a:tc>
                  <a:txBody>
                    <a:bodyPr/>
                    <a:lstStyle/>
                    <a:p>
                      <a:pPr algn="r" fontAlgn="b"/>
                      <a:r>
                        <a:rPr lang="en-US" sz="2000" u="none" strike="noStrike" dirty="0">
                          <a:effectLst/>
                        </a:rPr>
                        <a:t>1.30</a:t>
                      </a:r>
                      <a:endParaRPr lang="en-US" sz="2000" b="0" i="0" u="none" strike="noStrike" dirty="0">
                        <a:solidFill>
                          <a:srgbClr val="000000"/>
                        </a:solidFill>
                        <a:effectLst/>
                        <a:latin typeface="Calibri"/>
                      </a:endParaRPr>
                    </a:p>
                  </a:txBody>
                  <a:tcPr marL="7655" marR="7655" marT="9525" marB="0" anchor="b"/>
                </a:tc>
              </a:tr>
            </a:tbl>
          </a:graphicData>
        </a:graphic>
      </p:graphicFrame>
      <p:sp>
        <p:nvSpPr>
          <p:cNvPr id="7" name="Content Placeholder 6"/>
          <p:cNvSpPr>
            <a:spLocks noGrp="1"/>
          </p:cNvSpPr>
          <p:nvPr>
            <p:ph sz="quarter" idx="2"/>
          </p:nvPr>
        </p:nvSpPr>
        <p:spPr>
          <a:xfrm>
            <a:off x="457202" y="4419600"/>
            <a:ext cx="8292847" cy="1810512"/>
          </a:xfrm>
        </p:spPr>
        <p:txBody>
          <a:bodyPr>
            <a:normAutofit/>
          </a:bodyPr>
          <a:lstStyle/>
          <a:p>
            <a:pPr lvl="0"/>
            <a:r>
              <a:rPr lang="en-US" dirty="0"/>
              <a:t>E</a:t>
            </a:r>
            <a:r>
              <a:rPr lang="en-US" dirty="0" smtClean="0"/>
              <a:t>nergy </a:t>
            </a:r>
            <a:r>
              <a:rPr lang="en-US" dirty="0"/>
              <a:t>content of the food sample </a:t>
            </a:r>
            <a:r>
              <a:rPr lang="en-US" dirty="0" smtClean="0"/>
              <a:t>(chemistry calories) = </a:t>
            </a:r>
            <a:r>
              <a:rPr lang="en-US" dirty="0"/>
              <a:t>Energy gained by water ÷ change in mass of </a:t>
            </a:r>
            <a:r>
              <a:rPr lang="en-US" dirty="0" smtClean="0"/>
              <a:t>food</a:t>
            </a:r>
          </a:p>
          <a:p>
            <a:pPr marL="0" indent="0">
              <a:buNone/>
            </a:pP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2633977586"/>
              </p:ext>
            </p:extLst>
          </p:nvPr>
        </p:nvGraphicFramePr>
        <p:xfrm>
          <a:off x="457200" y="2771775"/>
          <a:ext cx="5303520" cy="1571625"/>
        </p:xfrm>
        <a:graphic>
          <a:graphicData uri="http://schemas.openxmlformats.org/drawingml/2006/table">
            <a:tbl>
              <a:tblPr>
                <a:tableStyleId>{BC89EF96-8CEA-46FF-86C4-4CE0E7609802}</a:tableStyleId>
              </a:tblPr>
              <a:tblGrid>
                <a:gridCol w="3108960"/>
                <a:gridCol w="1097280"/>
                <a:gridCol w="1097280"/>
              </a:tblGrid>
              <a:tr h="274320">
                <a:tc>
                  <a:txBody>
                    <a:bodyPr/>
                    <a:lstStyle/>
                    <a:p>
                      <a:pPr algn="l" fontAlgn="b"/>
                      <a:r>
                        <a:rPr lang="en-US" sz="2000" u="none" strike="noStrike" dirty="0">
                          <a:effectLst/>
                        </a:rPr>
                        <a:t>E Gained by water (calories)</a:t>
                      </a:r>
                      <a:endParaRPr lang="en-US" sz="2000" b="0" i="0" u="none" strike="noStrike" dirty="0">
                        <a:solidFill>
                          <a:srgbClr val="000000"/>
                        </a:solidFill>
                        <a:effectLst/>
                        <a:latin typeface="Calibri"/>
                      </a:endParaRPr>
                    </a:p>
                  </a:txBody>
                  <a:tcPr marL="9525" marR="9525" marT="9525" marB="0" anchor="b"/>
                </a:tc>
                <a:tc>
                  <a:txBody>
                    <a:bodyPr/>
                    <a:lstStyle/>
                    <a:p>
                      <a:pPr algn="r" fontAlgn="b"/>
                      <a:r>
                        <a:rPr lang="en-US" sz="2000" u="none" strike="noStrike" dirty="0">
                          <a:effectLst/>
                        </a:rPr>
                        <a:t>6.58</a:t>
                      </a:r>
                      <a:endParaRPr lang="en-US" sz="2000" b="0" i="0" u="none" strike="noStrike" dirty="0">
                        <a:solidFill>
                          <a:srgbClr val="000000"/>
                        </a:solidFill>
                        <a:effectLst/>
                        <a:latin typeface="Calibri"/>
                      </a:endParaRPr>
                    </a:p>
                  </a:txBody>
                  <a:tcPr marL="9525" marR="9525" marT="9525" marB="0" anchor="b"/>
                </a:tc>
                <a:tc>
                  <a:txBody>
                    <a:bodyPr/>
                    <a:lstStyle/>
                    <a:p>
                      <a:pPr algn="r" fontAlgn="b"/>
                      <a:r>
                        <a:rPr lang="en-US" sz="2000" u="none" strike="noStrike">
                          <a:effectLst/>
                        </a:rPr>
                        <a:t>211.37</a:t>
                      </a:r>
                      <a:endParaRPr lang="en-US" sz="2000" b="0" i="0" u="none" strike="noStrike">
                        <a:solidFill>
                          <a:srgbClr val="000000"/>
                        </a:solidFill>
                        <a:effectLst/>
                        <a:latin typeface="Calibri"/>
                      </a:endParaRPr>
                    </a:p>
                  </a:txBody>
                  <a:tcPr marL="9525" marR="9525" marT="9525" marB="0" anchor="b"/>
                </a:tc>
              </a:tr>
              <a:tr h="274320">
                <a:tc>
                  <a:txBody>
                    <a:bodyPr/>
                    <a:lstStyle/>
                    <a:p>
                      <a:pPr algn="l" fontAlgn="b"/>
                      <a:r>
                        <a:rPr lang="en-US" sz="2000" u="none" strike="noStrike" dirty="0">
                          <a:effectLst/>
                        </a:rPr>
                        <a:t>E food (</a:t>
                      </a:r>
                      <a:r>
                        <a:rPr lang="en-US" sz="2000" u="none" strike="noStrike" dirty="0" err="1">
                          <a:effectLst/>
                        </a:rPr>
                        <a:t>chem</a:t>
                      </a:r>
                      <a:r>
                        <a:rPr lang="en-US" sz="2000" u="none" strike="noStrike" dirty="0">
                          <a:effectLst/>
                        </a:rPr>
                        <a:t> </a:t>
                      </a:r>
                      <a:r>
                        <a:rPr lang="en-US" sz="2000" u="none" strike="noStrike" dirty="0" err="1">
                          <a:effectLst/>
                        </a:rPr>
                        <a:t>cal</a:t>
                      </a:r>
                      <a:r>
                        <a:rPr lang="en-US" sz="2000" u="none" strike="noStrike" dirty="0">
                          <a:effectLst/>
                        </a:rPr>
                        <a:t>/g)</a:t>
                      </a:r>
                      <a:endParaRPr lang="en-US" sz="2000" b="0" i="0" u="none" strike="noStrike" dirty="0">
                        <a:solidFill>
                          <a:srgbClr val="000000"/>
                        </a:solidFill>
                        <a:effectLst/>
                        <a:latin typeface="Calibri"/>
                      </a:endParaRPr>
                    </a:p>
                  </a:txBody>
                  <a:tcPr marL="9525" marR="9525" marT="9525" marB="0" anchor="b"/>
                </a:tc>
                <a:tc>
                  <a:txBody>
                    <a:bodyPr/>
                    <a:lstStyle/>
                    <a:p>
                      <a:pPr algn="r" fontAlgn="b"/>
                      <a:r>
                        <a:rPr lang="en-US" sz="2000" u="none" strike="noStrike" dirty="0">
                          <a:effectLst/>
                        </a:rPr>
                        <a:t>65.84</a:t>
                      </a:r>
                      <a:endParaRPr lang="en-US" sz="2000" b="0" i="0" u="none" strike="noStrike" dirty="0">
                        <a:solidFill>
                          <a:srgbClr val="000000"/>
                        </a:solidFill>
                        <a:effectLst/>
                        <a:latin typeface="Calibri"/>
                      </a:endParaRPr>
                    </a:p>
                  </a:txBody>
                  <a:tcPr marL="9525" marR="9525" marT="9525" marB="0" anchor="b"/>
                </a:tc>
                <a:tc>
                  <a:txBody>
                    <a:bodyPr/>
                    <a:lstStyle/>
                    <a:p>
                      <a:pPr algn="r" fontAlgn="b"/>
                      <a:r>
                        <a:rPr lang="en-US" sz="2000" u="none" strike="noStrike" dirty="0">
                          <a:effectLst/>
                        </a:rPr>
                        <a:t>162.59</a:t>
                      </a:r>
                      <a:endParaRPr lang="en-US" sz="2000" b="0" i="0" u="none" strike="noStrike" dirty="0">
                        <a:solidFill>
                          <a:srgbClr val="000000"/>
                        </a:solidFill>
                        <a:effectLst/>
                        <a:latin typeface="Calibri"/>
                      </a:endParaRPr>
                    </a:p>
                  </a:txBody>
                  <a:tcPr marL="9525" marR="9525" marT="9525" marB="0" anchor="b"/>
                </a:tc>
              </a:tr>
              <a:tr h="274320">
                <a:tc>
                  <a:txBody>
                    <a:bodyPr/>
                    <a:lstStyle/>
                    <a:p>
                      <a:pPr algn="l" fontAlgn="b"/>
                      <a:r>
                        <a:rPr lang="en-US" sz="2000" u="none" strike="noStrike" dirty="0">
                          <a:effectLst/>
                        </a:rPr>
                        <a:t>E food (food </a:t>
                      </a:r>
                      <a:r>
                        <a:rPr lang="en-US" sz="2000" u="none" strike="noStrike" dirty="0" err="1">
                          <a:effectLst/>
                        </a:rPr>
                        <a:t>cal</a:t>
                      </a:r>
                      <a:r>
                        <a:rPr lang="en-US" sz="2000" u="none" strike="noStrike" dirty="0">
                          <a:effectLst/>
                        </a:rPr>
                        <a:t>/g)</a:t>
                      </a:r>
                      <a:endParaRPr lang="en-US" sz="2000" b="0" i="0" u="none" strike="noStrike" dirty="0">
                        <a:solidFill>
                          <a:srgbClr val="000000"/>
                        </a:solidFill>
                        <a:effectLst/>
                        <a:latin typeface="Calibri"/>
                      </a:endParaRPr>
                    </a:p>
                  </a:txBody>
                  <a:tcPr marL="9525" marR="9525" marT="9525" marB="0" anchor="b"/>
                </a:tc>
                <a:tc>
                  <a:txBody>
                    <a:bodyPr/>
                    <a:lstStyle/>
                    <a:p>
                      <a:pPr algn="r" fontAlgn="b"/>
                      <a:r>
                        <a:rPr lang="en-US" sz="2000" u="none" strike="noStrike">
                          <a:effectLst/>
                        </a:rPr>
                        <a:t>0.07</a:t>
                      </a:r>
                      <a:endParaRPr lang="en-US" sz="2000" b="0" i="0" u="none" strike="noStrike">
                        <a:solidFill>
                          <a:srgbClr val="000000"/>
                        </a:solidFill>
                        <a:effectLst/>
                        <a:latin typeface="Calibri"/>
                      </a:endParaRPr>
                    </a:p>
                  </a:txBody>
                  <a:tcPr marL="9525" marR="9525" marT="9525" marB="0" anchor="b"/>
                </a:tc>
                <a:tc>
                  <a:txBody>
                    <a:bodyPr/>
                    <a:lstStyle/>
                    <a:p>
                      <a:pPr algn="r" fontAlgn="b"/>
                      <a:r>
                        <a:rPr lang="en-US" sz="2000" u="none" strike="noStrike" dirty="0">
                          <a:effectLst/>
                        </a:rPr>
                        <a:t>0.16</a:t>
                      </a:r>
                      <a:endParaRPr lang="en-US" sz="2000" b="0" i="0" u="none" strike="noStrike" dirty="0">
                        <a:solidFill>
                          <a:srgbClr val="000000"/>
                        </a:solidFill>
                        <a:effectLst/>
                        <a:latin typeface="Calibri"/>
                      </a:endParaRPr>
                    </a:p>
                  </a:txBody>
                  <a:tcPr marL="9525" marR="9525" marT="9525" marB="0" anchor="b"/>
                </a:tc>
              </a:tr>
              <a:tr h="274320">
                <a:tc>
                  <a:txBody>
                    <a:bodyPr/>
                    <a:lstStyle/>
                    <a:p>
                      <a:pPr algn="l" fontAlgn="b"/>
                      <a:r>
                        <a:rPr lang="en-US" sz="2000" u="none" strike="noStrike" dirty="0">
                          <a:effectLst/>
                        </a:rPr>
                        <a:t>Food Energy (joules/g)</a:t>
                      </a:r>
                      <a:endParaRPr lang="en-US" sz="2000" b="0" i="0" u="none" strike="noStrike" dirty="0">
                        <a:solidFill>
                          <a:srgbClr val="000000"/>
                        </a:solidFill>
                        <a:effectLst/>
                        <a:latin typeface="Calibri"/>
                      </a:endParaRPr>
                    </a:p>
                  </a:txBody>
                  <a:tcPr marL="9525" marR="9525" marT="9525" marB="0" anchor="b"/>
                </a:tc>
                <a:tc>
                  <a:txBody>
                    <a:bodyPr/>
                    <a:lstStyle/>
                    <a:p>
                      <a:pPr algn="r" fontAlgn="b"/>
                      <a:r>
                        <a:rPr lang="en-US" sz="2000" u="none" strike="noStrike">
                          <a:effectLst/>
                        </a:rPr>
                        <a:t>275.61</a:t>
                      </a:r>
                      <a:endParaRPr lang="en-US" sz="2000" b="0" i="0" u="none" strike="noStrike">
                        <a:solidFill>
                          <a:srgbClr val="000000"/>
                        </a:solidFill>
                        <a:effectLst/>
                        <a:latin typeface="Calibri"/>
                      </a:endParaRPr>
                    </a:p>
                  </a:txBody>
                  <a:tcPr marL="9525" marR="9525" marT="9525" marB="0" anchor="b"/>
                </a:tc>
                <a:tc>
                  <a:txBody>
                    <a:bodyPr/>
                    <a:lstStyle/>
                    <a:p>
                      <a:pPr algn="r" fontAlgn="b"/>
                      <a:r>
                        <a:rPr lang="en-US" sz="2000" u="none" strike="noStrike" dirty="0">
                          <a:effectLst/>
                        </a:rPr>
                        <a:t>680.61</a:t>
                      </a:r>
                      <a:endParaRPr lang="en-US" sz="2000" b="0" i="0" u="none" strike="noStrike" dirty="0">
                        <a:solidFill>
                          <a:srgbClr val="000000"/>
                        </a:solidFill>
                        <a:effectLst/>
                        <a:latin typeface="Calibri"/>
                      </a:endParaRPr>
                    </a:p>
                  </a:txBody>
                  <a:tcPr marL="9525" marR="9525" marT="9525" marB="0" anchor="b"/>
                </a:tc>
              </a:tr>
              <a:tr h="274320">
                <a:tc>
                  <a:txBody>
                    <a:bodyPr/>
                    <a:lstStyle/>
                    <a:p>
                      <a:pPr algn="l" fontAlgn="b"/>
                      <a:r>
                        <a:rPr lang="en-US" sz="2000" u="none" strike="noStrike" dirty="0">
                          <a:effectLst/>
                        </a:rPr>
                        <a:t>Food Energy (kilojoules/g)</a:t>
                      </a:r>
                      <a:endParaRPr lang="en-US" sz="2000" b="0" i="0" u="none" strike="noStrike" dirty="0">
                        <a:solidFill>
                          <a:srgbClr val="000000"/>
                        </a:solidFill>
                        <a:effectLst/>
                        <a:latin typeface="Calibri"/>
                      </a:endParaRPr>
                    </a:p>
                  </a:txBody>
                  <a:tcPr marL="9525" marR="9525" marT="9525" marB="0" anchor="b"/>
                </a:tc>
                <a:tc>
                  <a:txBody>
                    <a:bodyPr/>
                    <a:lstStyle/>
                    <a:p>
                      <a:pPr algn="r" fontAlgn="b"/>
                      <a:r>
                        <a:rPr lang="en-US" sz="2000" u="none" strike="noStrike">
                          <a:effectLst/>
                        </a:rPr>
                        <a:t>0.28</a:t>
                      </a:r>
                      <a:endParaRPr lang="en-US" sz="2000" b="0" i="0" u="none" strike="noStrike">
                        <a:solidFill>
                          <a:srgbClr val="000000"/>
                        </a:solidFill>
                        <a:effectLst/>
                        <a:latin typeface="Calibri"/>
                      </a:endParaRPr>
                    </a:p>
                  </a:txBody>
                  <a:tcPr marL="9525" marR="9525" marT="9525" marB="0" anchor="b"/>
                </a:tc>
                <a:tc>
                  <a:txBody>
                    <a:bodyPr/>
                    <a:lstStyle/>
                    <a:p>
                      <a:pPr algn="r" fontAlgn="b"/>
                      <a:r>
                        <a:rPr lang="en-US" sz="2000" u="none" strike="noStrike" dirty="0">
                          <a:effectLst/>
                        </a:rPr>
                        <a:t>0.68</a:t>
                      </a:r>
                      <a:endParaRPr lang="en-US" sz="2000" b="0" i="0" u="none" strike="noStrike" dirty="0">
                        <a:solidFill>
                          <a:srgbClr val="00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60244809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2.2.4 Math Review</a:t>
            </a:r>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1778000150"/>
              </p:ext>
            </p:extLst>
          </p:nvPr>
        </p:nvGraphicFramePr>
        <p:xfrm>
          <a:off x="457200" y="1219200"/>
          <a:ext cx="5303520" cy="1463040"/>
        </p:xfrm>
        <a:graphic>
          <a:graphicData uri="http://schemas.openxmlformats.org/drawingml/2006/table">
            <a:tbl>
              <a:tblPr>
                <a:tableStyleId>{BC89EF96-8CEA-46FF-86C4-4CE0E7609802}</a:tableStyleId>
              </a:tblPr>
              <a:tblGrid>
                <a:gridCol w="3108960"/>
                <a:gridCol w="1097280"/>
                <a:gridCol w="1097280"/>
              </a:tblGrid>
              <a:tr h="365760">
                <a:tc>
                  <a:txBody>
                    <a:bodyPr/>
                    <a:lstStyle/>
                    <a:p>
                      <a:pPr algn="l" fontAlgn="b"/>
                      <a:r>
                        <a:rPr lang="en-US" sz="2000" u="none" strike="noStrike" dirty="0">
                          <a:effectLst/>
                        </a:rPr>
                        <a:t> </a:t>
                      </a:r>
                      <a:endParaRPr lang="en-US" sz="2000" b="0" i="0" u="none" strike="noStrike" dirty="0">
                        <a:solidFill>
                          <a:srgbClr val="000000"/>
                        </a:solidFill>
                        <a:effectLst/>
                        <a:latin typeface="Calibri"/>
                      </a:endParaRPr>
                    </a:p>
                  </a:txBody>
                  <a:tcPr marL="7655" marR="7655" marT="9525" marB="0" anchor="b"/>
                </a:tc>
                <a:tc>
                  <a:txBody>
                    <a:bodyPr/>
                    <a:lstStyle/>
                    <a:p>
                      <a:pPr algn="ctr" fontAlgn="b"/>
                      <a:r>
                        <a:rPr lang="en-US" sz="2000" u="none" strike="noStrike" dirty="0" smtClean="0">
                          <a:effectLst/>
                        </a:rPr>
                        <a:t>Sample 1</a:t>
                      </a:r>
                      <a:endParaRPr lang="en-US" sz="2000" b="0" i="0" u="none" strike="noStrike" dirty="0">
                        <a:solidFill>
                          <a:srgbClr val="000000"/>
                        </a:solidFill>
                        <a:effectLst/>
                        <a:latin typeface="Calibri"/>
                      </a:endParaRPr>
                    </a:p>
                  </a:txBody>
                  <a:tcPr marL="7655" marR="7655" marT="9525" marB="0" anchor="b"/>
                </a:tc>
                <a:tc>
                  <a:txBody>
                    <a:bodyPr/>
                    <a:lstStyle/>
                    <a:p>
                      <a:pPr algn="ctr" fontAlgn="b"/>
                      <a:r>
                        <a:rPr lang="en-US" sz="2000" u="none" strike="noStrike" dirty="0" smtClean="0">
                          <a:effectLst/>
                        </a:rPr>
                        <a:t>Sample 2</a:t>
                      </a:r>
                      <a:endParaRPr lang="en-US" sz="2000" b="0" i="0" u="none" strike="noStrike" dirty="0">
                        <a:solidFill>
                          <a:srgbClr val="000000"/>
                        </a:solidFill>
                        <a:effectLst/>
                        <a:latin typeface="Calibri"/>
                      </a:endParaRPr>
                    </a:p>
                  </a:txBody>
                  <a:tcPr marL="7655" marR="7655" marT="9525" marB="0" anchor="b"/>
                </a:tc>
              </a:tr>
              <a:tr h="365760">
                <a:tc>
                  <a:txBody>
                    <a:bodyPr/>
                    <a:lstStyle/>
                    <a:p>
                      <a:pPr algn="l" fontAlgn="b"/>
                      <a:r>
                        <a:rPr lang="en-US" sz="2000" u="none" strike="noStrike" dirty="0">
                          <a:effectLst/>
                        </a:rPr>
                        <a:t>Mass of H2O</a:t>
                      </a:r>
                      <a:endParaRPr lang="en-US" sz="2000" b="0" i="0" u="none" strike="noStrike" dirty="0">
                        <a:solidFill>
                          <a:srgbClr val="000000"/>
                        </a:solidFill>
                        <a:effectLst/>
                        <a:latin typeface="Calibri"/>
                      </a:endParaRPr>
                    </a:p>
                  </a:txBody>
                  <a:tcPr marL="7655" marR="7655" marT="9525" marB="0" anchor="b"/>
                </a:tc>
                <a:tc>
                  <a:txBody>
                    <a:bodyPr/>
                    <a:lstStyle/>
                    <a:p>
                      <a:pPr algn="r" fontAlgn="b"/>
                      <a:r>
                        <a:rPr lang="en-US" sz="2000" u="none" strike="noStrike" dirty="0">
                          <a:effectLst/>
                        </a:rPr>
                        <a:t>82.30</a:t>
                      </a:r>
                      <a:endParaRPr lang="en-US" sz="2000" b="0" i="0" u="none" strike="noStrike" dirty="0">
                        <a:solidFill>
                          <a:srgbClr val="000000"/>
                        </a:solidFill>
                        <a:effectLst/>
                        <a:latin typeface="Calibri"/>
                      </a:endParaRPr>
                    </a:p>
                  </a:txBody>
                  <a:tcPr marL="7655" marR="7655" marT="9525" marB="0" anchor="b"/>
                </a:tc>
                <a:tc>
                  <a:txBody>
                    <a:bodyPr/>
                    <a:lstStyle/>
                    <a:p>
                      <a:pPr algn="r" fontAlgn="b"/>
                      <a:r>
                        <a:rPr lang="en-US" sz="2000" u="none" strike="noStrike" dirty="0">
                          <a:effectLst/>
                        </a:rPr>
                        <a:t>91.90</a:t>
                      </a:r>
                      <a:endParaRPr lang="en-US" sz="2000" b="0" i="0" u="none" strike="noStrike" dirty="0">
                        <a:solidFill>
                          <a:srgbClr val="000000"/>
                        </a:solidFill>
                        <a:effectLst/>
                        <a:latin typeface="Calibri"/>
                      </a:endParaRPr>
                    </a:p>
                  </a:txBody>
                  <a:tcPr marL="7655" marR="7655" marT="9525" marB="0" anchor="b"/>
                </a:tc>
              </a:tr>
              <a:tr h="365760">
                <a:tc>
                  <a:txBody>
                    <a:bodyPr/>
                    <a:lstStyle/>
                    <a:p>
                      <a:pPr algn="l" fontAlgn="b"/>
                      <a:r>
                        <a:rPr lang="en-US" sz="2000" u="none" strike="noStrike" dirty="0">
                          <a:effectLst/>
                        </a:rPr>
                        <a:t>Change in H2O Temp</a:t>
                      </a:r>
                      <a:endParaRPr lang="en-US" sz="2000" b="0" i="0" u="none" strike="noStrike" dirty="0">
                        <a:solidFill>
                          <a:srgbClr val="000000"/>
                        </a:solidFill>
                        <a:effectLst/>
                        <a:latin typeface="Calibri"/>
                      </a:endParaRPr>
                    </a:p>
                  </a:txBody>
                  <a:tcPr marL="7655" marR="7655" marT="9525" marB="0" anchor="b"/>
                </a:tc>
                <a:tc>
                  <a:txBody>
                    <a:bodyPr/>
                    <a:lstStyle/>
                    <a:p>
                      <a:pPr algn="r" fontAlgn="b"/>
                      <a:r>
                        <a:rPr lang="en-US" sz="2000" u="none" strike="noStrike" dirty="0">
                          <a:effectLst/>
                        </a:rPr>
                        <a:t>0.08</a:t>
                      </a:r>
                      <a:endParaRPr lang="en-US" sz="2000" b="0" i="0" u="none" strike="noStrike" dirty="0">
                        <a:solidFill>
                          <a:srgbClr val="000000"/>
                        </a:solidFill>
                        <a:effectLst/>
                        <a:latin typeface="Calibri"/>
                      </a:endParaRPr>
                    </a:p>
                  </a:txBody>
                  <a:tcPr marL="7655" marR="7655" marT="9525" marB="0" anchor="b"/>
                </a:tc>
                <a:tc>
                  <a:txBody>
                    <a:bodyPr/>
                    <a:lstStyle/>
                    <a:p>
                      <a:pPr algn="r" fontAlgn="b"/>
                      <a:r>
                        <a:rPr lang="en-US" sz="2000" u="none" strike="noStrike" dirty="0">
                          <a:effectLst/>
                        </a:rPr>
                        <a:t>2.30</a:t>
                      </a:r>
                      <a:endParaRPr lang="en-US" sz="2000" b="0" i="0" u="none" strike="noStrike" dirty="0">
                        <a:solidFill>
                          <a:srgbClr val="000000"/>
                        </a:solidFill>
                        <a:effectLst/>
                        <a:latin typeface="Calibri"/>
                      </a:endParaRPr>
                    </a:p>
                  </a:txBody>
                  <a:tcPr marL="7655" marR="7655" marT="9525" marB="0" anchor="b"/>
                </a:tc>
              </a:tr>
              <a:tr h="365760">
                <a:tc>
                  <a:txBody>
                    <a:bodyPr/>
                    <a:lstStyle/>
                    <a:p>
                      <a:pPr algn="l" fontAlgn="b"/>
                      <a:r>
                        <a:rPr lang="en-US" sz="2000" u="none" strike="noStrike" dirty="0" smtClean="0">
                          <a:effectLst/>
                        </a:rPr>
                        <a:t>Change </a:t>
                      </a:r>
                      <a:r>
                        <a:rPr lang="en-US" sz="2000" u="none" strike="noStrike" dirty="0">
                          <a:effectLst/>
                        </a:rPr>
                        <a:t>in Food Mass</a:t>
                      </a:r>
                      <a:endParaRPr lang="en-US" sz="2000" b="0" i="0" u="none" strike="noStrike" dirty="0">
                        <a:solidFill>
                          <a:srgbClr val="000000"/>
                        </a:solidFill>
                        <a:effectLst/>
                        <a:latin typeface="Calibri"/>
                      </a:endParaRPr>
                    </a:p>
                  </a:txBody>
                  <a:tcPr marL="7655" marR="7655" marT="9525" marB="0" anchor="b"/>
                </a:tc>
                <a:tc>
                  <a:txBody>
                    <a:bodyPr/>
                    <a:lstStyle/>
                    <a:p>
                      <a:pPr algn="r" fontAlgn="b"/>
                      <a:r>
                        <a:rPr lang="en-US" sz="2000" u="none" strike="noStrike" dirty="0">
                          <a:effectLst/>
                        </a:rPr>
                        <a:t>0.10</a:t>
                      </a:r>
                      <a:endParaRPr lang="en-US" sz="2000" b="0" i="0" u="none" strike="noStrike" dirty="0">
                        <a:solidFill>
                          <a:srgbClr val="000000"/>
                        </a:solidFill>
                        <a:effectLst/>
                        <a:latin typeface="Calibri"/>
                      </a:endParaRPr>
                    </a:p>
                  </a:txBody>
                  <a:tcPr marL="7655" marR="7655" marT="9525" marB="0" anchor="b"/>
                </a:tc>
                <a:tc>
                  <a:txBody>
                    <a:bodyPr/>
                    <a:lstStyle/>
                    <a:p>
                      <a:pPr algn="r" fontAlgn="b"/>
                      <a:r>
                        <a:rPr lang="en-US" sz="2000" u="none" strike="noStrike" dirty="0">
                          <a:effectLst/>
                        </a:rPr>
                        <a:t>1.30</a:t>
                      </a:r>
                      <a:endParaRPr lang="en-US" sz="2000" b="0" i="0" u="none" strike="noStrike" dirty="0">
                        <a:solidFill>
                          <a:srgbClr val="000000"/>
                        </a:solidFill>
                        <a:effectLst/>
                        <a:latin typeface="Calibri"/>
                      </a:endParaRPr>
                    </a:p>
                  </a:txBody>
                  <a:tcPr marL="7655" marR="7655" marT="9525" marB="0" anchor="b"/>
                </a:tc>
              </a:tr>
            </a:tbl>
          </a:graphicData>
        </a:graphic>
      </p:graphicFrame>
      <p:sp>
        <p:nvSpPr>
          <p:cNvPr id="7" name="Content Placeholder 6"/>
          <p:cNvSpPr>
            <a:spLocks noGrp="1"/>
          </p:cNvSpPr>
          <p:nvPr>
            <p:ph sz="quarter" idx="2"/>
          </p:nvPr>
        </p:nvSpPr>
        <p:spPr>
          <a:xfrm>
            <a:off x="457202" y="4419600"/>
            <a:ext cx="8292847" cy="1810512"/>
          </a:xfrm>
        </p:spPr>
        <p:txBody>
          <a:bodyPr>
            <a:normAutofit lnSpcReduction="10000"/>
          </a:bodyPr>
          <a:lstStyle/>
          <a:p>
            <a:pPr lvl="0"/>
            <a:r>
              <a:rPr lang="en-US" dirty="0"/>
              <a:t>Calculate the energy content of the food sample in food calories. </a:t>
            </a:r>
            <a:endParaRPr lang="en-US" dirty="0" smtClean="0"/>
          </a:p>
          <a:p>
            <a:pPr lvl="0"/>
            <a:r>
              <a:rPr lang="en-US" dirty="0" smtClean="0"/>
              <a:t>1 food calorie= 1000 </a:t>
            </a:r>
            <a:r>
              <a:rPr lang="en-US" dirty="0" err="1" smtClean="0"/>
              <a:t>chem</a:t>
            </a:r>
            <a:r>
              <a:rPr lang="en-US" dirty="0" smtClean="0"/>
              <a:t> calories (1 km= 1000m)</a:t>
            </a:r>
          </a:p>
          <a:p>
            <a:r>
              <a:rPr lang="en-US" dirty="0" err="1" smtClean="0"/>
              <a:t>Chem</a:t>
            </a:r>
            <a:r>
              <a:rPr lang="en-US" dirty="0" smtClean="0"/>
              <a:t> calorie/1000= food calorie (m/1000=km</a:t>
            </a:r>
          </a:p>
          <a:p>
            <a:pPr marL="0" indent="0">
              <a:buNone/>
            </a:pP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4191764536"/>
              </p:ext>
            </p:extLst>
          </p:nvPr>
        </p:nvGraphicFramePr>
        <p:xfrm>
          <a:off x="457200" y="2771775"/>
          <a:ext cx="5303520" cy="1571625"/>
        </p:xfrm>
        <a:graphic>
          <a:graphicData uri="http://schemas.openxmlformats.org/drawingml/2006/table">
            <a:tbl>
              <a:tblPr>
                <a:tableStyleId>{BC89EF96-8CEA-46FF-86C4-4CE0E7609802}</a:tableStyleId>
              </a:tblPr>
              <a:tblGrid>
                <a:gridCol w="3108960"/>
                <a:gridCol w="1097280"/>
                <a:gridCol w="1097280"/>
              </a:tblGrid>
              <a:tr h="274320">
                <a:tc>
                  <a:txBody>
                    <a:bodyPr/>
                    <a:lstStyle/>
                    <a:p>
                      <a:pPr algn="l" fontAlgn="b"/>
                      <a:r>
                        <a:rPr lang="en-US" sz="2000" u="none" strike="noStrike" dirty="0">
                          <a:effectLst/>
                        </a:rPr>
                        <a:t>E Gained by water (calories)</a:t>
                      </a:r>
                      <a:endParaRPr lang="en-US" sz="2000" b="0" i="0" u="none" strike="noStrike" dirty="0">
                        <a:solidFill>
                          <a:srgbClr val="000000"/>
                        </a:solidFill>
                        <a:effectLst/>
                        <a:latin typeface="Calibri"/>
                      </a:endParaRPr>
                    </a:p>
                  </a:txBody>
                  <a:tcPr marL="9525" marR="9525" marT="9525" marB="0" anchor="b"/>
                </a:tc>
                <a:tc>
                  <a:txBody>
                    <a:bodyPr/>
                    <a:lstStyle/>
                    <a:p>
                      <a:pPr algn="r" fontAlgn="b"/>
                      <a:r>
                        <a:rPr lang="en-US" sz="2000" u="none" strike="noStrike" dirty="0">
                          <a:effectLst/>
                        </a:rPr>
                        <a:t>6.58</a:t>
                      </a:r>
                      <a:endParaRPr lang="en-US" sz="2000" b="0" i="0" u="none" strike="noStrike" dirty="0">
                        <a:solidFill>
                          <a:srgbClr val="000000"/>
                        </a:solidFill>
                        <a:effectLst/>
                        <a:latin typeface="Calibri"/>
                      </a:endParaRPr>
                    </a:p>
                  </a:txBody>
                  <a:tcPr marL="9525" marR="9525" marT="9525" marB="0" anchor="b"/>
                </a:tc>
                <a:tc>
                  <a:txBody>
                    <a:bodyPr/>
                    <a:lstStyle/>
                    <a:p>
                      <a:pPr algn="r" fontAlgn="b"/>
                      <a:r>
                        <a:rPr lang="en-US" sz="2000" u="none" strike="noStrike">
                          <a:effectLst/>
                        </a:rPr>
                        <a:t>211.37</a:t>
                      </a:r>
                      <a:endParaRPr lang="en-US" sz="2000" b="0" i="0" u="none" strike="noStrike">
                        <a:solidFill>
                          <a:srgbClr val="000000"/>
                        </a:solidFill>
                        <a:effectLst/>
                        <a:latin typeface="Calibri"/>
                      </a:endParaRPr>
                    </a:p>
                  </a:txBody>
                  <a:tcPr marL="9525" marR="9525" marT="9525" marB="0" anchor="b"/>
                </a:tc>
              </a:tr>
              <a:tr h="274320">
                <a:tc>
                  <a:txBody>
                    <a:bodyPr/>
                    <a:lstStyle/>
                    <a:p>
                      <a:pPr algn="l" fontAlgn="b"/>
                      <a:r>
                        <a:rPr lang="en-US" sz="2000" u="none" strike="noStrike" dirty="0">
                          <a:effectLst/>
                        </a:rPr>
                        <a:t>E food (</a:t>
                      </a:r>
                      <a:r>
                        <a:rPr lang="en-US" sz="2000" u="none" strike="noStrike" dirty="0" err="1">
                          <a:effectLst/>
                        </a:rPr>
                        <a:t>chem</a:t>
                      </a:r>
                      <a:r>
                        <a:rPr lang="en-US" sz="2000" u="none" strike="noStrike" dirty="0">
                          <a:effectLst/>
                        </a:rPr>
                        <a:t> </a:t>
                      </a:r>
                      <a:r>
                        <a:rPr lang="en-US" sz="2000" u="none" strike="noStrike" dirty="0" err="1">
                          <a:effectLst/>
                        </a:rPr>
                        <a:t>cal</a:t>
                      </a:r>
                      <a:r>
                        <a:rPr lang="en-US" sz="2000" u="none" strike="noStrike" dirty="0">
                          <a:effectLst/>
                        </a:rPr>
                        <a:t>/g)</a:t>
                      </a:r>
                      <a:endParaRPr lang="en-US" sz="2000" b="0" i="0" u="none" strike="noStrike" dirty="0">
                        <a:solidFill>
                          <a:srgbClr val="000000"/>
                        </a:solidFill>
                        <a:effectLst/>
                        <a:latin typeface="Calibri"/>
                      </a:endParaRPr>
                    </a:p>
                  </a:txBody>
                  <a:tcPr marL="9525" marR="9525" marT="9525" marB="0" anchor="b"/>
                </a:tc>
                <a:tc>
                  <a:txBody>
                    <a:bodyPr/>
                    <a:lstStyle/>
                    <a:p>
                      <a:pPr algn="r" fontAlgn="b"/>
                      <a:r>
                        <a:rPr lang="en-US" sz="2000" u="none" strike="noStrike" dirty="0">
                          <a:effectLst/>
                        </a:rPr>
                        <a:t>65.84</a:t>
                      </a:r>
                      <a:endParaRPr lang="en-US" sz="2000" b="0" i="0" u="none" strike="noStrike" dirty="0">
                        <a:solidFill>
                          <a:srgbClr val="000000"/>
                        </a:solidFill>
                        <a:effectLst/>
                        <a:latin typeface="Calibri"/>
                      </a:endParaRPr>
                    </a:p>
                  </a:txBody>
                  <a:tcPr marL="9525" marR="9525" marT="9525" marB="0" anchor="b"/>
                </a:tc>
                <a:tc>
                  <a:txBody>
                    <a:bodyPr/>
                    <a:lstStyle/>
                    <a:p>
                      <a:pPr algn="r" fontAlgn="b"/>
                      <a:r>
                        <a:rPr lang="en-US" sz="2000" u="none" strike="noStrike" dirty="0">
                          <a:effectLst/>
                        </a:rPr>
                        <a:t>162.59</a:t>
                      </a:r>
                      <a:endParaRPr lang="en-US" sz="2000" b="0" i="0" u="none" strike="noStrike" dirty="0">
                        <a:solidFill>
                          <a:srgbClr val="000000"/>
                        </a:solidFill>
                        <a:effectLst/>
                        <a:latin typeface="Calibri"/>
                      </a:endParaRPr>
                    </a:p>
                  </a:txBody>
                  <a:tcPr marL="9525" marR="9525" marT="9525" marB="0" anchor="b"/>
                </a:tc>
              </a:tr>
              <a:tr h="274320">
                <a:tc>
                  <a:txBody>
                    <a:bodyPr/>
                    <a:lstStyle/>
                    <a:p>
                      <a:pPr algn="l" fontAlgn="b"/>
                      <a:r>
                        <a:rPr lang="en-US" sz="2000" u="none" strike="noStrike" dirty="0">
                          <a:effectLst/>
                        </a:rPr>
                        <a:t>E food (food </a:t>
                      </a:r>
                      <a:r>
                        <a:rPr lang="en-US" sz="2000" u="none" strike="noStrike" dirty="0" err="1">
                          <a:effectLst/>
                        </a:rPr>
                        <a:t>cal</a:t>
                      </a:r>
                      <a:r>
                        <a:rPr lang="en-US" sz="2000" u="none" strike="noStrike" dirty="0">
                          <a:effectLst/>
                        </a:rPr>
                        <a:t>/g)</a:t>
                      </a:r>
                      <a:endParaRPr lang="en-US" sz="2000" b="0" i="0" u="none" strike="noStrike" dirty="0">
                        <a:solidFill>
                          <a:srgbClr val="000000"/>
                        </a:solidFill>
                        <a:effectLst/>
                        <a:latin typeface="Calibri"/>
                      </a:endParaRPr>
                    </a:p>
                  </a:txBody>
                  <a:tcPr marL="9525" marR="9525" marT="9525" marB="0" anchor="b"/>
                </a:tc>
                <a:tc>
                  <a:txBody>
                    <a:bodyPr/>
                    <a:lstStyle/>
                    <a:p>
                      <a:pPr algn="r" fontAlgn="b"/>
                      <a:r>
                        <a:rPr lang="en-US" sz="2000" u="none" strike="noStrike">
                          <a:effectLst/>
                        </a:rPr>
                        <a:t>0.07</a:t>
                      </a:r>
                      <a:endParaRPr lang="en-US" sz="2000" b="0" i="0" u="none" strike="noStrike">
                        <a:solidFill>
                          <a:srgbClr val="000000"/>
                        </a:solidFill>
                        <a:effectLst/>
                        <a:latin typeface="Calibri"/>
                      </a:endParaRPr>
                    </a:p>
                  </a:txBody>
                  <a:tcPr marL="9525" marR="9525" marT="9525" marB="0" anchor="b"/>
                </a:tc>
                <a:tc>
                  <a:txBody>
                    <a:bodyPr/>
                    <a:lstStyle/>
                    <a:p>
                      <a:pPr algn="r" fontAlgn="b"/>
                      <a:r>
                        <a:rPr lang="en-US" sz="2000" u="none" strike="noStrike" dirty="0">
                          <a:effectLst/>
                        </a:rPr>
                        <a:t>0.16</a:t>
                      </a:r>
                      <a:endParaRPr lang="en-US" sz="2000" b="0" i="0" u="none" strike="noStrike" dirty="0">
                        <a:solidFill>
                          <a:srgbClr val="000000"/>
                        </a:solidFill>
                        <a:effectLst/>
                        <a:latin typeface="Calibri"/>
                      </a:endParaRPr>
                    </a:p>
                  </a:txBody>
                  <a:tcPr marL="9525" marR="9525" marT="9525" marB="0" anchor="b"/>
                </a:tc>
              </a:tr>
              <a:tr h="274320">
                <a:tc>
                  <a:txBody>
                    <a:bodyPr/>
                    <a:lstStyle/>
                    <a:p>
                      <a:pPr algn="l" fontAlgn="b"/>
                      <a:r>
                        <a:rPr lang="en-US" sz="2000" u="none" strike="noStrike" dirty="0">
                          <a:effectLst/>
                        </a:rPr>
                        <a:t>Food Energy (joules/g)</a:t>
                      </a:r>
                      <a:endParaRPr lang="en-US" sz="2000" b="0" i="0" u="none" strike="noStrike" dirty="0">
                        <a:solidFill>
                          <a:srgbClr val="000000"/>
                        </a:solidFill>
                        <a:effectLst/>
                        <a:latin typeface="Calibri"/>
                      </a:endParaRPr>
                    </a:p>
                  </a:txBody>
                  <a:tcPr marL="9525" marR="9525" marT="9525" marB="0" anchor="b"/>
                </a:tc>
                <a:tc>
                  <a:txBody>
                    <a:bodyPr/>
                    <a:lstStyle/>
                    <a:p>
                      <a:pPr algn="r" fontAlgn="b"/>
                      <a:r>
                        <a:rPr lang="en-US" sz="2000" u="none" strike="noStrike">
                          <a:effectLst/>
                        </a:rPr>
                        <a:t>275.61</a:t>
                      </a:r>
                      <a:endParaRPr lang="en-US" sz="2000" b="0" i="0" u="none" strike="noStrike">
                        <a:solidFill>
                          <a:srgbClr val="000000"/>
                        </a:solidFill>
                        <a:effectLst/>
                        <a:latin typeface="Calibri"/>
                      </a:endParaRPr>
                    </a:p>
                  </a:txBody>
                  <a:tcPr marL="9525" marR="9525" marT="9525" marB="0" anchor="b"/>
                </a:tc>
                <a:tc>
                  <a:txBody>
                    <a:bodyPr/>
                    <a:lstStyle/>
                    <a:p>
                      <a:pPr algn="r" fontAlgn="b"/>
                      <a:r>
                        <a:rPr lang="en-US" sz="2000" u="none" strike="noStrike" dirty="0">
                          <a:effectLst/>
                        </a:rPr>
                        <a:t>680.61</a:t>
                      </a:r>
                      <a:endParaRPr lang="en-US" sz="2000" b="0" i="0" u="none" strike="noStrike" dirty="0">
                        <a:solidFill>
                          <a:srgbClr val="000000"/>
                        </a:solidFill>
                        <a:effectLst/>
                        <a:latin typeface="Calibri"/>
                      </a:endParaRPr>
                    </a:p>
                  </a:txBody>
                  <a:tcPr marL="9525" marR="9525" marT="9525" marB="0" anchor="b"/>
                </a:tc>
              </a:tr>
              <a:tr h="274320">
                <a:tc>
                  <a:txBody>
                    <a:bodyPr/>
                    <a:lstStyle/>
                    <a:p>
                      <a:pPr algn="l" fontAlgn="b"/>
                      <a:r>
                        <a:rPr lang="en-US" sz="2000" u="none" strike="noStrike" dirty="0">
                          <a:effectLst/>
                        </a:rPr>
                        <a:t>Food Energy (kilojoules/g)</a:t>
                      </a:r>
                      <a:endParaRPr lang="en-US" sz="2000" b="0" i="0" u="none" strike="noStrike" dirty="0">
                        <a:solidFill>
                          <a:srgbClr val="000000"/>
                        </a:solidFill>
                        <a:effectLst/>
                        <a:latin typeface="Calibri"/>
                      </a:endParaRPr>
                    </a:p>
                  </a:txBody>
                  <a:tcPr marL="9525" marR="9525" marT="9525" marB="0" anchor="b"/>
                </a:tc>
                <a:tc>
                  <a:txBody>
                    <a:bodyPr/>
                    <a:lstStyle/>
                    <a:p>
                      <a:pPr algn="r" fontAlgn="b"/>
                      <a:r>
                        <a:rPr lang="en-US" sz="2000" u="none" strike="noStrike">
                          <a:effectLst/>
                        </a:rPr>
                        <a:t>0.28</a:t>
                      </a:r>
                      <a:endParaRPr lang="en-US" sz="2000" b="0" i="0" u="none" strike="noStrike">
                        <a:solidFill>
                          <a:srgbClr val="000000"/>
                        </a:solidFill>
                        <a:effectLst/>
                        <a:latin typeface="Calibri"/>
                      </a:endParaRPr>
                    </a:p>
                  </a:txBody>
                  <a:tcPr marL="9525" marR="9525" marT="9525" marB="0" anchor="b"/>
                </a:tc>
                <a:tc>
                  <a:txBody>
                    <a:bodyPr/>
                    <a:lstStyle/>
                    <a:p>
                      <a:pPr algn="r" fontAlgn="b"/>
                      <a:r>
                        <a:rPr lang="en-US" sz="2000" u="none" strike="noStrike" dirty="0">
                          <a:effectLst/>
                        </a:rPr>
                        <a:t>0.68</a:t>
                      </a:r>
                      <a:endParaRPr lang="en-US" sz="2000" b="0" i="0" u="none" strike="noStrike" dirty="0">
                        <a:solidFill>
                          <a:srgbClr val="00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306475410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2.2.4 Math Review</a:t>
            </a:r>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913194836"/>
              </p:ext>
            </p:extLst>
          </p:nvPr>
        </p:nvGraphicFramePr>
        <p:xfrm>
          <a:off x="457200" y="1219200"/>
          <a:ext cx="5303520" cy="1257300"/>
        </p:xfrm>
        <a:graphic>
          <a:graphicData uri="http://schemas.openxmlformats.org/drawingml/2006/table">
            <a:tbl>
              <a:tblPr>
                <a:tableStyleId>{BC89EF96-8CEA-46FF-86C4-4CE0E7609802}</a:tableStyleId>
              </a:tblPr>
              <a:tblGrid>
                <a:gridCol w="3108960"/>
                <a:gridCol w="1097280"/>
                <a:gridCol w="1097280"/>
              </a:tblGrid>
              <a:tr h="274320">
                <a:tc>
                  <a:txBody>
                    <a:bodyPr/>
                    <a:lstStyle/>
                    <a:p>
                      <a:pPr algn="l" fontAlgn="b"/>
                      <a:r>
                        <a:rPr lang="en-US" sz="2000" u="none" strike="noStrike" dirty="0">
                          <a:effectLst/>
                        </a:rPr>
                        <a:t> </a:t>
                      </a:r>
                      <a:endParaRPr lang="en-US" sz="2000" b="0" i="0" u="none" strike="noStrike" dirty="0">
                        <a:solidFill>
                          <a:srgbClr val="000000"/>
                        </a:solidFill>
                        <a:effectLst/>
                        <a:latin typeface="Calibri"/>
                      </a:endParaRPr>
                    </a:p>
                  </a:txBody>
                  <a:tcPr marL="7655" marR="7655" marT="9525" marB="0" anchor="b"/>
                </a:tc>
                <a:tc>
                  <a:txBody>
                    <a:bodyPr/>
                    <a:lstStyle/>
                    <a:p>
                      <a:pPr algn="ctr" fontAlgn="b"/>
                      <a:r>
                        <a:rPr lang="en-US" sz="2000" u="none" strike="noStrike" dirty="0" smtClean="0">
                          <a:effectLst/>
                        </a:rPr>
                        <a:t>Sample 1</a:t>
                      </a:r>
                      <a:endParaRPr lang="en-US" sz="2000" b="0" i="0" u="none" strike="noStrike" dirty="0">
                        <a:solidFill>
                          <a:srgbClr val="000000"/>
                        </a:solidFill>
                        <a:effectLst/>
                        <a:latin typeface="Calibri"/>
                      </a:endParaRPr>
                    </a:p>
                  </a:txBody>
                  <a:tcPr marL="7655" marR="7655" marT="9525" marB="0" anchor="b"/>
                </a:tc>
                <a:tc>
                  <a:txBody>
                    <a:bodyPr/>
                    <a:lstStyle/>
                    <a:p>
                      <a:pPr algn="ctr" fontAlgn="b"/>
                      <a:r>
                        <a:rPr lang="en-US" sz="2000" u="none" strike="noStrike" dirty="0" smtClean="0">
                          <a:effectLst/>
                        </a:rPr>
                        <a:t>Sample 2</a:t>
                      </a:r>
                      <a:endParaRPr lang="en-US" sz="2000" b="0" i="0" u="none" strike="noStrike" dirty="0">
                        <a:solidFill>
                          <a:srgbClr val="000000"/>
                        </a:solidFill>
                        <a:effectLst/>
                        <a:latin typeface="Calibri"/>
                      </a:endParaRPr>
                    </a:p>
                  </a:txBody>
                  <a:tcPr marL="7655" marR="7655" marT="9525" marB="0" anchor="b"/>
                </a:tc>
              </a:tr>
              <a:tr h="274320">
                <a:tc>
                  <a:txBody>
                    <a:bodyPr/>
                    <a:lstStyle/>
                    <a:p>
                      <a:pPr algn="l" fontAlgn="b"/>
                      <a:r>
                        <a:rPr lang="en-US" sz="2000" u="none" strike="noStrike" dirty="0">
                          <a:effectLst/>
                        </a:rPr>
                        <a:t>Mass of H2O</a:t>
                      </a:r>
                      <a:endParaRPr lang="en-US" sz="2000" b="0" i="0" u="none" strike="noStrike" dirty="0">
                        <a:solidFill>
                          <a:srgbClr val="000000"/>
                        </a:solidFill>
                        <a:effectLst/>
                        <a:latin typeface="Calibri"/>
                      </a:endParaRPr>
                    </a:p>
                  </a:txBody>
                  <a:tcPr marL="7655" marR="7655" marT="9525" marB="0" anchor="b"/>
                </a:tc>
                <a:tc>
                  <a:txBody>
                    <a:bodyPr/>
                    <a:lstStyle/>
                    <a:p>
                      <a:pPr algn="r" fontAlgn="b"/>
                      <a:r>
                        <a:rPr lang="en-US" sz="2000" u="none" strike="noStrike" dirty="0">
                          <a:effectLst/>
                        </a:rPr>
                        <a:t>82.30</a:t>
                      </a:r>
                      <a:endParaRPr lang="en-US" sz="2000" b="0" i="0" u="none" strike="noStrike" dirty="0">
                        <a:solidFill>
                          <a:srgbClr val="000000"/>
                        </a:solidFill>
                        <a:effectLst/>
                        <a:latin typeface="Calibri"/>
                      </a:endParaRPr>
                    </a:p>
                  </a:txBody>
                  <a:tcPr marL="7655" marR="7655" marT="9525" marB="0" anchor="b"/>
                </a:tc>
                <a:tc>
                  <a:txBody>
                    <a:bodyPr/>
                    <a:lstStyle/>
                    <a:p>
                      <a:pPr algn="r" fontAlgn="b"/>
                      <a:r>
                        <a:rPr lang="en-US" sz="2000" u="none" strike="noStrike" dirty="0">
                          <a:effectLst/>
                        </a:rPr>
                        <a:t>91.90</a:t>
                      </a:r>
                      <a:endParaRPr lang="en-US" sz="2000" b="0" i="0" u="none" strike="noStrike" dirty="0">
                        <a:solidFill>
                          <a:srgbClr val="000000"/>
                        </a:solidFill>
                        <a:effectLst/>
                        <a:latin typeface="Calibri"/>
                      </a:endParaRPr>
                    </a:p>
                  </a:txBody>
                  <a:tcPr marL="7655" marR="7655" marT="9525" marB="0" anchor="b"/>
                </a:tc>
              </a:tr>
              <a:tr h="274320">
                <a:tc>
                  <a:txBody>
                    <a:bodyPr/>
                    <a:lstStyle/>
                    <a:p>
                      <a:pPr algn="l" fontAlgn="b"/>
                      <a:r>
                        <a:rPr lang="en-US" sz="2000" u="none" strike="noStrike" dirty="0">
                          <a:effectLst/>
                        </a:rPr>
                        <a:t>Change in H2O Temp</a:t>
                      </a:r>
                      <a:endParaRPr lang="en-US" sz="2000" b="0" i="0" u="none" strike="noStrike" dirty="0">
                        <a:solidFill>
                          <a:srgbClr val="000000"/>
                        </a:solidFill>
                        <a:effectLst/>
                        <a:latin typeface="Calibri"/>
                      </a:endParaRPr>
                    </a:p>
                  </a:txBody>
                  <a:tcPr marL="7655" marR="7655" marT="9525" marB="0" anchor="b"/>
                </a:tc>
                <a:tc>
                  <a:txBody>
                    <a:bodyPr/>
                    <a:lstStyle/>
                    <a:p>
                      <a:pPr algn="r" fontAlgn="b"/>
                      <a:r>
                        <a:rPr lang="en-US" sz="2000" u="none" strike="noStrike" dirty="0">
                          <a:effectLst/>
                        </a:rPr>
                        <a:t>0.08</a:t>
                      </a:r>
                      <a:endParaRPr lang="en-US" sz="2000" b="0" i="0" u="none" strike="noStrike" dirty="0">
                        <a:solidFill>
                          <a:srgbClr val="000000"/>
                        </a:solidFill>
                        <a:effectLst/>
                        <a:latin typeface="Calibri"/>
                      </a:endParaRPr>
                    </a:p>
                  </a:txBody>
                  <a:tcPr marL="7655" marR="7655" marT="9525" marB="0" anchor="b"/>
                </a:tc>
                <a:tc>
                  <a:txBody>
                    <a:bodyPr/>
                    <a:lstStyle/>
                    <a:p>
                      <a:pPr algn="r" fontAlgn="b"/>
                      <a:r>
                        <a:rPr lang="en-US" sz="2000" u="none" strike="noStrike" dirty="0">
                          <a:effectLst/>
                        </a:rPr>
                        <a:t>2.30</a:t>
                      </a:r>
                      <a:endParaRPr lang="en-US" sz="2000" b="0" i="0" u="none" strike="noStrike" dirty="0">
                        <a:solidFill>
                          <a:srgbClr val="000000"/>
                        </a:solidFill>
                        <a:effectLst/>
                        <a:latin typeface="Calibri"/>
                      </a:endParaRPr>
                    </a:p>
                  </a:txBody>
                  <a:tcPr marL="7655" marR="7655" marT="9525" marB="0" anchor="b"/>
                </a:tc>
              </a:tr>
              <a:tr h="274320">
                <a:tc>
                  <a:txBody>
                    <a:bodyPr/>
                    <a:lstStyle/>
                    <a:p>
                      <a:pPr algn="l" fontAlgn="b"/>
                      <a:r>
                        <a:rPr lang="en-US" sz="2000" u="none" strike="noStrike" dirty="0" smtClean="0">
                          <a:effectLst/>
                        </a:rPr>
                        <a:t>Change </a:t>
                      </a:r>
                      <a:r>
                        <a:rPr lang="en-US" sz="2000" u="none" strike="noStrike" dirty="0">
                          <a:effectLst/>
                        </a:rPr>
                        <a:t>in Food Mass</a:t>
                      </a:r>
                      <a:endParaRPr lang="en-US" sz="2000" b="0" i="0" u="none" strike="noStrike" dirty="0">
                        <a:solidFill>
                          <a:srgbClr val="000000"/>
                        </a:solidFill>
                        <a:effectLst/>
                        <a:latin typeface="Calibri"/>
                      </a:endParaRPr>
                    </a:p>
                  </a:txBody>
                  <a:tcPr marL="7655" marR="7655" marT="9525" marB="0" anchor="b"/>
                </a:tc>
                <a:tc>
                  <a:txBody>
                    <a:bodyPr/>
                    <a:lstStyle/>
                    <a:p>
                      <a:pPr algn="r" fontAlgn="b"/>
                      <a:r>
                        <a:rPr lang="en-US" sz="2000" u="none" strike="noStrike" dirty="0">
                          <a:effectLst/>
                        </a:rPr>
                        <a:t>0.10</a:t>
                      </a:r>
                      <a:endParaRPr lang="en-US" sz="2000" b="0" i="0" u="none" strike="noStrike" dirty="0">
                        <a:solidFill>
                          <a:srgbClr val="000000"/>
                        </a:solidFill>
                        <a:effectLst/>
                        <a:latin typeface="Calibri"/>
                      </a:endParaRPr>
                    </a:p>
                  </a:txBody>
                  <a:tcPr marL="7655" marR="7655" marT="9525" marB="0" anchor="b"/>
                </a:tc>
                <a:tc>
                  <a:txBody>
                    <a:bodyPr/>
                    <a:lstStyle/>
                    <a:p>
                      <a:pPr algn="r" fontAlgn="b"/>
                      <a:r>
                        <a:rPr lang="en-US" sz="2000" u="none" strike="noStrike" dirty="0">
                          <a:effectLst/>
                        </a:rPr>
                        <a:t>1.30</a:t>
                      </a:r>
                      <a:endParaRPr lang="en-US" sz="2000" b="0" i="0" u="none" strike="noStrike" dirty="0">
                        <a:solidFill>
                          <a:srgbClr val="000000"/>
                        </a:solidFill>
                        <a:effectLst/>
                        <a:latin typeface="Calibri"/>
                      </a:endParaRPr>
                    </a:p>
                  </a:txBody>
                  <a:tcPr marL="7655" marR="7655" marT="9525" marB="0" anchor="b"/>
                </a:tc>
              </a:tr>
            </a:tbl>
          </a:graphicData>
        </a:graphic>
      </p:graphicFrame>
      <p:sp>
        <p:nvSpPr>
          <p:cNvPr id="7" name="Content Placeholder 6"/>
          <p:cNvSpPr>
            <a:spLocks noGrp="1"/>
          </p:cNvSpPr>
          <p:nvPr>
            <p:ph sz="quarter" idx="2"/>
          </p:nvPr>
        </p:nvSpPr>
        <p:spPr>
          <a:xfrm>
            <a:off x="457202" y="4419600"/>
            <a:ext cx="8292847" cy="1810512"/>
          </a:xfrm>
        </p:spPr>
        <p:txBody>
          <a:bodyPr>
            <a:normAutofit lnSpcReduction="10000"/>
          </a:bodyPr>
          <a:lstStyle/>
          <a:p>
            <a:pPr lvl="0"/>
            <a:r>
              <a:rPr lang="en-US" dirty="0"/>
              <a:t>Calculate the food energy (joules/g</a:t>
            </a:r>
            <a:r>
              <a:rPr lang="en-US" dirty="0" smtClean="0"/>
              <a:t>).</a:t>
            </a:r>
          </a:p>
          <a:p>
            <a:pPr lvl="0"/>
            <a:r>
              <a:rPr lang="en-US" dirty="0" smtClean="0"/>
              <a:t>One </a:t>
            </a:r>
            <a:r>
              <a:rPr lang="en-US" dirty="0"/>
              <a:t>chemistry calorie is equal to 4.186 joules. </a:t>
            </a:r>
            <a:endParaRPr lang="en-US" dirty="0" smtClean="0"/>
          </a:p>
          <a:p>
            <a:pPr fontAlgn="b"/>
            <a:r>
              <a:rPr lang="en-US" sz="2800" dirty="0"/>
              <a:t>E food (</a:t>
            </a:r>
            <a:r>
              <a:rPr lang="en-US" sz="2800" dirty="0" err="1"/>
              <a:t>chem</a:t>
            </a:r>
            <a:r>
              <a:rPr lang="en-US" sz="2800" dirty="0"/>
              <a:t> </a:t>
            </a:r>
            <a:r>
              <a:rPr lang="en-US" sz="2800" dirty="0" err="1"/>
              <a:t>cal</a:t>
            </a:r>
            <a:r>
              <a:rPr lang="en-US" sz="2800" dirty="0"/>
              <a:t>/g</a:t>
            </a:r>
            <a:r>
              <a:rPr lang="en-US" sz="2800" dirty="0" smtClean="0"/>
              <a:t>) * 4.186= joules/g</a:t>
            </a:r>
          </a:p>
          <a:p>
            <a:pPr fontAlgn="b"/>
            <a:r>
              <a:rPr lang="en-US" sz="2800" dirty="0" smtClean="0">
                <a:solidFill>
                  <a:srgbClr val="000000"/>
                </a:solidFill>
                <a:latin typeface="Calibri"/>
              </a:rPr>
              <a:t>Divide by 1000 to get kJ/g</a:t>
            </a:r>
            <a:endParaRPr lang="en-US" sz="2800" dirty="0">
              <a:solidFill>
                <a:srgbClr val="000000"/>
              </a:solidFill>
              <a:latin typeface="Calibri"/>
            </a:endParaRPr>
          </a:p>
          <a:p>
            <a:pPr marL="0" indent="0">
              <a:buNone/>
            </a:pP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2326196125"/>
              </p:ext>
            </p:extLst>
          </p:nvPr>
        </p:nvGraphicFramePr>
        <p:xfrm>
          <a:off x="457200" y="2667002"/>
          <a:ext cx="5303520" cy="1571625"/>
        </p:xfrm>
        <a:graphic>
          <a:graphicData uri="http://schemas.openxmlformats.org/drawingml/2006/table">
            <a:tbl>
              <a:tblPr>
                <a:tableStyleId>{BC89EF96-8CEA-46FF-86C4-4CE0E7609802}</a:tableStyleId>
              </a:tblPr>
              <a:tblGrid>
                <a:gridCol w="3108960"/>
                <a:gridCol w="1097280"/>
                <a:gridCol w="1097280"/>
              </a:tblGrid>
              <a:tr h="274320">
                <a:tc>
                  <a:txBody>
                    <a:bodyPr/>
                    <a:lstStyle/>
                    <a:p>
                      <a:pPr algn="l" fontAlgn="b"/>
                      <a:r>
                        <a:rPr lang="en-US" sz="2000" u="none" strike="noStrike" dirty="0">
                          <a:effectLst/>
                        </a:rPr>
                        <a:t>E Gained by water (calories)</a:t>
                      </a:r>
                      <a:endParaRPr lang="en-US" sz="2000" b="0" i="0" u="none" strike="noStrike" dirty="0">
                        <a:solidFill>
                          <a:srgbClr val="000000"/>
                        </a:solidFill>
                        <a:effectLst/>
                        <a:latin typeface="Calibri"/>
                      </a:endParaRPr>
                    </a:p>
                  </a:txBody>
                  <a:tcPr marL="9525" marR="9525" marT="9525" marB="0" anchor="b"/>
                </a:tc>
                <a:tc>
                  <a:txBody>
                    <a:bodyPr/>
                    <a:lstStyle/>
                    <a:p>
                      <a:pPr algn="r" fontAlgn="b"/>
                      <a:r>
                        <a:rPr lang="en-US" sz="2000" u="none" strike="noStrike" dirty="0">
                          <a:effectLst/>
                        </a:rPr>
                        <a:t>6.58</a:t>
                      </a:r>
                      <a:endParaRPr lang="en-US" sz="2000" b="0" i="0" u="none" strike="noStrike" dirty="0">
                        <a:solidFill>
                          <a:srgbClr val="000000"/>
                        </a:solidFill>
                        <a:effectLst/>
                        <a:latin typeface="Calibri"/>
                      </a:endParaRPr>
                    </a:p>
                  </a:txBody>
                  <a:tcPr marL="9525" marR="9525" marT="9525" marB="0" anchor="b"/>
                </a:tc>
                <a:tc>
                  <a:txBody>
                    <a:bodyPr/>
                    <a:lstStyle/>
                    <a:p>
                      <a:pPr algn="r" fontAlgn="b"/>
                      <a:r>
                        <a:rPr lang="en-US" sz="2000" u="none" strike="noStrike">
                          <a:effectLst/>
                        </a:rPr>
                        <a:t>211.37</a:t>
                      </a:r>
                      <a:endParaRPr lang="en-US" sz="2000" b="0" i="0" u="none" strike="noStrike">
                        <a:solidFill>
                          <a:srgbClr val="000000"/>
                        </a:solidFill>
                        <a:effectLst/>
                        <a:latin typeface="Calibri"/>
                      </a:endParaRPr>
                    </a:p>
                  </a:txBody>
                  <a:tcPr marL="9525" marR="9525" marT="9525" marB="0" anchor="b"/>
                </a:tc>
              </a:tr>
              <a:tr h="274320">
                <a:tc>
                  <a:txBody>
                    <a:bodyPr/>
                    <a:lstStyle/>
                    <a:p>
                      <a:pPr algn="l" fontAlgn="b"/>
                      <a:r>
                        <a:rPr lang="en-US" sz="2000" u="none" strike="noStrike" dirty="0">
                          <a:effectLst/>
                        </a:rPr>
                        <a:t>E food (</a:t>
                      </a:r>
                      <a:r>
                        <a:rPr lang="en-US" sz="2000" u="none" strike="noStrike" dirty="0" err="1">
                          <a:effectLst/>
                        </a:rPr>
                        <a:t>chem</a:t>
                      </a:r>
                      <a:r>
                        <a:rPr lang="en-US" sz="2000" u="none" strike="noStrike" dirty="0">
                          <a:effectLst/>
                        </a:rPr>
                        <a:t> </a:t>
                      </a:r>
                      <a:r>
                        <a:rPr lang="en-US" sz="2000" u="none" strike="noStrike" dirty="0" err="1">
                          <a:effectLst/>
                        </a:rPr>
                        <a:t>cal</a:t>
                      </a:r>
                      <a:r>
                        <a:rPr lang="en-US" sz="2000" u="none" strike="noStrike" dirty="0">
                          <a:effectLst/>
                        </a:rPr>
                        <a:t>/g)</a:t>
                      </a:r>
                      <a:endParaRPr lang="en-US" sz="2000" b="0" i="0" u="none" strike="noStrike" dirty="0">
                        <a:solidFill>
                          <a:srgbClr val="000000"/>
                        </a:solidFill>
                        <a:effectLst/>
                        <a:latin typeface="Calibri"/>
                      </a:endParaRPr>
                    </a:p>
                  </a:txBody>
                  <a:tcPr marL="9525" marR="9525" marT="9525" marB="0" anchor="b"/>
                </a:tc>
                <a:tc>
                  <a:txBody>
                    <a:bodyPr/>
                    <a:lstStyle/>
                    <a:p>
                      <a:pPr algn="r" fontAlgn="b"/>
                      <a:r>
                        <a:rPr lang="en-US" sz="2000" u="none" strike="noStrike" dirty="0">
                          <a:effectLst/>
                        </a:rPr>
                        <a:t>65.84</a:t>
                      </a:r>
                      <a:endParaRPr lang="en-US" sz="2000" b="0" i="0" u="none" strike="noStrike" dirty="0">
                        <a:solidFill>
                          <a:srgbClr val="000000"/>
                        </a:solidFill>
                        <a:effectLst/>
                        <a:latin typeface="Calibri"/>
                      </a:endParaRPr>
                    </a:p>
                  </a:txBody>
                  <a:tcPr marL="9525" marR="9525" marT="9525" marB="0" anchor="b"/>
                </a:tc>
                <a:tc>
                  <a:txBody>
                    <a:bodyPr/>
                    <a:lstStyle/>
                    <a:p>
                      <a:pPr algn="r" fontAlgn="b"/>
                      <a:r>
                        <a:rPr lang="en-US" sz="2000" u="none" strike="noStrike" dirty="0">
                          <a:effectLst/>
                        </a:rPr>
                        <a:t>162.59</a:t>
                      </a:r>
                      <a:endParaRPr lang="en-US" sz="2000" b="0" i="0" u="none" strike="noStrike" dirty="0">
                        <a:solidFill>
                          <a:srgbClr val="000000"/>
                        </a:solidFill>
                        <a:effectLst/>
                        <a:latin typeface="Calibri"/>
                      </a:endParaRPr>
                    </a:p>
                  </a:txBody>
                  <a:tcPr marL="9525" marR="9525" marT="9525" marB="0" anchor="b"/>
                </a:tc>
              </a:tr>
              <a:tr h="274320">
                <a:tc>
                  <a:txBody>
                    <a:bodyPr/>
                    <a:lstStyle/>
                    <a:p>
                      <a:pPr algn="l" fontAlgn="b"/>
                      <a:r>
                        <a:rPr lang="en-US" sz="2000" u="none" strike="noStrike" dirty="0">
                          <a:effectLst/>
                        </a:rPr>
                        <a:t>E food (food </a:t>
                      </a:r>
                      <a:r>
                        <a:rPr lang="en-US" sz="2000" u="none" strike="noStrike" dirty="0" err="1">
                          <a:effectLst/>
                        </a:rPr>
                        <a:t>cal</a:t>
                      </a:r>
                      <a:r>
                        <a:rPr lang="en-US" sz="2000" u="none" strike="noStrike" dirty="0">
                          <a:effectLst/>
                        </a:rPr>
                        <a:t>/g)</a:t>
                      </a:r>
                      <a:endParaRPr lang="en-US" sz="2000" b="0" i="0" u="none" strike="noStrike" dirty="0">
                        <a:solidFill>
                          <a:srgbClr val="000000"/>
                        </a:solidFill>
                        <a:effectLst/>
                        <a:latin typeface="Calibri"/>
                      </a:endParaRPr>
                    </a:p>
                  </a:txBody>
                  <a:tcPr marL="9525" marR="9525" marT="9525" marB="0" anchor="b"/>
                </a:tc>
                <a:tc>
                  <a:txBody>
                    <a:bodyPr/>
                    <a:lstStyle/>
                    <a:p>
                      <a:pPr algn="r" fontAlgn="b"/>
                      <a:r>
                        <a:rPr lang="en-US" sz="2000" u="none" strike="noStrike">
                          <a:effectLst/>
                        </a:rPr>
                        <a:t>0.07</a:t>
                      </a:r>
                      <a:endParaRPr lang="en-US" sz="2000" b="0" i="0" u="none" strike="noStrike">
                        <a:solidFill>
                          <a:srgbClr val="000000"/>
                        </a:solidFill>
                        <a:effectLst/>
                        <a:latin typeface="Calibri"/>
                      </a:endParaRPr>
                    </a:p>
                  </a:txBody>
                  <a:tcPr marL="9525" marR="9525" marT="9525" marB="0" anchor="b"/>
                </a:tc>
                <a:tc>
                  <a:txBody>
                    <a:bodyPr/>
                    <a:lstStyle/>
                    <a:p>
                      <a:pPr algn="r" fontAlgn="b"/>
                      <a:r>
                        <a:rPr lang="en-US" sz="2000" u="none" strike="noStrike" dirty="0">
                          <a:effectLst/>
                        </a:rPr>
                        <a:t>0.16</a:t>
                      </a:r>
                      <a:endParaRPr lang="en-US" sz="2000" b="0" i="0" u="none" strike="noStrike" dirty="0">
                        <a:solidFill>
                          <a:srgbClr val="000000"/>
                        </a:solidFill>
                        <a:effectLst/>
                        <a:latin typeface="Calibri"/>
                      </a:endParaRPr>
                    </a:p>
                  </a:txBody>
                  <a:tcPr marL="9525" marR="9525" marT="9525" marB="0" anchor="b"/>
                </a:tc>
              </a:tr>
              <a:tr h="274320">
                <a:tc>
                  <a:txBody>
                    <a:bodyPr/>
                    <a:lstStyle/>
                    <a:p>
                      <a:pPr algn="l" fontAlgn="b"/>
                      <a:r>
                        <a:rPr lang="en-US" sz="2000" u="none" strike="noStrike" dirty="0">
                          <a:effectLst/>
                        </a:rPr>
                        <a:t>Food Energy (joules/g)</a:t>
                      </a:r>
                      <a:endParaRPr lang="en-US" sz="2000" b="0" i="0" u="none" strike="noStrike" dirty="0">
                        <a:solidFill>
                          <a:srgbClr val="000000"/>
                        </a:solidFill>
                        <a:effectLst/>
                        <a:latin typeface="Calibri"/>
                      </a:endParaRPr>
                    </a:p>
                  </a:txBody>
                  <a:tcPr marL="9525" marR="9525" marT="9525" marB="0" anchor="b"/>
                </a:tc>
                <a:tc>
                  <a:txBody>
                    <a:bodyPr/>
                    <a:lstStyle/>
                    <a:p>
                      <a:pPr algn="r" fontAlgn="b"/>
                      <a:r>
                        <a:rPr lang="en-US" sz="2000" u="none" strike="noStrike">
                          <a:effectLst/>
                        </a:rPr>
                        <a:t>275.61</a:t>
                      </a:r>
                      <a:endParaRPr lang="en-US" sz="2000" b="0" i="0" u="none" strike="noStrike">
                        <a:solidFill>
                          <a:srgbClr val="000000"/>
                        </a:solidFill>
                        <a:effectLst/>
                        <a:latin typeface="Calibri"/>
                      </a:endParaRPr>
                    </a:p>
                  </a:txBody>
                  <a:tcPr marL="9525" marR="9525" marT="9525" marB="0" anchor="b"/>
                </a:tc>
                <a:tc>
                  <a:txBody>
                    <a:bodyPr/>
                    <a:lstStyle/>
                    <a:p>
                      <a:pPr algn="r" fontAlgn="b"/>
                      <a:r>
                        <a:rPr lang="en-US" sz="2000" u="none" strike="noStrike" dirty="0">
                          <a:effectLst/>
                        </a:rPr>
                        <a:t>680.61</a:t>
                      </a:r>
                      <a:endParaRPr lang="en-US" sz="2000" b="0" i="0" u="none" strike="noStrike" dirty="0">
                        <a:solidFill>
                          <a:srgbClr val="000000"/>
                        </a:solidFill>
                        <a:effectLst/>
                        <a:latin typeface="Calibri"/>
                      </a:endParaRPr>
                    </a:p>
                  </a:txBody>
                  <a:tcPr marL="9525" marR="9525" marT="9525" marB="0" anchor="b"/>
                </a:tc>
              </a:tr>
              <a:tr h="274320">
                <a:tc>
                  <a:txBody>
                    <a:bodyPr/>
                    <a:lstStyle/>
                    <a:p>
                      <a:pPr algn="l" fontAlgn="b"/>
                      <a:r>
                        <a:rPr lang="en-US" sz="2000" u="none" strike="noStrike" dirty="0">
                          <a:effectLst/>
                        </a:rPr>
                        <a:t>Food Energy (kilojoules/g)</a:t>
                      </a:r>
                      <a:endParaRPr lang="en-US" sz="2000" b="0" i="0" u="none" strike="noStrike" dirty="0">
                        <a:solidFill>
                          <a:srgbClr val="000000"/>
                        </a:solidFill>
                        <a:effectLst/>
                        <a:latin typeface="Calibri"/>
                      </a:endParaRPr>
                    </a:p>
                  </a:txBody>
                  <a:tcPr marL="9525" marR="9525" marT="9525" marB="0" anchor="b"/>
                </a:tc>
                <a:tc>
                  <a:txBody>
                    <a:bodyPr/>
                    <a:lstStyle/>
                    <a:p>
                      <a:pPr algn="r" fontAlgn="b"/>
                      <a:r>
                        <a:rPr lang="en-US" sz="2000" u="none" strike="noStrike">
                          <a:effectLst/>
                        </a:rPr>
                        <a:t>0.28</a:t>
                      </a:r>
                      <a:endParaRPr lang="en-US" sz="2000" b="0" i="0" u="none" strike="noStrike">
                        <a:solidFill>
                          <a:srgbClr val="000000"/>
                        </a:solidFill>
                        <a:effectLst/>
                        <a:latin typeface="Calibri"/>
                      </a:endParaRPr>
                    </a:p>
                  </a:txBody>
                  <a:tcPr marL="9525" marR="9525" marT="9525" marB="0" anchor="b"/>
                </a:tc>
                <a:tc>
                  <a:txBody>
                    <a:bodyPr/>
                    <a:lstStyle/>
                    <a:p>
                      <a:pPr algn="r" fontAlgn="b"/>
                      <a:r>
                        <a:rPr lang="en-US" sz="2000" u="none" strike="noStrike" dirty="0">
                          <a:effectLst/>
                        </a:rPr>
                        <a:t>0.68</a:t>
                      </a:r>
                      <a:endParaRPr lang="en-US" sz="2000" b="0" i="0" u="none" strike="noStrike" dirty="0">
                        <a:solidFill>
                          <a:srgbClr val="00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168849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2.2.4 Math Review</a:t>
            </a:r>
          </a:p>
        </p:txBody>
      </p:sp>
      <p:sp>
        <p:nvSpPr>
          <p:cNvPr id="7" name="Content Placeholder 6"/>
          <p:cNvSpPr>
            <a:spLocks noGrp="1"/>
          </p:cNvSpPr>
          <p:nvPr>
            <p:ph sz="quarter" idx="2"/>
          </p:nvPr>
        </p:nvSpPr>
        <p:spPr>
          <a:xfrm>
            <a:off x="457202" y="4419600"/>
            <a:ext cx="8292847" cy="1810512"/>
          </a:xfrm>
        </p:spPr>
        <p:txBody>
          <a:bodyPr>
            <a:normAutofit/>
          </a:bodyPr>
          <a:lstStyle/>
          <a:p>
            <a:r>
              <a:rPr lang="en-US" dirty="0" smtClean="0"/>
              <a:t>Energy gained by water </a:t>
            </a:r>
            <a:r>
              <a:rPr lang="en-US" dirty="0"/>
              <a:t>(chemistry calories) </a:t>
            </a:r>
            <a:r>
              <a:rPr lang="en-US" dirty="0" smtClean="0"/>
              <a:t>= </a:t>
            </a:r>
            <a:r>
              <a:rPr lang="en-US" dirty="0"/>
              <a:t>(mass of water) x (change in temperature) x (specific heat of water)</a:t>
            </a:r>
          </a:p>
          <a:p>
            <a:r>
              <a:rPr lang="en-US" dirty="0" smtClean="0"/>
              <a:t>The </a:t>
            </a:r>
            <a:r>
              <a:rPr lang="en-US" dirty="0"/>
              <a:t>specific heat of water is 1 calorie ÷ (1 g x 1°C</a:t>
            </a:r>
            <a:r>
              <a:rPr lang="en-US" dirty="0" smtClean="0"/>
              <a:t>)= 1.</a:t>
            </a:r>
            <a:endParaRPr lang="en-US" dirty="0"/>
          </a:p>
          <a:p>
            <a:endParaRPr lang="en-US" dirty="0" smtClean="0"/>
          </a:p>
          <a:p>
            <a:pPr marL="0" indent="0">
              <a:buNone/>
            </a:pPr>
            <a:endParaRPr lang="en-US" dirty="0"/>
          </a:p>
        </p:txBody>
      </p:sp>
      <p:graphicFrame>
        <p:nvGraphicFramePr>
          <p:cNvPr id="9" name="Content Placeholder 5"/>
          <p:cNvGraphicFramePr>
            <a:graphicFrameLocks noGrp="1"/>
          </p:cNvGraphicFramePr>
          <p:nvPr>
            <p:ph sz="quarter" idx="1"/>
            <p:extLst>
              <p:ext uri="{D42A27DB-BD31-4B8C-83A1-F6EECF244321}">
                <p14:modId xmlns:p14="http://schemas.microsoft.com/office/powerpoint/2010/main" val="2819427125"/>
              </p:ext>
            </p:extLst>
          </p:nvPr>
        </p:nvGraphicFramePr>
        <p:xfrm>
          <a:off x="457200" y="1219200"/>
          <a:ext cx="5303520" cy="1257300"/>
        </p:xfrm>
        <a:graphic>
          <a:graphicData uri="http://schemas.openxmlformats.org/drawingml/2006/table">
            <a:tbl>
              <a:tblPr>
                <a:tableStyleId>{BC89EF96-8CEA-46FF-86C4-4CE0E7609802}</a:tableStyleId>
              </a:tblPr>
              <a:tblGrid>
                <a:gridCol w="3108960"/>
                <a:gridCol w="1097280"/>
                <a:gridCol w="1097280"/>
              </a:tblGrid>
              <a:tr h="274320">
                <a:tc>
                  <a:txBody>
                    <a:bodyPr/>
                    <a:lstStyle/>
                    <a:p>
                      <a:pPr algn="l" fontAlgn="b"/>
                      <a:r>
                        <a:rPr lang="en-US" sz="2000" u="none" strike="noStrike" dirty="0">
                          <a:effectLst/>
                        </a:rPr>
                        <a:t> </a:t>
                      </a:r>
                      <a:endParaRPr lang="en-US" sz="2000" b="0" i="0" u="none" strike="noStrike" dirty="0">
                        <a:solidFill>
                          <a:srgbClr val="000000"/>
                        </a:solidFill>
                        <a:effectLst/>
                        <a:latin typeface="Calibri"/>
                      </a:endParaRPr>
                    </a:p>
                  </a:txBody>
                  <a:tcPr marL="7655" marR="7655" marT="9525" marB="0" anchor="b"/>
                </a:tc>
                <a:tc>
                  <a:txBody>
                    <a:bodyPr/>
                    <a:lstStyle/>
                    <a:p>
                      <a:pPr algn="ctr" fontAlgn="b"/>
                      <a:r>
                        <a:rPr lang="en-US" sz="2000" u="none" strike="noStrike" dirty="0" smtClean="0">
                          <a:effectLst/>
                        </a:rPr>
                        <a:t>Sample 1</a:t>
                      </a:r>
                      <a:endParaRPr lang="en-US" sz="2000" b="0" i="0" u="none" strike="noStrike" dirty="0">
                        <a:solidFill>
                          <a:srgbClr val="000000"/>
                        </a:solidFill>
                        <a:effectLst/>
                        <a:latin typeface="Calibri"/>
                      </a:endParaRPr>
                    </a:p>
                  </a:txBody>
                  <a:tcPr marL="7655" marR="7655" marT="9525" marB="0" anchor="b"/>
                </a:tc>
                <a:tc>
                  <a:txBody>
                    <a:bodyPr/>
                    <a:lstStyle/>
                    <a:p>
                      <a:pPr algn="ctr" fontAlgn="b"/>
                      <a:r>
                        <a:rPr lang="en-US" sz="2000" u="none" strike="noStrike" dirty="0" smtClean="0">
                          <a:effectLst/>
                        </a:rPr>
                        <a:t>Sample 2</a:t>
                      </a:r>
                      <a:endParaRPr lang="en-US" sz="2000" b="0" i="0" u="none" strike="noStrike" dirty="0">
                        <a:solidFill>
                          <a:srgbClr val="000000"/>
                        </a:solidFill>
                        <a:effectLst/>
                        <a:latin typeface="Calibri"/>
                      </a:endParaRPr>
                    </a:p>
                  </a:txBody>
                  <a:tcPr marL="7655" marR="7655" marT="9525" marB="0" anchor="b"/>
                </a:tc>
              </a:tr>
              <a:tr h="274320">
                <a:tc>
                  <a:txBody>
                    <a:bodyPr/>
                    <a:lstStyle/>
                    <a:p>
                      <a:pPr algn="l" fontAlgn="b"/>
                      <a:r>
                        <a:rPr lang="en-US" sz="2000" u="none" strike="noStrike" dirty="0">
                          <a:effectLst/>
                        </a:rPr>
                        <a:t>Mass of H2O</a:t>
                      </a:r>
                      <a:endParaRPr lang="en-US" sz="2000" b="0" i="0" u="none" strike="noStrike" dirty="0">
                        <a:solidFill>
                          <a:srgbClr val="000000"/>
                        </a:solidFill>
                        <a:effectLst/>
                        <a:latin typeface="Calibri"/>
                      </a:endParaRPr>
                    </a:p>
                  </a:txBody>
                  <a:tcPr marL="7655" marR="7655" marT="9525" marB="0" anchor="b"/>
                </a:tc>
                <a:tc>
                  <a:txBody>
                    <a:bodyPr/>
                    <a:lstStyle/>
                    <a:p>
                      <a:pPr algn="r" fontAlgn="b"/>
                      <a:r>
                        <a:rPr lang="en-US" sz="2000" u="none" strike="noStrike" dirty="0">
                          <a:effectLst/>
                        </a:rPr>
                        <a:t>82.30</a:t>
                      </a:r>
                      <a:endParaRPr lang="en-US" sz="2000" b="0" i="0" u="none" strike="noStrike" dirty="0">
                        <a:solidFill>
                          <a:srgbClr val="000000"/>
                        </a:solidFill>
                        <a:effectLst/>
                        <a:latin typeface="Calibri"/>
                      </a:endParaRPr>
                    </a:p>
                  </a:txBody>
                  <a:tcPr marL="7655" marR="7655" marT="9525" marB="0" anchor="b"/>
                </a:tc>
                <a:tc>
                  <a:txBody>
                    <a:bodyPr/>
                    <a:lstStyle/>
                    <a:p>
                      <a:pPr algn="r" fontAlgn="b"/>
                      <a:r>
                        <a:rPr lang="en-US" sz="2000" u="none" strike="noStrike" dirty="0">
                          <a:effectLst/>
                        </a:rPr>
                        <a:t>91.90</a:t>
                      </a:r>
                      <a:endParaRPr lang="en-US" sz="2000" b="0" i="0" u="none" strike="noStrike" dirty="0">
                        <a:solidFill>
                          <a:srgbClr val="000000"/>
                        </a:solidFill>
                        <a:effectLst/>
                        <a:latin typeface="Calibri"/>
                      </a:endParaRPr>
                    </a:p>
                  </a:txBody>
                  <a:tcPr marL="7655" marR="7655" marT="9525" marB="0" anchor="b"/>
                </a:tc>
              </a:tr>
              <a:tr h="274320">
                <a:tc>
                  <a:txBody>
                    <a:bodyPr/>
                    <a:lstStyle/>
                    <a:p>
                      <a:pPr algn="l" fontAlgn="b"/>
                      <a:r>
                        <a:rPr lang="en-US" sz="2000" u="none" strike="noStrike" dirty="0">
                          <a:effectLst/>
                        </a:rPr>
                        <a:t>Change in H2O Temp</a:t>
                      </a:r>
                      <a:endParaRPr lang="en-US" sz="2000" b="0" i="0" u="none" strike="noStrike" dirty="0">
                        <a:solidFill>
                          <a:srgbClr val="000000"/>
                        </a:solidFill>
                        <a:effectLst/>
                        <a:latin typeface="Calibri"/>
                      </a:endParaRPr>
                    </a:p>
                  </a:txBody>
                  <a:tcPr marL="7655" marR="7655" marT="9525" marB="0" anchor="b"/>
                </a:tc>
                <a:tc>
                  <a:txBody>
                    <a:bodyPr/>
                    <a:lstStyle/>
                    <a:p>
                      <a:pPr algn="r" fontAlgn="b"/>
                      <a:r>
                        <a:rPr lang="en-US" sz="2000" u="none" strike="noStrike" dirty="0">
                          <a:effectLst/>
                        </a:rPr>
                        <a:t>0.08</a:t>
                      </a:r>
                      <a:endParaRPr lang="en-US" sz="2000" b="0" i="0" u="none" strike="noStrike" dirty="0">
                        <a:solidFill>
                          <a:srgbClr val="000000"/>
                        </a:solidFill>
                        <a:effectLst/>
                        <a:latin typeface="Calibri"/>
                      </a:endParaRPr>
                    </a:p>
                  </a:txBody>
                  <a:tcPr marL="7655" marR="7655" marT="9525" marB="0" anchor="b"/>
                </a:tc>
                <a:tc>
                  <a:txBody>
                    <a:bodyPr/>
                    <a:lstStyle/>
                    <a:p>
                      <a:pPr algn="r" fontAlgn="b"/>
                      <a:r>
                        <a:rPr lang="en-US" sz="2000" u="none" strike="noStrike" dirty="0">
                          <a:effectLst/>
                        </a:rPr>
                        <a:t>2.30</a:t>
                      </a:r>
                      <a:endParaRPr lang="en-US" sz="2000" b="0" i="0" u="none" strike="noStrike" dirty="0">
                        <a:solidFill>
                          <a:srgbClr val="000000"/>
                        </a:solidFill>
                        <a:effectLst/>
                        <a:latin typeface="Calibri"/>
                      </a:endParaRPr>
                    </a:p>
                  </a:txBody>
                  <a:tcPr marL="7655" marR="7655" marT="9525" marB="0" anchor="b"/>
                </a:tc>
              </a:tr>
              <a:tr h="274320">
                <a:tc>
                  <a:txBody>
                    <a:bodyPr/>
                    <a:lstStyle/>
                    <a:p>
                      <a:pPr algn="l" fontAlgn="b"/>
                      <a:r>
                        <a:rPr lang="en-US" sz="2000" u="none" strike="noStrike" dirty="0" smtClean="0">
                          <a:effectLst/>
                        </a:rPr>
                        <a:t>Change </a:t>
                      </a:r>
                      <a:r>
                        <a:rPr lang="en-US" sz="2000" u="none" strike="noStrike" dirty="0">
                          <a:effectLst/>
                        </a:rPr>
                        <a:t>in Food Mass</a:t>
                      </a:r>
                      <a:endParaRPr lang="en-US" sz="2000" b="0" i="0" u="none" strike="noStrike" dirty="0">
                        <a:solidFill>
                          <a:srgbClr val="000000"/>
                        </a:solidFill>
                        <a:effectLst/>
                        <a:latin typeface="Calibri"/>
                      </a:endParaRPr>
                    </a:p>
                  </a:txBody>
                  <a:tcPr marL="7655" marR="7655" marT="9525" marB="0" anchor="b"/>
                </a:tc>
                <a:tc>
                  <a:txBody>
                    <a:bodyPr/>
                    <a:lstStyle/>
                    <a:p>
                      <a:pPr algn="r" fontAlgn="b"/>
                      <a:r>
                        <a:rPr lang="en-US" sz="2000" u="none" strike="noStrike" dirty="0">
                          <a:effectLst/>
                        </a:rPr>
                        <a:t>0.10</a:t>
                      </a:r>
                      <a:endParaRPr lang="en-US" sz="2000" b="0" i="0" u="none" strike="noStrike" dirty="0">
                        <a:solidFill>
                          <a:srgbClr val="000000"/>
                        </a:solidFill>
                        <a:effectLst/>
                        <a:latin typeface="Calibri"/>
                      </a:endParaRPr>
                    </a:p>
                  </a:txBody>
                  <a:tcPr marL="7655" marR="7655" marT="9525" marB="0" anchor="b"/>
                </a:tc>
                <a:tc>
                  <a:txBody>
                    <a:bodyPr/>
                    <a:lstStyle/>
                    <a:p>
                      <a:pPr algn="r" fontAlgn="b"/>
                      <a:r>
                        <a:rPr lang="en-US" sz="2000" u="none" strike="noStrike" dirty="0">
                          <a:effectLst/>
                        </a:rPr>
                        <a:t>1.30</a:t>
                      </a:r>
                      <a:endParaRPr lang="en-US" sz="2000" b="0" i="0" u="none" strike="noStrike" dirty="0">
                        <a:solidFill>
                          <a:srgbClr val="000000"/>
                        </a:solidFill>
                        <a:effectLst/>
                        <a:latin typeface="Calibri"/>
                      </a:endParaRPr>
                    </a:p>
                  </a:txBody>
                  <a:tcPr marL="7655" marR="7655" marT="9525" marB="0" anchor="b"/>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762925814"/>
              </p:ext>
            </p:extLst>
          </p:nvPr>
        </p:nvGraphicFramePr>
        <p:xfrm>
          <a:off x="457200" y="2667002"/>
          <a:ext cx="5303520" cy="1571625"/>
        </p:xfrm>
        <a:graphic>
          <a:graphicData uri="http://schemas.openxmlformats.org/drawingml/2006/table">
            <a:tbl>
              <a:tblPr>
                <a:tableStyleId>{BC89EF96-8CEA-46FF-86C4-4CE0E7609802}</a:tableStyleId>
              </a:tblPr>
              <a:tblGrid>
                <a:gridCol w="3108960"/>
                <a:gridCol w="1097280"/>
                <a:gridCol w="1097280"/>
              </a:tblGrid>
              <a:tr h="274320">
                <a:tc>
                  <a:txBody>
                    <a:bodyPr/>
                    <a:lstStyle/>
                    <a:p>
                      <a:pPr algn="l" fontAlgn="b"/>
                      <a:r>
                        <a:rPr lang="en-US" sz="2000" u="none" strike="noStrike" dirty="0">
                          <a:effectLst/>
                        </a:rPr>
                        <a:t>E Gained by water (calories)</a:t>
                      </a:r>
                      <a:endParaRPr lang="en-US" sz="2000" b="0" i="0" u="none" strike="noStrike" dirty="0">
                        <a:solidFill>
                          <a:srgbClr val="000000"/>
                        </a:solidFill>
                        <a:effectLst/>
                        <a:latin typeface="Calibri"/>
                      </a:endParaRPr>
                    </a:p>
                  </a:txBody>
                  <a:tcPr marL="9525" marR="9525" marT="9525" marB="0" anchor="b"/>
                </a:tc>
                <a:tc>
                  <a:txBody>
                    <a:bodyPr/>
                    <a:lstStyle/>
                    <a:p>
                      <a:pPr algn="r" fontAlgn="b"/>
                      <a:r>
                        <a:rPr lang="en-US" sz="2000" u="none" strike="noStrike" dirty="0">
                          <a:effectLst/>
                        </a:rPr>
                        <a:t>6.58</a:t>
                      </a:r>
                      <a:endParaRPr lang="en-US" sz="2000" b="0" i="0" u="none" strike="noStrike" dirty="0">
                        <a:solidFill>
                          <a:srgbClr val="000000"/>
                        </a:solidFill>
                        <a:effectLst/>
                        <a:latin typeface="Calibri"/>
                      </a:endParaRPr>
                    </a:p>
                  </a:txBody>
                  <a:tcPr marL="9525" marR="9525" marT="9525" marB="0" anchor="b"/>
                </a:tc>
                <a:tc>
                  <a:txBody>
                    <a:bodyPr/>
                    <a:lstStyle/>
                    <a:p>
                      <a:pPr algn="r" fontAlgn="b"/>
                      <a:r>
                        <a:rPr lang="en-US" sz="2000" u="none" strike="noStrike">
                          <a:effectLst/>
                        </a:rPr>
                        <a:t>211.37</a:t>
                      </a:r>
                      <a:endParaRPr lang="en-US" sz="2000" b="0" i="0" u="none" strike="noStrike">
                        <a:solidFill>
                          <a:srgbClr val="000000"/>
                        </a:solidFill>
                        <a:effectLst/>
                        <a:latin typeface="Calibri"/>
                      </a:endParaRPr>
                    </a:p>
                  </a:txBody>
                  <a:tcPr marL="9525" marR="9525" marT="9525" marB="0" anchor="b"/>
                </a:tc>
              </a:tr>
              <a:tr h="274320">
                <a:tc>
                  <a:txBody>
                    <a:bodyPr/>
                    <a:lstStyle/>
                    <a:p>
                      <a:pPr algn="l" fontAlgn="b"/>
                      <a:r>
                        <a:rPr lang="en-US" sz="2000" u="none" strike="noStrike" dirty="0">
                          <a:effectLst/>
                        </a:rPr>
                        <a:t>E food (</a:t>
                      </a:r>
                      <a:r>
                        <a:rPr lang="en-US" sz="2000" u="none" strike="noStrike" dirty="0" err="1">
                          <a:effectLst/>
                        </a:rPr>
                        <a:t>chem</a:t>
                      </a:r>
                      <a:r>
                        <a:rPr lang="en-US" sz="2000" u="none" strike="noStrike" dirty="0">
                          <a:effectLst/>
                        </a:rPr>
                        <a:t> </a:t>
                      </a:r>
                      <a:r>
                        <a:rPr lang="en-US" sz="2000" u="none" strike="noStrike" dirty="0" err="1">
                          <a:effectLst/>
                        </a:rPr>
                        <a:t>cal</a:t>
                      </a:r>
                      <a:r>
                        <a:rPr lang="en-US" sz="2000" u="none" strike="noStrike" dirty="0">
                          <a:effectLst/>
                        </a:rPr>
                        <a:t>/g)</a:t>
                      </a:r>
                      <a:endParaRPr lang="en-US" sz="2000" b="0" i="0" u="none" strike="noStrike" dirty="0">
                        <a:solidFill>
                          <a:srgbClr val="000000"/>
                        </a:solidFill>
                        <a:effectLst/>
                        <a:latin typeface="Calibri"/>
                      </a:endParaRPr>
                    </a:p>
                  </a:txBody>
                  <a:tcPr marL="9525" marR="9525" marT="9525" marB="0" anchor="b"/>
                </a:tc>
                <a:tc>
                  <a:txBody>
                    <a:bodyPr/>
                    <a:lstStyle/>
                    <a:p>
                      <a:pPr algn="r" fontAlgn="b"/>
                      <a:r>
                        <a:rPr lang="en-US" sz="2000" u="none" strike="noStrike" dirty="0">
                          <a:effectLst/>
                        </a:rPr>
                        <a:t>65.84</a:t>
                      </a:r>
                      <a:endParaRPr lang="en-US" sz="2000" b="0" i="0" u="none" strike="noStrike" dirty="0">
                        <a:solidFill>
                          <a:srgbClr val="000000"/>
                        </a:solidFill>
                        <a:effectLst/>
                        <a:latin typeface="Calibri"/>
                      </a:endParaRPr>
                    </a:p>
                  </a:txBody>
                  <a:tcPr marL="9525" marR="9525" marT="9525" marB="0" anchor="b"/>
                </a:tc>
                <a:tc>
                  <a:txBody>
                    <a:bodyPr/>
                    <a:lstStyle/>
                    <a:p>
                      <a:pPr algn="r" fontAlgn="b"/>
                      <a:r>
                        <a:rPr lang="en-US" sz="2000" u="none" strike="noStrike" dirty="0">
                          <a:effectLst/>
                        </a:rPr>
                        <a:t>162.59</a:t>
                      </a:r>
                      <a:endParaRPr lang="en-US" sz="2000" b="0" i="0" u="none" strike="noStrike" dirty="0">
                        <a:solidFill>
                          <a:srgbClr val="000000"/>
                        </a:solidFill>
                        <a:effectLst/>
                        <a:latin typeface="Calibri"/>
                      </a:endParaRPr>
                    </a:p>
                  </a:txBody>
                  <a:tcPr marL="9525" marR="9525" marT="9525" marB="0" anchor="b"/>
                </a:tc>
              </a:tr>
              <a:tr h="274320">
                <a:tc>
                  <a:txBody>
                    <a:bodyPr/>
                    <a:lstStyle/>
                    <a:p>
                      <a:pPr algn="l" fontAlgn="b"/>
                      <a:r>
                        <a:rPr lang="en-US" sz="2000" u="none" strike="noStrike" dirty="0">
                          <a:effectLst/>
                        </a:rPr>
                        <a:t>E food (food </a:t>
                      </a:r>
                      <a:r>
                        <a:rPr lang="en-US" sz="2000" u="none" strike="noStrike" dirty="0" err="1">
                          <a:effectLst/>
                        </a:rPr>
                        <a:t>cal</a:t>
                      </a:r>
                      <a:r>
                        <a:rPr lang="en-US" sz="2000" u="none" strike="noStrike" dirty="0">
                          <a:effectLst/>
                        </a:rPr>
                        <a:t>/g)</a:t>
                      </a:r>
                      <a:endParaRPr lang="en-US" sz="2000" b="0" i="0" u="none" strike="noStrike" dirty="0">
                        <a:solidFill>
                          <a:srgbClr val="000000"/>
                        </a:solidFill>
                        <a:effectLst/>
                        <a:latin typeface="Calibri"/>
                      </a:endParaRPr>
                    </a:p>
                  </a:txBody>
                  <a:tcPr marL="9525" marR="9525" marT="9525" marB="0" anchor="b"/>
                </a:tc>
                <a:tc>
                  <a:txBody>
                    <a:bodyPr/>
                    <a:lstStyle/>
                    <a:p>
                      <a:pPr algn="r" fontAlgn="b"/>
                      <a:r>
                        <a:rPr lang="en-US" sz="2000" u="none" strike="noStrike">
                          <a:effectLst/>
                        </a:rPr>
                        <a:t>0.07</a:t>
                      </a:r>
                      <a:endParaRPr lang="en-US" sz="2000" b="0" i="0" u="none" strike="noStrike">
                        <a:solidFill>
                          <a:srgbClr val="000000"/>
                        </a:solidFill>
                        <a:effectLst/>
                        <a:latin typeface="Calibri"/>
                      </a:endParaRPr>
                    </a:p>
                  </a:txBody>
                  <a:tcPr marL="9525" marR="9525" marT="9525" marB="0" anchor="b"/>
                </a:tc>
                <a:tc>
                  <a:txBody>
                    <a:bodyPr/>
                    <a:lstStyle/>
                    <a:p>
                      <a:pPr algn="r" fontAlgn="b"/>
                      <a:r>
                        <a:rPr lang="en-US" sz="2000" u="none" strike="noStrike" dirty="0">
                          <a:effectLst/>
                        </a:rPr>
                        <a:t>0.16</a:t>
                      </a:r>
                      <a:endParaRPr lang="en-US" sz="2000" b="0" i="0" u="none" strike="noStrike" dirty="0">
                        <a:solidFill>
                          <a:srgbClr val="000000"/>
                        </a:solidFill>
                        <a:effectLst/>
                        <a:latin typeface="Calibri"/>
                      </a:endParaRPr>
                    </a:p>
                  </a:txBody>
                  <a:tcPr marL="9525" marR="9525" marT="9525" marB="0" anchor="b"/>
                </a:tc>
              </a:tr>
              <a:tr h="274320">
                <a:tc>
                  <a:txBody>
                    <a:bodyPr/>
                    <a:lstStyle/>
                    <a:p>
                      <a:pPr algn="l" fontAlgn="b"/>
                      <a:r>
                        <a:rPr lang="en-US" sz="2000" u="none" strike="noStrike" dirty="0">
                          <a:effectLst/>
                        </a:rPr>
                        <a:t>Food Energy (joules/g)</a:t>
                      </a:r>
                      <a:endParaRPr lang="en-US" sz="2000" b="0" i="0" u="none" strike="noStrike" dirty="0">
                        <a:solidFill>
                          <a:srgbClr val="000000"/>
                        </a:solidFill>
                        <a:effectLst/>
                        <a:latin typeface="Calibri"/>
                      </a:endParaRPr>
                    </a:p>
                  </a:txBody>
                  <a:tcPr marL="9525" marR="9525" marT="9525" marB="0" anchor="b"/>
                </a:tc>
                <a:tc>
                  <a:txBody>
                    <a:bodyPr/>
                    <a:lstStyle/>
                    <a:p>
                      <a:pPr algn="r" fontAlgn="b"/>
                      <a:r>
                        <a:rPr lang="en-US" sz="2000" u="none" strike="noStrike">
                          <a:effectLst/>
                        </a:rPr>
                        <a:t>275.61</a:t>
                      </a:r>
                      <a:endParaRPr lang="en-US" sz="2000" b="0" i="0" u="none" strike="noStrike">
                        <a:solidFill>
                          <a:srgbClr val="000000"/>
                        </a:solidFill>
                        <a:effectLst/>
                        <a:latin typeface="Calibri"/>
                      </a:endParaRPr>
                    </a:p>
                  </a:txBody>
                  <a:tcPr marL="9525" marR="9525" marT="9525" marB="0" anchor="b"/>
                </a:tc>
                <a:tc>
                  <a:txBody>
                    <a:bodyPr/>
                    <a:lstStyle/>
                    <a:p>
                      <a:pPr algn="r" fontAlgn="b"/>
                      <a:r>
                        <a:rPr lang="en-US" sz="2000" u="none" strike="noStrike" dirty="0">
                          <a:effectLst/>
                        </a:rPr>
                        <a:t>680.61</a:t>
                      </a:r>
                      <a:endParaRPr lang="en-US" sz="2000" b="0" i="0" u="none" strike="noStrike" dirty="0">
                        <a:solidFill>
                          <a:srgbClr val="000000"/>
                        </a:solidFill>
                        <a:effectLst/>
                        <a:latin typeface="Calibri"/>
                      </a:endParaRPr>
                    </a:p>
                  </a:txBody>
                  <a:tcPr marL="9525" marR="9525" marT="9525" marB="0" anchor="b"/>
                </a:tc>
              </a:tr>
              <a:tr h="274320">
                <a:tc>
                  <a:txBody>
                    <a:bodyPr/>
                    <a:lstStyle/>
                    <a:p>
                      <a:pPr algn="l" fontAlgn="b"/>
                      <a:r>
                        <a:rPr lang="en-US" sz="2000" u="none" strike="noStrike" dirty="0">
                          <a:effectLst/>
                        </a:rPr>
                        <a:t>Food Energy (kilojoules/g)</a:t>
                      </a:r>
                      <a:endParaRPr lang="en-US" sz="2000" b="0" i="0" u="none" strike="noStrike" dirty="0">
                        <a:solidFill>
                          <a:srgbClr val="000000"/>
                        </a:solidFill>
                        <a:effectLst/>
                        <a:latin typeface="Calibri"/>
                      </a:endParaRPr>
                    </a:p>
                  </a:txBody>
                  <a:tcPr marL="9525" marR="9525" marT="9525" marB="0" anchor="b"/>
                </a:tc>
                <a:tc>
                  <a:txBody>
                    <a:bodyPr/>
                    <a:lstStyle/>
                    <a:p>
                      <a:pPr algn="r" fontAlgn="b"/>
                      <a:r>
                        <a:rPr lang="en-US" sz="2000" u="none" strike="noStrike">
                          <a:effectLst/>
                        </a:rPr>
                        <a:t>0.28</a:t>
                      </a:r>
                      <a:endParaRPr lang="en-US" sz="2000" b="0" i="0" u="none" strike="noStrike">
                        <a:solidFill>
                          <a:srgbClr val="000000"/>
                        </a:solidFill>
                        <a:effectLst/>
                        <a:latin typeface="Calibri"/>
                      </a:endParaRPr>
                    </a:p>
                  </a:txBody>
                  <a:tcPr marL="9525" marR="9525" marT="9525" marB="0" anchor="b"/>
                </a:tc>
                <a:tc>
                  <a:txBody>
                    <a:bodyPr/>
                    <a:lstStyle/>
                    <a:p>
                      <a:pPr algn="r" fontAlgn="b"/>
                      <a:r>
                        <a:rPr lang="en-US" sz="2000" u="none" strike="noStrike" dirty="0">
                          <a:effectLst/>
                        </a:rPr>
                        <a:t>0.68</a:t>
                      </a:r>
                      <a:endParaRPr lang="en-US" sz="2000" b="0" i="0" u="none" strike="noStrike" dirty="0">
                        <a:solidFill>
                          <a:srgbClr val="00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38981043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mygenesiscentre.com/wp-content/uploads/2012/05/Typical-Signs-And-Signs-and-symptoms-Of-Diabetes-2320.jpg"/>
          <p:cNvPicPr>
            <a:picLocks noChangeAspect="1" noChangeArrowheads="1"/>
          </p:cNvPicPr>
          <p:nvPr/>
        </p:nvPicPr>
        <p:blipFill rotWithShape="1">
          <a:blip r:embed="rId2">
            <a:extLst>
              <a:ext uri="{28A0092B-C50C-407E-A947-70E740481C1C}">
                <a14:useLocalDpi xmlns:a14="http://schemas.microsoft.com/office/drawing/2010/main" val="0"/>
              </a:ext>
            </a:extLst>
          </a:blip>
          <a:srcRect b="14636"/>
          <a:stretch/>
        </p:blipFill>
        <p:spPr bwMode="auto">
          <a:xfrm>
            <a:off x="1277938" y="162517"/>
            <a:ext cx="6875462" cy="6162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032603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914400"/>
          </a:xfrm>
        </p:spPr>
        <p:txBody>
          <a:bodyPr>
            <a:normAutofit fontScale="90000"/>
          </a:bodyPr>
          <a:lstStyle/>
          <a:p>
            <a:r>
              <a:rPr lang="en-US" dirty="0" smtClean="0"/>
              <a:t>Review 2.2 Essential Questions &amp; Key Terms</a:t>
            </a:r>
            <a:endParaRPr lang="en-US" dirty="0"/>
          </a:p>
        </p:txBody>
      </p:sp>
      <p:sp>
        <p:nvSpPr>
          <p:cNvPr id="3" name="Content Placeholder 2"/>
          <p:cNvSpPr>
            <a:spLocks noGrp="1"/>
          </p:cNvSpPr>
          <p:nvPr>
            <p:ph sz="quarter" idx="1"/>
          </p:nvPr>
        </p:nvSpPr>
        <p:spPr>
          <a:xfrm>
            <a:off x="457200" y="1219200"/>
            <a:ext cx="4724400" cy="5105400"/>
          </a:xfrm>
        </p:spPr>
        <p:txBody>
          <a:bodyPr>
            <a:normAutofit lnSpcReduction="10000"/>
          </a:bodyPr>
          <a:lstStyle/>
          <a:p>
            <a:pPr marL="514350" lvl="0" indent="-514350">
              <a:buFont typeface="+mj-lt"/>
              <a:buAutoNum type="arabicPeriod"/>
            </a:pPr>
            <a:r>
              <a:rPr lang="en-US" sz="1600" dirty="0"/>
              <a:t>What are the main nutrients found in food?</a:t>
            </a:r>
          </a:p>
          <a:p>
            <a:pPr marL="514350" lvl="0" indent="-514350">
              <a:buFont typeface="+mj-lt"/>
              <a:buAutoNum type="arabicPeriod"/>
            </a:pPr>
            <a:r>
              <a:rPr lang="en-US" sz="1600" dirty="0"/>
              <a:t>How can carbohydrates, lipids, and proteins be detected in foods?</a:t>
            </a:r>
          </a:p>
          <a:p>
            <a:pPr marL="514350" lvl="0" indent="-514350">
              <a:buFont typeface="+mj-lt"/>
              <a:buAutoNum type="arabicPeriod"/>
            </a:pPr>
            <a:r>
              <a:rPr lang="en-US" sz="1600" dirty="0"/>
              <a:t>What types of foods supply sugar, starch, proteins and lipids?</a:t>
            </a:r>
          </a:p>
          <a:p>
            <a:pPr marL="514350" lvl="0" indent="-514350">
              <a:buFont typeface="+mj-lt"/>
              <a:buAutoNum type="arabicPeriod"/>
            </a:pPr>
            <a:r>
              <a:rPr lang="en-US" sz="1600" dirty="0"/>
              <a:t>How can food labels be used to evaluate dietary choices?</a:t>
            </a:r>
          </a:p>
          <a:p>
            <a:pPr marL="514350" lvl="0" indent="-514350">
              <a:buFont typeface="+mj-lt"/>
              <a:buAutoNum type="arabicPeriod"/>
            </a:pPr>
            <a:r>
              <a:rPr lang="en-US" sz="1600" dirty="0"/>
              <a:t>What role do basic nutrients play in the function of the human body?</a:t>
            </a:r>
          </a:p>
          <a:p>
            <a:pPr marL="514350" lvl="0" indent="-514350">
              <a:buFont typeface="+mj-lt"/>
              <a:buAutoNum type="arabicPeriod"/>
            </a:pPr>
            <a:r>
              <a:rPr lang="en-US" sz="1600" dirty="0"/>
              <a:t>What are basic recommendations for a diabetic diet?</a:t>
            </a:r>
          </a:p>
          <a:p>
            <a:pPr marL="514350" lvl="0" indent="-514350">
              <a:buFont typeface="+mj-lt"/>
              <a:buAutoNum type="arabicPeriod"/>
            </a:pPr>
            <a:r>
              <a:rPr lang="en-US" sz="1600" dirty="0"/>
              <a:t>What are the main structural components of carbohydrates, proteins and lipids?</a:t>
            </a:r>
          </a:p>
          <a:p>
            <a:pPr marL="514350" lvl="0" indent="-514350">
              <a:buFont typeface="+mj-lt"/>
              <a:buAutoNum type="arabicPeriod"/>
            </a:pPr>
            <a:r>
              <a:rPr lang="en-US" sz="1600" dirty="0"/>
              <a:t>What is dehydration synthesis and hydrolysis?</a:t>
            </a:r>
          </a:p>
          <a:p>
            <a:pPr marL="514350" lvl="0" indent="-514350">
              <a:buFont typeface="+mj-lt"/>
              <a:buAutoNum type="arabicPeriod"/>
            </a:pPr>
            <a:r>
              <a:rPr lang="en-US" sz="1600" dirty="0"/>
              <a:t>How do dehydration synthesis and hydrolysis relate to harnessing energy from food?</a:t>
            </a:r>
          </a:p>
          <a:p>
            <a:pPr marL="514350" lvl="0" indent="-514350">
              <a:buFont typeface="+mj-lt"/>
              <a:buAutoNum type="arabicPeriod"/>
            </a:pPr>
            <a:r>
              <a:rPr lang="en-US" sz="1600" dirty="0"/>
              <a:t>How is the amount of energy in a food determined</a:t>
            </a:r>
            <a:r>
              <a:rPr lang="en-US" sz="1600" dirty="0" smtClean="0"/>
              <a:t>?</a:t>
            </a:r>
            <a:endParaRPr lang="en-US" sz="1600" dirty="0"/>
          </a:p>
        </p:txBody>
      </p:sp>
      <p:graphicFrame>
        <p:nvGraphicFramePr>
          <p:cNvPr id="5" name="Content Placeholder 4"/>
          <p:cNvGraphicFramePr>
            <a:graphicFrameLocks noGrp="1"/>
          </p:cNvGraphicFramePr>
          <p:nvPr>
            <p:ph sz="quarter" idx="2"/>
            <p:extLst>
              <p:ext uri="{D42A27DB-BD31-4B8C-83A1-F6EECF244321}">
                <p14:modId xmlns:p14="http://schemas.microsoft.com/office/powerpoint/2010/main" val="3534520372"/>
              </p:ext>
            </p:extLst>
          </p:nvPr>
        </p:nvGraphicFramePr>
        <p:xfrm>
          <a:off x="5257800" y="1219200"/>
          <a:ext cx="3416300" cy="5334000"/>
        </p:xfrm>
        <a:graphic>
          <a:graphicData uri="http://schemas.openxmlformats.org/drawingml/2006/table">
            <a:tbl>
              <a:tblPr firstRow="1" firstCol="1" lastRow="1" lastCol="1" bandRow="1" bandCol="1">
                <a:tableStyleId>{5C22544A-7EE6-4342-B048-85BDC9FD1C3A}</a:tableStyleId>
              </a:tblPr>
              <a:tblGrid>
                <a:gridCol w="3416300"/>
              </a:tblGrid>
              <a:tr h="93560">
                <a:tc>
                  <a:txBody>
                    <a:bodyPr/>
                    <a:lstStyle/>
                    <a:p>
                      <a:pPr marL="0" marR="0">
                        <a:spcBef>
                          <a:spcPts val="0"/>
                        </a:spcBef>
                        <a:spcAft>
                          <a:spcPts val="0"/>
                        </a:spcAft>
                      </a:pPr>
                      <a:r>
                        <a:rPr lang="en-US" sz="1400">
                          <a:effectLst/>
                        </a:rPr>
                        <a:t>Adenosine tri-phosphate (ATP)</a:t>
                      </a:r>
                      <a:endParaRPr lang="en-US" sz="1400">
                        <a:effectLst/>
                        <a:latin typeface="Arial"/>
                        <a:ea typeface="Times New Roman"/>
                        <a:cs typeface="Times New Roman"/>
                      </a:endParaRPr>
                    </a:p>
                  </a:txBody>
                  <a:tcPr marL="35085" marR="35085" marT="0" marB="0"/>
                </a:tc>
              </a:tr>
              <a:tr h="93560">
                <a:tc>
                  <a:txBody>
                    <a:bodyPr/>
                    <a:lstStyle/>
                    <a:p>
                      <a:pPr marL="0" marR="0">
                        <a:spcBef>
                          <a:spcPts val="0"/>
                        </a:spcBef>
                        <a:spcAft>
                          <a:spcPts val="0"/>
                        </a:spcAft>
                      </a:pPr>
                      <a:r>
                        <a:rPr lang="en-US" sz="1400">
                          <a:effectLst/>
                        </a:rPr>
                        <a:t>Amino Acid</a:t>
                      </a:r>
                      <a:endParaRPr lang="en-US" sz="1400">
                        <a:effectLst/>
                        <a:latin typeface="Arial"/>
                        <a:ea typeface="Times New Roman"/>
                        <a:cs typeface="Times New Roman"/>
                      </a:endParaRPr>
                    </a:p>
                  </a:txBody>
                  <a:tcPr marL="35085" marR="35085" marT="0" marB="0"/>
                </a:tc>
              </a:tr>
              <a:tr h="93560">
                <a:tc>
                  <a:txBody>
                    <a:bodyPr/>
                    <a:lstStyle/>
                    <a:p>
                      <a:pPr marL="0" marR="0">
                        <a:spcBef>
                          <a:spcPts val="0"/>
                        </a:spcBef>
                        <a:spcAft>
                          <a:spcPts val="0"/>
                        </a:spcAft>
                      </a:pPr>
                      <a:r>
                        <a:rPr lang="en-US" sz="1400">
                          <a:effectLst/>
                        </a:rPr>
                        <a:t>Calorie</a:t>
                      </a:r>
                      <a:endParaRPr lang="en-US" sz="1400">
                        <a:effectLst/>
                        <a:latin typeface="Arial"/>
                        <a:ea typeface="Times New Roman"/>
                        <a:cs typeface="Times New Roman"/>
                      </a:endParaRPr>
                    </a:p>
                  </a:txBody>
                  <a:tcPr marL="35085" marR="35085" marT="0" marB="0"/>
                </a:tc>
              </a:tr>
              <a:tr h="93560">
                <a:tc>
                  <a:txBody>
                    <a:bodyPr/>
                    <a:lstStyle/>
                    <a:p>
                      <a:pPr marL="0" marR="0">
                        <a:spcBef>
                          <a:spcPts val="0"/>
                        </a:spcBef>
                        <a:spcAft>
                          <a:spcPts val="0"/>
                        </a:spcAft>
                      </a:pPr>
                      <a:r>
                        <a:rPr lang="en-US" sz="1400">
                          <a:effectLst/>
                        </a:rPr>
                        <a:t>Carbohydrate</a:t>
                      </a:r>
                      <a:endParaRPr lang="en-US" sz="1400">
                        <a:effectLst/>
                        <a:latin typeface="Arial"/>
                        <a:ea typeface="Times New Roman"/>
                        <a:cs typeface="Times New Roman"/>
                      </a:endParaRPr>
                    </a:p>
                  </a:txBody>
                  <a:tcPr marL="35085" marR="35085" marT="0" marB="0"/>
                </a:tc>
              </a:tr>
              <a:tr h="93560">
                <a:tc>
                  <a:txBody>
                    <a:bodyPr/>
                    <a:lstStyle/>
                    <a:p>
                      <a:pPr marL="0" marR="0">
                        <a:spcBef>
                          <a:spcPts val="0"/>
                        </a:spcBef>
                        <a:spcAft>
                          <a:spcPts val="0"/>
                        </a:spcAft>
                      </a:pPr>
                      <a:r>
                        <a:rPr lang="en-US" sz="1400">
                          <a:effectLst/>
                        </a:rPr>
                        <a:t>Chemical Bond</a:t>
                      </a:r>
                      <a:endParaRPr lang="en-US" sz="1400">
                        <a:effectLst/>
                        <a:latin typeface="Arial"/>
                        <a:ea typeface="Times New Roman"/>
                        <a:cs typeface="Times New Roman"/>
                      </a:endParaRPr>
                    </a:p>
                  </a:txBody>
                  <a:tcPr marL="35085" marR="35085" marT="0" marB="0"/>
                </a:tc>
              </a:tr>
              <a:tr h="93560">
                <a:tc>
                  <a:txBody>
                    <a:bodyPr/>
                    <a:lstStyle/>
                    <a:p>
                      <a:pPr marL="0" marR="0">
                        <a:spcBef>
                          <a:spcPts val="0"/>
                        </a:spcBef>
                        <a:spcAft>
                          <a:spcPts val="0"/>
                        </a:spcAft>
                      </a:pPr>
                      <a:r>
                        <a:rPr lang="en-US" sz="1400">
                          <a:effectLst/>
                        </a:rPr>
                        <a:t>Chemical Indicator</a:t>
                      </a:r>
                      <a:endParaRPr lang="en-US" sz="1400">
                        <a:effectLst/>
                        <a:latin typeface="Arial"/>
                        <a:ea typeface="Times New Roman"/>
                        <a:cs typeface="Times New Roman"/>
                      </a:endParaRPr>
                    </a:p>
                  </a:txBody>
                  <a:tcPr marL="35085" marR="35085" marT="0" marB="0"/>
                </a:tc>
              </a:tr>
              <a:tr h="93560">
                <a:tc>
                  <a:txBody>
                    <a:bodyPr/>
                    <a:lstStyle/>
                    <a:p>
                      <a:pPr marL="0" marR="0">
                        <a:spcBef>
                          <a:spcPts val="0"/>
                        </a:spcBef>
                        <a:spcAft>
                          <a:spcPts val="0"/>
                        </a:spcAft>
                      </a:pPr>
                      <a:r>
                        <a:rPr lang="en-US" sz="1400">
                          <a:effectLst/>
                        </a:rPr>
                        <a:t>Chemical Reaction</a:t>
                      </a:r>
                      <a:endParaRPr lang="en-US" sz="1400">
                        <a:effectLst/>
                        <a:latin typeface="Arial"/>
                        <a:ea typeface="Times New Roman"/>
                        <a:cs typeface="Times New Roman"/>
                      </a:endParaRPr>
                    </a:p>
                  </a:txBody>
                  <a:tcPr marL="35085" marR="35085" marT="0" marB="0"/>
                </a:tc>
              </a:tr>
              <a:tr h="93560">
                <a:tc>
                  <a:txBody>
                    <a:bodyPr/>
                    <a:lstStyle/>
                    <a:p>
                      <a:pPr marL="0" marR="0">
                        <a:spcBef>
                          <a:spcPts val="0"/>
                        </a:spcBef>
                        <a:spcAft>
                          <a:spcPts val="0"/>
                        </a:spcAft>
                      </a:pPr>
                      <a:r>
                        <a:rPr lang="en-US" sz="1400">
                          <a:effectLst/>
                        </a:rPr>
                        <a:t>Compound</a:t>
                      </a:r>
                      <a:endParaRPr lang="en-US" sz="1400">
                        <a:effectLst/>
                        <a:latin typeface="Arial"/>
                        <a:ea typeface="Times New Roman"/>
                        <a:cs typeface="Times New Roman"/>
                      </a:endParaRPr>
                    </a:p>
                  </a:txBody>
                  <a:tcPr marL="35085" marR="35085" marT="0" marB="0"/>
                </a:tc>
              </a:tr>
              <a:tr h="93560">
                <a:tc>
                  <a:txBody>
                    <a:bodyPr/>
                    <a:lstStyle/>
                    <a:p>
                      <a:pPr marL="0" marR="0">
                        <a:spcBef>
                          <a:spcPts val="0"/>
                        </a:spcBef>
                        <a:spcAft>
                          <a:spcPts val="0"/>
                        </a:spcAft>
                      </a:pPr>
                      <a:r>
                        <a:rPr lang="en-US" sz="1400">
                          <a:effectLst/>
                        </a:rPr>
                        <a:t>Covalent bond</a:t>
                      </a:r>
                      <a:endParaRPr lang="en-US" sz="1400">
                        <a:effectLst/>
                        <a:latin typeface="Arial"/>
                        <a:ea typeface="Times New Roman"/>
                        <a:cs typeface="Times New Roman"/>
                      </a:endParaRPr>
                    </a:p>
                  </a:txBody>
                  <a:tcPr marL="35085" marR="35085" marT="0" marB="0"/>
                </a:tc>
              </a:tr>
              <a:tr h="93560">
                <a:tc>
                  <a:txBody>
                    <a:bodyPr/>
                    <a:lstStyle/>
                    <a:p>
                      <a:pPr marL="0" marR="0">
                        <a:spcBef>
                          <a:spcPts val="0"/>
                        </a:spcBef>
                        <a:spcAft>
                          <a:spcPts val="0"/>
                        </a:spcAft>
                      </a:pPr>
                      <a:r>
                        <a:rPr lang="en-US" sz="1400">
                          <a:effectLst/>
                        </a:rPr>
                        <a:t>Dehydration Synthesis</a:t>
                      </a:r>
                      <a:endParaRPr lang="en-US" sz="1400">
                        <a:effectLst/>
                        <a:latin typeface="Arial"/>
                        <a:ea typeface="Times New Roman"/>
                        <a:cs typeface="Times New Roman"/>
                      </a:endParaRPr>
                    </a:p>
                  </a:txBody>
                  <a:tcPr marL="35085" marR="35085" marT="0" marB="0"/>
                </a:tc>
              </a:tr>
              <a:tr h="93560">
                <a:tc>
                  <a:txBody>
                    <a:bodyPr/>
                    <a:lstStyle/>
                    <a:p>
                      <a:pPr marL="0" marR="0">
                        <a:spcBef>
                          <a:spcPts val="0"/>
                        </a:spcBef>
                        <a:spcAft>
                          <a:spcPts val="0"/>
                        </a:spcAft>
                      </a:pPr>
                      <a:r>
                        <a:rPr lang="en-US" sz="1400">
                          <a:effectLst/>
                        </a:rPr>
                        <a:t>Disaccharide</a:t>
                      </a:r>
                      <a:endParaRPr lang="en-US" sz="1400">
                        <a:effectLst/>
                        <a:latin typeface="Arial"/>
                        <a:ea typeface="Times New Roman"/>
                        <a:cs typeface="Times New Roman"/>
                      </a:endParaRPr>
                    </a:p>
                  </a:txBody>
                  <a:tcPr marL="35085" marR="35085" marT="0" marB="0"/>
                </a:tc>
              </a:tr>
              <a:tr h="93560">
                <a:tc>
                  <a:txBody>
                    <a:bodyPr/>
                    <a:lstStyle/>
                    <a:p>
                      <a:pPr marL="0" marR="0">
                        <a:spcBef>
                          <a:spcPts val="0"/>
                        </a:spcBef>
                        <a:spcAft>
                          <a:spcPts val="0"/>
                        </a:spcAft>
                      </a:pPr>
                      <a:r>
                        <a:rPr lang="en-US" sz="1400">
                          <a:effectLst/>
                        </a:rPr>
                        <a:t>Element</a:t>
                      </a:r>
                      <a:endParaRPr lang="en-US" sz="1400">
                        <a:effectLst/>
                        <a:latin typeface="Arial"/>
                        <a:ea typeface="Times New Roman"/>
                        <a:cs typeface="Times New Roman"/>
                      </a:endParaRPr>
                    </a:p>
                  </a:txBody>
                  <a:tcPr marL="35085" marR="35085" marT="0" marB="0"/>
                </a:tc>
              </a:tr>
              <a:tr h="93560">
                <a:tc>
                  <a:txBody>
                    <a:bodyPr/>
                    <a:lstStyle/>
                    <a:p>
                      <a:pPr marL="0" marR="0">
                        <a:spcBef>
                          <a:spcPts val="0"/>
                        </a:spcBef>
                        <a:spcAft>
                          <a:spcPts val="0"/>
                        </a:spcAft>
                      </a:pPr>
                      <a:r>
                        <a:rPr lang="en-US" sz="1400">
                          <a:effectLst/>
                        </a:rPr>
                        <a:t>Glucose</a:t>
                      </a:r>
                      <a:endParaRPr lang="en-US" sz="1400">
                        <a:effectLst/>
                        <a:latin typeface="Arial"/>
                        <a:ea typeface="Times New Roman"/>
                        <a:cs typeface="Times New Roman"/>
                      </a:endParaRPr>
                    </a:p>
                  </a:txBody>
                  <a:tcPr marL="35085" marR="35085" marT="0" marB="0"/>
                </a:tc>
              </a:tr>
              <a:tr h="93560">
                <a:tc>
                  <a:txBody>
                    <a:bodyPr/>
                    <a:lstStyle/>
                    <a:p>
                      <a:pPr marL="0" marR="0">
                        <a:spcBef>
                          <a:spcPts val="0"/>
                        </a:spcBef>
                        <a:spcAft>
                          <a:spcPts val="0"/>
                        </a:spcAft>
                      </a:pPr>
                      <a:r>
                        <a:rPr lang="en-US" sz="1400">
                          <a:effectLst/>
                        </a:rPr>
                        <a:t>Homeostasis</a:t>
                      </a:r>
                      <a:endParaRPr lang="en-US" sz="1400">
                        <a:effectLst/>
                        <a:latin typeface="Arial"/>
                        <a:ea typeface="Times New Roman"/>
                        <a:cs typeface="Times New Roman"/>
                      </a:endParaRPr>
                    </a:p>
                  </a:txBody>
                  <a:tcPr marL="35085" marR="35085" marT="0" marB="0"/>
                </a:tc>
              </a:tr>
              <a:tr h="93560">
                <a:tc>
                  <a:txBody>
                    <a:bodyPr/>
                    <a:lstStyle/>
                    <a:p>
                      <a:pPr marL="0" marR="0">
                        <a:spcBef>
                          <a:spcPts val="0"/>
                        </a:spcBef>
                        <a:spcAft>
                          <a:spcPts val="0"/>
                        </a:spcAft>
                      </a:pPr>
                      <a:r>
                        <a:rPr lang="en-US" sz="1400">
                          <a:effectLst/>
                        </a:rPr>
                        <a:t>Hydrolysis</a:t>
                      </a:r>
                      <a:endParaRPr lang="en-US" sz="1400">
                        <a:effectLst/>
                        <a:latin typeface="Arial"/>
                        <a:ea typeface="Times New Roman"/>
                        <a:cs typeface="Times New Roman"/>
                      </a:endParaRPr>
                    </a:p>
                  </a:txBody>
                  <a:tcPr marL="35085" marR="35085" marT="0" marB="0"/>
                </a:tc>
              </a:tr>
              <a:tr h="93560">
                <a:tc>
                  <a:txBody>
                    <a:bodyPr/>
                    <a:lstStyle/>
                    <a:p>
                      <a:pPr marL="0" marR="0">
                        <a:spcBef>
                          <a:spcPts val="0"/>
                        </a:spcBef>
                        <a:spcAft>
                          <a:spcPts val="0"/>
                        </a:spcAft>
                      </a:pPr>
                      <a:r>
                        <a:rPr lang="en-US" sz="1400">
                          <a:effectLst/>
                        </a:rPr>
                        <a:t>Ionic bond</a:t>
                      </a:r>
                      <a:endParaRPr lang="en-US" sz="1400">
                        <a:effectLst/>
                        <a:latin typeface="Arial"/>
                        <a:ea typeface="Times New Roman"/>
                        <a:cs typeface="Times New Roman"/>
                      </a:endParaRPr>
                    </a:p>
                  </a:txBody>
                  <a:tcPr marL="35085" marR="35085" marT="0" marB="0"/>
                </a:tc>
              </a:tr>
              <a:tr h="93560">
                <a:tc>
                  <a:txBody>
                    <a:bodyPr/>
                    <a:lstStyle/>
                    <a:p>
                      <a:pPr marL="0" marR="0">
                        <a:spcBef>
                          <a:spcPts val="0"/>
                        </a:spcBef>
                        <a:spcAft>
                          <a:spcPts val="0"/>
                        </a:spcAft>
                      </a:pPr>
                      <a:r>
                        <a:rPr lang="en-US" sz="1400">
                          <a:effectLst/>
                        </a:rPr>
                        <a:t>Lipid</a:t>
                      </a:r>
                      <a:endParaRPr lang="en-US" sz="1400">
                        <a:effectLst/>
                        <a:latin typeface="Arial"/>
                        <a:ea typeface="Times New Roman"/>
                        <a:cs typeface="Times New Roman"/>
                      </a:endParaRPr>
                    </a:p>
                  </a:txBody>
                  <a:tcPr marL="35085" marR="35085" marT="0" marB="0"/>
                </a:tc>
              </a:tr>
              <a:tr h="93560">
                <a:tc>
                  <a:txBody>
                    <a:bodyPr/>
                    <a:lstStyle/>
                    <a:p>
                      <a:pPr marL="0" marR="0">
                        <a:spcBef>
                          <a:spcPts val="0"/>
                        </a:spcBef>
                        <a:spcAft>
                          <a:spcPts val="0"/>
                        </a:spcAft>
                      </a:pPr>
                      <a:r>
                        <a:rPr lang="en-US" sz="1400">
                          <a:effectLst/>
                        </a:rPr>
                        <a:t>Macromolecule</a:t>
                      </a:r>
                      <a:endParaRPr lang="en-US" sz="1400">
                        <a:effectLst/>
                        <a:latin typeface="Arial"/>
                        <a:ea typeface="Times New Roman"/>
                        <a:cs typeface="Times New Roman"/>
                      </a:endParaRPr>
                    </a:p>
                  </a:txBody>
                  <a:tcPr marL="35085" marR="35085" marT="0" marB="0"/>
                </a:tc>
              </a:tr>
              <a:tr h="93560">
                <a:tc>
                  <a:txBody>
                    <a:bodyPr/>
                    <a:lstStyle/>
                    <a:p>
                      <a:pPr marL="0" marR="0">
                        <a:spcBef>
                          <a:spcPts val="0"/>
                        </a:spcBef>
                        <a:spcAft>
                          <a:spcPts val="0"/>
                        </a:spcAft>
                      </a:pPr>
                      <a:r>
                        <a:rPr lang="en-US" sz="1400">
                          <a:effectLst/>
                        </a:rPr>
                        <a:t>Molecule</a:t>
                      </a:r>
                      <a:endParaRPr lang="en-US" sz="1400">
                        <a:effectLst/>
                        <a:latin typeface="Arial"/>
                        <a:ea typeface="Times New Roman"/>
                        <a:cs typeface="Times New Roman"/>
                      </a:endParaRPr>
                    </a:p>
                  </a:txBody>
                  <a:tcPr marL="35085" marR="35085" marT="0" marB="0"/>
                </a:tc>
              </a:tr>
              <a:tr h="93560">
                <a:tc>
                  <a:txBody>
                    <a:bodyPr/>
                    <a:lstStyle/>
                    <a:p>
                      <a:pPr marL="0" marR="0">
                        <a:spcBef>
                          <a:spcPts val="0"/>
                        </a:spcBef>
                        <a:spcAft>
                          <a:spcPts val="0"/>
                        </a:spcAft>
                      </a:pPr>
                      <a:r>
                        <a:rPr lang="en-US" sz="1400">
                          <a:effectLst/>
                        </a:rPr>
                        <a:t>Monomer</a:t>
                      </a:r>
                      <a:endParaRPr lang="en-US" sz="1400">
                        <a:effectLst/>
                        <a:latin typeface="Arial"/>
                        <a:ea typeface="Times New Roman"/>
                        <a:cs typeface="Times New Roman"/>
                      </a:endParaRPr>
                    </a:p>
                  </a:txBody>
                  <a:tcPr marL="35085" marR="35085" marT="0" marB="0"/>
                </a:tc>
              </a:tr>
              <a:tr h="93560">
                <a:tc>
                  <a:txBody>
                    <a:bodyPr/>
                    <a:lstStyle/>
                    <a:p>
                      <a:pPr marL="0" marR="0">
                        <a:spcBef>
                          <a:spcPts val="0"/>
                        </a:spcBef>
                        <a:spcAft>
                          <a:spcPts val="0"/>
                        </a:spcAft>
                      </a:pPr>
                      <a:r>
                        <a:rPr lang="en-US" sz="1400">
                          <a:effectLst/>
                        </a:rPr>
                        <a:t>Monosaccharide</a:t>
                      </a:r>
                      <a:endParaRPr lang="en-US" sz="1400">
                        <a:effectLst/>
                        <a:latin typeface="Arial"/>
                        <a:ea typeface="Times New Roman"/>
                        <a:cs typeface="Times New Roman"/>
                      </a:endParaRPr>
                    </a:p>
                  </a:txBody>
                  <a:tcPr marL="35085" marR="35085" marT="0" marB="0"/>
                </a:tc>
              </a:tr>
              <a:tr h="93560">
                <a:tc>
                  <a:txBody>
                    <a:bodyPr/>
                    <a:lstStyle/>
                    <a:p>
                      <a:pPr marL="0" marR="0">
                        <a:spcBef>
                          <a:spcPts val="0"/>
                        </a:spcBef>
                        <a:spcAft>
                          <a:spcPts val="0"/>
                        </a:spcAft>
                      </a:pPr>
                      <a:r>
                        <a:rPr lang="en-US" sz="1400">
                          <a:effectLst/>
                        </a:rPr>
                        <a:t>Nutrient</a:t>
                      </a:r>
                      <a:endParaRPr lang="en-US" sz="1400">
                        <a:effectLst/>
                        <a:latin typeface="Arial"/>
                        <a:ea typeface="Times New Roman"/>
                        <a:cs typeface="Times New Roman"/>
                      </a:endParaRPr>
                    </a:p>
                  </a:txBody>
                  <a:tcPr marL="35085" marR="35085" marT="0" marB="0"/>
                </a:tc>
              </a:tr>
              <a:tr h="93560">
                <a:tc>
                  <a:txBody>
                    <a:bodyPr/>
                    <a:lstStyle/>
                    <a:p>
                      <a:pPr marL="0" marR="0">
                        <a:spcBef>
                          <a:spcPts val="0"/>
                        </a:spcBef>
                        <a:spcAft>
                          <a:spcPts val="0"/>
                        </a:spcAft>
                      </a:pPr>
                      <a:r>
                        <a:rPr lang="en-US" sz="1400">
                          <a:effectLst/>
                        </a:rPr>
                        <a:t>Polymer</a:t>
                      </a:r>
                      <a:endParaRPr lang="en-US" sz="1400">
                        <a:effectLst/>
                        <a:latin typeface="Arial"/>
                        <a:ea typeface="Times New Roman"/>
                        <a:cs typeface="Times New Roman"/>
                      </a:endParaRPr>
                    </a:p>
                  </a:txBody>
                  <a:tcPr marL="35085" marR="35085" marT="0" marB="0"/>
                </a:tc>
              </a:tr>
              <a:tr h="93560">
                <a:tc>
                  <a:txBody>
                    <a:bodyPr/>
                    <a:lstStyle/>
                    <a:p>
                      <a:pPr marL="0" marR="0">
                        <a:spcBef>
                          <a:spcPts val="0"/>
                        </a:spcBef>
                        <a:spcAft>
                          <a:spcPts val="0"/>
                        </a:spcAft>
                      </a:pPr>
                      <a:r>
                        <a:rPr lang="en-US" sz="1400">
                          <a:effectLst/>
                        </a:rPr>
                        <a:t>Polysaccharide</a:t>
                      </a:r>
                      <a:endParaRPr lang="en-US" sz="1400">
                        <a:effectLst/>
                        <a:latin typeface="Arial"/>
                        <a:ea typeface="Times New Roman"/>
                        <a:cs typeface="Times New Roman"/>
                      </a:endParaRPr>
                    </a:p>
                  </a:txBody>
                  <a:tcPr marL="35085" marR="35085" marT="0" marB="0"/>
                </a:tc>
              </a:tr>
              <a:tr h="93560">
                <a:tc>
                  <a:txBody>
                    <a:bodyPr/>
                    <a:lstStyle/>
                    <a:p>
                      <a:pPr marL="0" marR="0">
                        <a:spcBef>
                          <a:spcPts val="0"/>
                        </a:spcBef>
                        <a:spcAft>
                          <a:spcPts val="0"/>
                        </a:spcAft>
                      </a:pPr>
                      <a:r>
                        <a:rPr lang="en-US" sz="1400" dirty="0">
                          <a:effectLst/>
                        </a:rPr>
                        <a:t>Protein</a:t>
                      </a:r>
                      <a:endParaRPr lang="en-US" sz="1400" dirty="0">
                        <a:effectLst/>
                        <a:latin typeface="Arial"/>
                        <a:ea typeface="Times New Roman"/>
                        <a:cs typeface="Times New Roman"/>
                      </a:endParaRPr>
                    </a:p>
                  </a:txBody>
                  <a:tcPr marL="35085" marR="35085" marT="0" marB="0"/>
                </a:tc>
              </a:tr>
            </a:tbl>
          </a:graphicData>
        </a:graphic>
      </p:graphicFrame>
    </p:spTree>
    <p:extLst>
      <p:ext uri="{BB962C8B-B14F-4D97-AF65-F5344CB8AC3E}">
        <p14:creationId xmlns:p14="http://schemas.microsoft.com/office/powerpoint/2010/main" val="328975742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2.3 Essential Questions &amp; Key Terms</a:t>
            </a:r>
            <a:endParaRPr lang="en-US" dirty="0"/>
          </a:p>
        </p:txBody>
      </p:sp>
      <p:sp>
        <p:nvSpPr>
          <p:cNvPr id="3" name="Content Placeholder 2"/>
          <p:cNvSpPr>
            <a:spLocks noGrp="1"/>
          </p:cNvSpPr>
          <p:nvPr>
            <p:ph sz="quarter" idx="1"/>
          </p:nvPr>
        </p:nvSpPr>
        <p:spPr>
          <a:xfrm>
            <a:off x="457200" y="1295400"/>
            <a:ext cx="4724400" cy="5334000"/>
          </a:xfrm>
        </p:spPr>
        <p:txBody>
          <a:bodyPr>
            <a:normAutofit fontScale="77500" lnSpcReduction="20000"/>
          </a:bodyPr>
          <a:lstStyle/>
          <a:p>
            <a:pPr lvl="0"/>
            <a:r>
              <a:rPr lang="en-US" dirty="0"/>
              <a:t>What are several ways the life of someone with diabetes is impacted by the disorder?</a:t>
            </a:r>
          </a:p>
          <a:p>
            <a:pPr lvl="0"/>
            <a:r>
              <a:rPr lang="en-US" dirty="0"/>
              <a:t>How do the terms hyperglycemia and hypoglycemia relate to diabetes?</a:t>
            </a:r>
          </a:p>
          <a:p>
            <a:pPr lvl="0"/>
            <a:r>
              <a:rPr lang="en-US" dirty="0"/>
              <a:t>What might happen to cells that are exposed to high concentrations of sugar?</a:t>
            </a:r>
          </a:p>
          <a:p>
            <a:pPr lvl="0"/>
            <a:r>
              <a:rPr lang="en-US" dirty="0"/>
              <a:t>How do Type I and Type II diabetes differ?</a:t>
            </a:r>
          </a:p>
          <a:p>
            <a:pPr lvl="0"/>
            <a:r>
              <a:rPr lang="en-US" dirty="0"/>
              <a:t>What are the current treatments for Type I and Type II diabetes?</a:t>
            </a:r>
          </a:p>
          <a:p>
            <a:pPr lvl="0"/>
            <a:r>
              <a:rPr lang="en-US" dirty="0"/>
              <a:t>What is the importance of checking blood sugar levels for a diabetic?</a:t>
            </a:r>
          </a:p>
          <a:p>
            <a:pPr lvl="0"/>
            <a:r>
              <a:rPr lang="en-US" dirty="0"/>
              <a:t>How can an insulin pump help a diabetic?</a:t>
            </a:r>
          </a:p>
          <a:p>
            <a:pPr lvl="0"/>
            <a:r>
              <a:rPr lang="en-US" dirty="0"/>
              <a:t>What are potential short and long term complications of diabetes?</a:t>
            </a:r>
          </a:p>
          <a:p>
            <a:pPr lvl="0"/>
            <a:r>
              <a:rPr lang="en-US" dirty="0"/>
              <a:t>What innovations are available to help diabetics manage and treat their disease?</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955538899"/>
              </p:ext>
            </p:extLst>
          </p:nvPr>
        </p:nvGraphicFramePr>
        <p:xfrm>
          <a:off x="5410200" y="1752600"/>
          <a:ext cx="3035808" cy="3657600"/>
        </p:xfrm>
        <a:graphic>
          <a:graphicData uri="http://schemas.openxmlformats.org/drawingml/2006/table">
            <a:tbl>
              <a:tblPr firstRow="1" firstCol="1" lastRow="1" lastCol="1" bandRow="1" bandCol="1">
                <a:tableStyleId>{5C22544A-7EE6-4342-B048-85BDC9FD1C3A}</a:tableStyleId>
              </a:tblPr>
              <a:tblGrid>
                <a:gridCol w="3035808"/>
              </a:tblGrid>
              <a:tr h="0">
                <a:tc>
                  <a:txBody>
                    <a:bodyPr/>
                    <a:lstStyle/>
                    <a:p>
                      <a:pPr marL="0" marR="0">
                        <a:spcBef>
                          <a:spcPts val="0"/>
                        </a:spcBef>
                        <a:spcAft>
                          <a:spcPts val="0"/>
                        </a:spcAft>
                      </a:pPr>
                      <a:r>
                        <a:rPr lang="en-US" sz="2400" dirty="0" smtClean="0">
                          <a:effectLst/>
                        </a:rPr>
                        <a:t>Hemoglobin </a:t>
                      </a:r>
                      <a:r>
                        <a:rPr lang="en-US" sz="2400" dirty="0" err="1">
                          <a:effectLst/>
                        </a:rPr>
                        <a:t>A1c</a:t>
                      </a:r>
                      <a:endParaRPr lang="en-US" sz="2400" dirty="0">
                        <a:effectLst/>
                        <a:latin typeface="Arial"/>
                        <a:ea typeface="Times New Roman"/>
                        <a:cs typeface="Times New Roman"/>
                      </a:endParaRPr>
                    </a:p>
                  </a:txBody>
                  <a:tcPr marL="68580" marR="68580" marT="0" marB="0"/>
                </a:tc>
              </a:tr>
              <a:tr h="0">
                <a:tc>
                  <a:txBody>
                    <a:bodyPr/>
                    <a:lstStyle/>
                    <a:p>
                      <a:pPr marL="0" marR="0">
                        <a:spcBef>
                          <a:spcPts val="0"/>
                        </a:spcBef>
                        <a:spcAft>
                          <a:spcPts val="0"/>
                        </a:spcAft>
                      </a:pPr>
                      <a:r>
                        <a:rPr lang="en-US" sz="2400">
                          <a:effectLst/>
                        </a:rPr>
                        <a:t>Hyperglycemia</a:t>
                      </a:r>
                      <a:endParaRPr lang="en-US" sz="2400">
                        <a:effectLst/>
                        <a:latin typeface="Arial"/>
                        <a:ea typeface="Times New Roman"/>
                        <a:cs typeface="Times New Roman"/>
                      </a:endParaRPr>
                    </a:p>
                  </a:txBody>
                  <a:tcPr marL="68580" marR="68580" marT="0" marB="0"/>
                </a:tc>
              </a:tr>
              <a:tr h="0">
                <a:tc>
                  <a:txBody>
                    <a:bodyPr/>
                    <a:lstStyle/>
                    <a:p>
                      <a:pPr marL="0" marR="0">
                        <a:spcBef>
                          <a:spcPts val="0"/>
                        </a:spcBef>
                        <a:spcAft>
                          <a:spcPts val="0"/>
                        </a:spcAft>
                      </a:pPr>
                      <a:r>
                        <a:rPr lang="en-US" sz="2400">
                          <a:effectLst/>
                        </a:rPr>
                        <a:t>Hypertonic</a:t>
                      </a:r>
                      <a:endParaRPr lang="en-US" sz="2400">
                        <a:effectLst/>
                        <a:latin typeface="Arial"/>
                        <a:ea typeface="Times New Roman"/>
                        <a:cs typeface="Times New Roman"/>
                      </a:endParaRPr>
                    </a:p>
                  </a:txBody>
                  <a:tcPr marL="68580" marR="68580" marT="0" marB="0"/>
                </a:tc>
              </a:tr>
              <a:tr h="0">
                <a:tc>
                  <a:txBody>
                    <a:bodyPr/>
                    <a:lstStyle/>
                    <a:p>
                      <a:pPr marL="0" marR="0">
                        <a:spcBef>
                          <a:spcPts val="0"/>
                        </a:spcBef>
                        <a:spcAft>
                          <a:spcPts val="0"/>
                        </a:spcAft>
                      </a:pPr>
                      <a:r>
                        <a:rPr lang="en-US" sz="2400">
                          <a:effectLst/>
                        </a:rPr>
                        <a:t>Hypoglycemia</a:t>
                      </a:r>
                      <a:endParaRPr lang="en-US" sz="2400">
                        <a:effectLst/>
                        <a:latin typeface="Arial"/>
                        <a:ea typeface="Times New Roman"/>
                        <a:cs typeface="Times New Roman"/>
                      </a:endParaRPr>
                    </a:p>
                  </a:txBody>
                  <a:tcPr marL="68580" marR="68580" marT="0" marB="0"/>
                </a:tc>
              </a:tr>
              <a:tr h="0">
                <a:tc>
                  <a:txBody>
                    <a:bodyPr/>
                    <a:lstStyle/>
                    <a:p>
                      <a:pPr marL="0" marR="0">
                        <a:spcBef>
                          <a:spcPts val="0"/>
                        </a:spcBef>
                        <a:spcAft>
                          <a:spcPts val="0"/>
                        </a:spcAft>
                      </a:pPr>
                      <a:r>
                        <a:rPr lang="en-US" sz="2400">
                          <a:effectLst/>
                        </a:rPr>
                        <a:t>Hypotonic</a:t>
                      </a:r>
                      <a:endParaRPr lang="en-US" sz="2400">
                        <a:effectLst/>
                        <a:latin typeface="Arial"/>
                        <a:ea typeface="Times New Roman"/>
                        <a:cs typeface="Times New Roman"/>
                      </a:endParaRPr>
                    </a:p>
                  </a:txBody>
                  <a:tcPr marL="68580" marR="68580" marT="0" marB="0"/>
                </a:tc>
              </a:tr>
              <a:tr h="0">
                <a:tc>
                  <a:txBody>
                    <a:bodyPr/>
                    <a:lstStyle/>
                    <a:p>
                      <a:pPr marL="0" marR="0">
                        <a:spcBef>
                          <a:spcPts val="0"/>
                        </a:spcBef>
                        <a:spcAft>
                          <a:spcPts val="0"/>
                        </a:spcAft>
                      </a:pPr>
                      <a:r>
                        <a:rPr lang="en-US" sz="2400">
                          <a:effectLst/>
                        </a:rPr>
                        <a:t>Isotonic</a:t>
                      </a:r>
                      <a:endParaRPr lang="en-US" sz="2400">
                        <a:effectLst/>
                        <a:latin typeface="Arial"/>
                        <a:ea typeface="Times New Roman"/>
                        <a:cs typeface="Times New Roman"/>
                      </a:endParaRPr>
                    </a:p>
                  </a:txBody>
                  <a:tcPr marL="68580" marR="68580" marT="0" marB="0"/>
                </a:tc>
              </a:tr>
              <a:tr h="0">
                <a:tc>
                  <a:txBody>
                    <a:bodyPr/>
                    <a:lstStyle/>
                    <a:p>
                      <a:pPr marL="0" marR="0">
                        <a:spcBef>
                          <a:spcPts val="0"/>
                        </a:spcBef>
                        <a:spcAft>
                          <a:spcPts val="0"/>
                        </a:spcAft>
                      </a:pPr>
                      <a:r>
                        <a:rPr lang="en-US" sz="2400">
                          <a:effectLst/>
                        </a:rPr>
                        <a:t>Osmosis</a:t>
                      </a:r>
                      <a:endParaRPr lang="en-US" sz="2400">
                        <a:effectLst/>
                        <a:latin typeface="Arial"/>
                        <a:ea typeface="Times New Roman"/>
                        <a:cs typeface="Times New Roman"/>
                      </a:endParaRPr>
                    </a:p>
                  </a:txBody>
                  <a:tcPr marL="68580" marR="68580" marT="0" marB="0"/>
                </a:tc>
              </a:tr>
              <a:tr h="0">
                <a:tc>
                  <a:txBody>
                    <a:bodyPr/>
                    <a:lstStyle/>
                    <a:p>
                      <a:pPr marL="0" marR="0">
                        <a:spcBef>
                          <a:spcPts val="0"/>
                        </a:spcBef>
                        <a:spcAft>
                          <a:spcPts val="0"/>
                        </a:spcAft>
                      </a:pPr>
                      <a:r>
                        <a:rPr lang="en-US" sz="2400">
                          <a:effectLst/>
                        </a:rPr>
                        <a:t>Solute</a:t>
                      </a:r>
                      <a:endParaRPr lang="en-US" sz="2400">
                        <a:effectLst/>
                        <a:latin typeface="Arial"/>
                        <a:ea typeface="Times New Roman"/>
                        <a:cs typeface="Times New Roman"/>
                      </a:endParaRPr>
                    </a:p>
                  </a:txBody>
                  <a:tcPr marL="68580" marR="68580" marT="0" marB="0"/>
                </a:tc>
              </a:tr>
              <a:tr h="0">
                <a:tc>
                  <a:txBody>
                    <a:bodyPr/>
                    <a:lstStyle/>
                    <a:p>
                      <a:pPr marL="0" marR="0">
                        <a:spcBef>
                          <a:spcPts val="0"/>
                        </a:spcBef>
                        <a:spcAft>
                          <a:spcPts val="0"/>
                        </a:spcAft>
                      </a:pPr>
                      <a:r>
                        <a:rPr lang="en-US" sz="2400">
                          <a:effectLst/>
                        </a:rPr>
                        <a:t>Solution</a:t>
                      </a:r>
                      <a:endParaRPr lang="en-US" sz="2400">
                        <a:effectLst/>
                        <a:latin typeface="Arial"/>
                        <a:ea typeface="Times New Roman"/>
                        <a:cs typeface="Times New Roman"/>
                      </a:endParaRPr>
                    </a:p>
                  </a:txBody>
                  <a:tcPr marL="68580" marR="68580" marT="0" marB="0"/>
                </a:tc>
              </a:tr>
              <a:tr h="0">
                <a:tc>
                  <a:txBody>
                    <a:bodyPr/>
                    <a:lstStyle/>
                    <a:p>
                      <a:pPr marL="0" marR="0">
                        <a:spcBef>
                          <a:spcPts val="0"/>
                        </a:spcBef>
                        <a:spcAft>
                          <a:spcPts val="0"/>
                        </a:spcAft>
                      </a:pPr>
                      <a:r>
                        <a:rPr lang="en-US" sz="2400" dirty="0">
                          <a:effectLst/>
                        </a:rPr>
                        <a:t>Solvent</a:t>
                      </a:r>
                      <a:endParaRPr lang="en-US" sz="2400" dirty="0">
                        <a:effectLst/>
                        <a:latin typeface="Arial"/>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407986225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2.3.1 A Day in the Life of a Diabetic</a:t>
            </a:r>
            <a:endParaRPr lang="en-US" dirty="0"/>
          </a:p>
        </p:txBody>
      </p:sp>
      <p:sp>
        <p:nvSpPr>
          <p:cNvPr id="3" name="Content Placeholder 2"/>
          <p:cNvSpPr>
            <a:spLocks noGrp="1"/>
          </p:cNvSpPr>
          <p:nvPr>
            <p:ph sz="quarter" idx="1"/>
          </p:nvPr>
        </p:nvSpPr>
        <p:spPr>
          <a:xfrm>
            <a:off x="457200" y="1371600"/>
            <a:ext cx="7696200" cy="4953000"/>
          </a:xfrm>
        </p:spPr>
        <p:txBody>
          <a:bodyPr>
            <a:normAutofit/>
          </a:bodyPr>
          <a:lstStyle/>
          <a:p>
            <a:r>
              <a:rPr lang="en-US" dirty="0"/>
              <a:t>Y</a:t>
            </a:r>
            <a:r>
              <a:rPr lang="en-US" dirty="0" smtClean="0"/>
              <a:t>ou </a:t>
            </a:r>
            <a:r>
              <a:rPr lang="en-US" dirty="0"/>
              <a:t>will help patients like Anna, confronted with a new diagnosis of diabetes, by designing a “What to Expect” </a:t>
            </a:r>
            <a:r>
              <a:rPr lang="en-US" dirty="0" smtClean="0"/>
              <a:t>guide</a:t>
            </a:r>
          </a:p>
          <a:p>
            <a:pPr lvl="1"/>
            <a:r>
              <a:rPr lang="en-US" dirty="0" smtClean="0"/>
              <a:t>Basic </a:t>
            </a:r>
            <a:r>
              <a:rPr lang="en-US" dirty="0"/>
              <a:t>biology of the </a:t>
            </a:r>
            <a:r>
              <a:rPr lang="en-US" dirty="0" smtClean="0"/>
              <a:t>disease</a:t>
            </a:r>
          </a:p>
          <a:p>
            <a:pPr lvl="1"/>
            <a:r>
              <a:rPr lang="en-US" dirty="0" smtClean="0"/>
              <a:t>Insight </a:t>
            </a:r>
            <a:r>
              <a:rPr lang="en-US" dirty="0"/>
              <a:t>into a </a:t>
            </a:r>
            <a:r>
              <a:rPr lang="en-US" dirty="0" smtClean="0"/>
              <a:t>Typical </a:t>
            </a:r>
            <a:r>
              <a:rPr lang="en-US" dirty="0"/>
              <a:t>D</a:t>
            </a:r>
            <a:r>
              <a:rPr lang="en-US" dirty="0" smtClean="0"/>
              <a:t>ay</a:t>
            </a:r>
          </a:p>
          <a:p>
            <a:pPr lvl="1"/>
            <a:r>
              <a:rPr lang="en-US" dirty="0" smtClean="0"/>
              <a:t>Daily routines</a:t>
            </a:r>
          </a:p>
          <a:p>
            <a:pPr lvl="1"/>
            <a:r>
              <a:rPr lang="en-US" dirty="0" smtClean="0"/>
              <a:t>Restrictions</a:t>
            </a:r>
          </a:p>
          <a:p>
            <a:pPr lvl="1"/>
            <a:r>
              <a:rPr lang="en-US" dirty="0" smtClean="0"/>
              <a:t>Lifestyle </a:t>
            </a:r>
            <a:r>
              <a:rPr lang="en-US" dirty="0"/>
              <a:t>choices and </a:t>
            </a:r>
            <a:r>
              <a:rPr lang="en-US" dirty="0" smtClean="0"/>
              <a:t>modifications</a:t>
            </a:r>
          </a:p>
          <a:p>
            <a:pPr lvl="1"/>
            <a:r>
              <a:rPr lang="en-US" dirty="0"/>
              <a:t>C</a:t>
            </a:r>
            <a:r>
              <a:rPr lang="en-US" dirty="0" smtClean="0"/>
              <a:t>oping </a:t>
            </a:r>
            <a:r>
              <a:rPr lang="en-US" dirty="0"/>
              <a:t>and </a:t>
            </a:r>
            <a:r>
              <a:rPr lang="en-US" dirty="0" smtClean="0"/>
              <a:t>Acceptance</a:t>
            </a:r>
            <a:endParaRPr lang="en-US" dirty="0"/>
          </a:p>
          <a:p>
            <a:endParaRPr lang="en-US" dirty="0"/>
          </a:p>
        </p:txBody>
      </p:sp>
    </p:spTree>
    <p:extLst>
      <p:ext uri="{BB962C8B-B14F-4D97-AF65-F5344CB8AC3E}">
        <p14:creationId xmlns:p14="http://schemas.microsoft.com/office/powerpoint/2010/main" val="19531650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2.3.1 A Day in the Life of a Diabetic</a:t>
            </a:r>
          </a:p>
        </p:txBody>
      </p:sp>
      <p:sp>
        <p:nvSpPr>
          <p:cNvPr id="3" name="Content Placeholder 2"/>
          <p:cNvSpPr>
            <a:spLocks noGrp="1"/>
          </p:cNvSpPr>
          <p:nvPr>
            <p:ph sz="quarter" idx="1"/>
          </p:nvPr>
        </p:nvSpPr>
        <p:spPr>
          <a:xfrm>
            <a:off x="457200" y="1219200"/>
            <a:ext cx="4114800" cy="4937760"/>
          </a:xfrm>
        </p:spPr>
        <p:txBody>
          <a:bodyPr>
            <a:normAutofit/>
          </a:bodyPr>
          <a:lstStyle/>
          <a:p>
            <a:r>
              <a:rPr lang="en-US" dirty="0" smtClean="0"/>
              <a:t>Brainstorm Formats</a:t>
            </a:r>
          </a:p>
          <a:p>
            <a:r>
              <a:rPr lang="en-US" dirty="0" smtClean="0"/>
              <a:t>Read For Inspiration, </a:t>
            </a:r>
          </a:p>
          <a:p>
            <a:pPr lvl="1"/>
            <a:r>
              <a:rPr lang="en-US" dirty="0" smtClean="0"/>
              <a:t>Marco’s </a:t>
            </a:r>
            <a:r>
              <a:rPr lang="en-US" dirty="0"/>
              <a:t>Story (Type 1) </a:t>
            </a:r>
            <a:endParaRPr lang="en-US" dirty="0" smtClean="0"/>
          </a:p>
          <a:p>
            <a:pPr lvl="1"/>
            <a:r>
              <a:rPr lang="en-US" dirty="0" smtClean="0"/>
              <a:t>DJ’s </a:t>
            </a:r>
            <a:r>
              <a:rPr lang="en-US" dirty="0"/>
              <a:t>Story (Type 2) </a:t>
            </a:r>
            <a:endParaRPr lang="en-US" dirty="0" smtClean="0"/>
          </a:p>
          <a:p>
            <a:pPr lvl="1"/>
            <a:r>
              <a:rPr lang="en-US" dirty="0" smtClean="0"/>
              <a:t>Erica’s </a:t>
            </a:r>
            <a:r>
              <a:rPr lang="en-US" dirty="0"/>
              <a:t>Story (Type </a:t>
            </a:r>
            <a:r>
              <a:rPr lang="en-US" dirty="0" smtClean="0"/>
              <a:t>1) </a:t>
            </a:r>
          </a:p>
          <a:p>
            <a:r>
              <a:rPr lang="en-US" dirty="0" smtClean="0"/>
              <a:t>Complete &amp; Switch</a:t>
            </a:r>
          </a:p>
          <a:p>
            <a:r>
              <a:rPr lang="en-US" dirty="0" smtClean="0"/>
              <a:t>Update/Complete Venn Diagrams</a:t>
            </a:r>
            <a:endParaRPr lang="en-US" dirty="0"/>
          </a:p>
        </p:txBody>
      </p:sp>
      <p:pic>
        <p:nvPicPr>
          <p:cNvPr id="4" name="Picture 2" descr="http://www.diabetesmine.com/wp-content/uploads/2008/10/what-to-expect-d-book.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5181600" y="1143000"/>
            <a:ext cx="3261957" cy="50875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073536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edmedkids.arizona.edu/sites/default/files/Emergency.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533400" y="1219200"/>
            <a:ext cx="8001000" cy="5029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Diabetic Emergency</a:t>
            </a:r>
            <a:endParaRPr lang="en-US" dirty="0"/>
          </a:p>
        </p:txBody>
      </p:sp>
      <p:sp>
        <p:nvSpPr>
          <p:cNvPr id="3" name="Content Placeholder 2"/>
          <p:cNvSpPr>
            <a:spLocks noGrp="1"/>
          </p:cNvSpPr>
          <p:nvPr>
            <p:ph sz="quarter" idx="1"/>
          </p:nvPr>
        </p:nvSpPr>
        <p:spPr>
          <a:xfrm>
            <a:off x="457200" y="1219200"/>
            <a:ext cx="4724400" cy="4937760"/>
          </a:xfrm>
        </p:spPr>
        <p:txBody>
          <a:bodyPr>
            <a:normAutofit fontScale="92500" lnSpcReduction="20000"/>
          </a:bodyPr>
          <a:lstStyle/>
          <a:p>
            <a:r>
              <a:rPr lang="en-US" dirty="0" smtClean="0"/>
              <a:t>You may have touched on these in your guide</a:t>
            </a:r>
          </a:p>
          <a:p>
            <a:r>
              <a:rPr lang="en-US" dirty="0" smtClean="0"/>
              <a:t>What causes a diabetic emergency?</a:t>
            </a:r>
          </a:p>
          <a:p>
            <a:r>
              <a:rPr lang="en-US" dirty="0" smtClean="0"/>
              <a:t>Since </a:t>
            </a:r>
            <a:r>
              <a:rPr lang="en-US" dirty="0"/>
              <a:t>her diagnosis, Anna adjusted to checking and regulating her blood sugar with </a:t>
            </a:r>
            <a:r>
              <a:rPr lang="en-US" dirty="0" smtClean="0"/>
              <a:t>insulin</a:t>
            </a:r>
          </a:p>
          <a:p>
            <a:pPr lvl="1"/>
            <a:r>
              <a:rPr lang="en-US" dirty="0" smtClean="0"/>
              <a:t>But </a:t>
            </a:r>
            <a:r>
              <a:rPr lang="en-US" dirty="0"/>
              <a:t>on more than one occasion, she lost control of this balance </a:t>
            </a:r>
            <a:r>
              <a:rPr lang="en-US" dirty="0" smtClean="0"/>
              <a:t>Her </a:t>
            </a:r>
            <a:r>
              <a:rPr lang="en-US" dirty="0"/>
              <a:t>body experienced a diabetic emergency. </a:t>
            </a:r>
            <a:endParaRPr lang="en-US" dirty="0" smtClean="0"/>
          </a:p>
          <a:p>
            <a:pPr lvl="1"/>
            <a:r>
              <a:rPr lang="en-US" dirty="0" smtClean="0"/>
              <a:t>Read </a:t>
            </a:r>
            <a:r>
              <a:rPr lang="en-US" dirty="0"/>
              <a:t>about each of these incidents and connect her symptoms to what </a:t>
            </a:r>
            <a:r>
              <a:rPr lang="en-US" dirty="0" smtClean="0"/>
              <a:t>was happening with her blood sugar, and consequently, her cells</a:t>
            </a:r>
          </a:p>
        </p:txBody>
      </p:sp>
    </p:spTree>
    <p:extLst>
      <p:ext uri="{BB962C8B-B14F-4D97-AF65-F5344CB8AC3E}">
        <p14:creationId xmlns:p14="http://schemas.microsoft.com/office/powerpoint/2010/main" val="214329239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2.3.2 Diabetic Emergencies</a:t>
            </a:r>
            <a:endParaRPr lang="en-US" dirty="0"/>
          </a:p>
        </p:txBody>
      </p:sp>
      <p:sp>
        <p:nvSpPr>
          <p:cNvPr id="3" name="Content Placeholder 2"/>
          <p:cNvSpPr>
            <a:spLocks noGrp="1"/>
          </p:cNvSpPr>
          <p:nvPr>
            <p:ph sz="quarter" idx="1"/>
          </p:nvPr>
        </p:nvSpPr>
        <p:spPr>
          <a:xfrm>
            <a:off x="457200" y="1219200"/>
            <a:ext cx="8229600" cy="5638800"/>
          </a:xfrm>
        </p:spPr>
        <p:txBody>
          <a:bodyPr>
            <a:normAutofit fontScale="62500" lnSpcReduction="20000"/>
          </a:bodyPr>
          <a:lstStyle/>
          <a:p>
            <a:pPr marL="0" lvl="0" indent="0">
              <a:buNone/>
            </a:pPr>
            <a:r>
              <a:rPr lang="en-US" b="1" dirty="0"/>
              <a:t>Scenario #1 (Anna, age 16) </a:t>
            </a:r>
            <a:endParaRPr lang="en-US" dirty="0"/>
          </a:p>
          <a:p>
            <a:pPr marL="0" indent="0">
              <a:buNone/>
            </a:pPr>
            <a:r>
              <a:rPr lang="en-US" dirty="0"/>
              <a:t>On a hot day in August, Anna pushed herself too hard in a soccer game that went into overtime. She felt dizzy, but she wanted to press on for her team. She ate a good meal before the game and took what she felt was the appropriate amount of insulin, but by the end of the game, she was trembling and clammy. Even though she felt weak and her vision was blurry, she stayed on the field with her teammates to celebrate the win. Before she made it back to the bench, she passed out in the arms of a teammate. An ambulance was called and Anna was rushed to the ER. She had a brief seizure in the ambulance.  </a:t>
            </a:r>
          </a:p>
          <a:p>
            <a:pPr marL="0" lvl="0" indent="0">
              <a:buNone/>
            </a:pPr>
            <a:r>
              <a:rPr lang="en-US" b="1" dirty="0"/>
              <a:t>Scenario #2 (Anna, age 25)</a:t>
            </a:r>
            <a:endParaRPr lang="en-US" dirty="0"/>
          </a:p>
          <a:p>
            <a:pPr marL="0" indent="0">
              <a:buNone/>
            </a:pPr>
            <a:r>
              <a:rPr lang="en-US" dirty="0"/>
              <a:t>Anna went on vacation with her friends to an all-inclusive resort. Even though she checked her blood sugar frequently, there were times she forgot to bring her supplies with her down to the beach. She allowed herself to splurge on desserts that were not sugar-free. She even had a few glasses of wine. She noticed that she had to go to the bathroom quite often, but she just assumed that was due to the alcohol. She also drank tons of water throughout the day, but attributed her thirst to the heat and humidity. On the 3</a:t>
            </a:r>
            <a:r>
              <a:rPr lang="en-US" baseline="30000" dirty="0"/>
              <a:t>rd</a:t>
            </a:r>
            <a:r>
              <a:rPr lang="en-US" dirty="0"/>
              <a:t> day of the trip Anna felt like she was getting the flu. By the evening, she was confused and disoriented and was beginning to speak incoherently. Anna took more insulin, but her friends took her to the doctor just to be sure she was OK. Luckily, Anna was given IV fluids and sent home after a few hours. </a:t>
            </a:r>
          </a:p>
          <a:p>
            <a:pPr marL="0" lvl="0" indent="0">
              <a:buNone/>
            </a:pPr>
            <a:r>
              <a:rPr lang="en-US" b="1" dirty="0"/>
              <a:t>Scenario #3 (Anna, age 29)</a:t>
            </a:r>
            <a:endParaRPr lang="en-US" dirty="0"/>
          </a:p>
          <a:p>
            <a:pPr marL="0" indent="0">
              <a:buNone/>
            </a:pPr>
            <a:r>
              <a:rPr lang="en-US" dirty="0"/>
              <a:t>At a wedding, Anna knew she would be consuming more food than she normally ate. She took extra insulin before she got there so she did not have to worry about injections during the reception. She figured the ceremony would be short and she could enjoy snacks at the cocktail hour that followed. Unfortunately, the ceremony went longer than expected and she began to feel a bit dizzy. She immediately drank a juice box that was in her purse and she soon felt back to normal. She stopped to check her blood sugar before the reception just to be sure. </a:t>
            </a:r>
          </a:p>
        </p:txBody>
      </p:sp>
    </p:spTree>
    <p:extLst>
      <p:ext uri="{BB962C8B-B14F-4D97-AF65-F5344CB8AC3E}">
        <p14:creationId xmlns:p14="http://schemas.microsoft.com/office/powerpoint/2010/main" val="72672683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mtClean="0">
                <a:solidFill>
                  <a:srgbClr val="002B52"/>
                </a:solidFill>
              </a:rPr>
              <a:t>The Good News</a:t>
            </a:r>
          </a:p>
        </p:txBody>
      </p:sp>
      <p:sp>
        <p:nvSpPr>
          <p:cNvPr id="13315" name="Rectangle 3"/>
          <p:cNvSpPr>
            <a:spLocks noGrp="1" noChangeArrowheads="1"/>
          </p:cNvSpPr>
          <p:nvPr>
            <p:ph type="body" idx="1"/>
          </p:nvPr>
        </p:nvSpPr>
        <p:spPr>
          <a:xfrm>
            <a:off x="457200" y="1219200"/>
            <a:ext cx="4114800" cy="4937760"/>
          </a:xfrm>
        </p:spPr>
        <p:txBody>
          <a:bodyPr>
            <a:normAutofit fontScale="92500" lnSpcReduction="20000"/>
          </a:bodyPr>
          <a:lstStyle/>
          <a:p>
            <a:pPr eaLnBrk="1" hangingPunct="1">
              <a:buFontTx/>
              <a:buNone/>
            </a:pPr>
            <a:endParaRPr lang="en-US" dirty="0" smtClean="0"/>
          </a:p>
          <a:p>
            <a:pPr eaLnBrk="1" hangingPunct="1"/>
            <a:r>
              <a:rPr lang="en-US" dirty="0" smtClean="0">
                <a:solidFill>
                  <a:srgbClr val="002B52"/>
                </a:solidFill>
              </a:rPr>
              <a:t>Good News</a:t>
            </a:r>
          </a:p>
          <a:p>
            <a:pPr lvl="1"/>
            <a:r>
              <a:rPr lang="en-US" dirty="0" smtClean="0">
                <a:solidFill>
                  <a:srgbClr val="002B52"/>
                </a:solidFill>
              </a:rPr>
              <a:t>Better treatments</a:t>
            </a:r>
          </a:p>
          <a:p>
            <a:pPr lvl="1"/>
            <a:r>
              <a:rPr lang="en-US" dirty="0" smtClean="0">
                <a:solidFill>
                  <a:srgbClr val="002B52"/>
                </a:solidFill>
              </a:rPr>
              <a:t>Earlier diagnosis</a:t>
            </a:r>
          </a:p>
          <a:p>
            <a:pPr lvl="1"/>
            <a:r>
              <a:rPr lang="en-US" dirty="0" smtClean="0">
                <a:solidFill>
                  <a:srgbClr val="002B52"/>
                </a:solidFill>
              </a:rPr>
              <a:t>Proactive early intervention techniques</a:t>
            </a:r>
          </a:p>
          <a:p>
            <a:pPr lvl="1"/>
            <a:r>
              <a:rPr lang="en-US" dirty="0" smtClean="0">
                <a:solidFill>
                  <a:srgbClr val="002B52"/>
                </a:solidFill>
              </a:rPr>
              <a:t>New Research</a:t>
            </a:r>
          </a:p>
          <a:p>
            <a:pPr lvl="1"/>
            <a:r>
              <a:rPr lang="en-US" dirty="0" smtClean="0">
                <a:solidFill>
                  <a:srgbClr val="9E0927"/>
                </a:solidFill>
              </a:rPr>
              <a:t>But:  </a:t>
            </a:r>
            <a:r>
              <a:rPr lang="en-US" dirty="0" smtClean="0">
                <a:solidFill>
                  <a:srgbClr val="002B52"/>
                </a:solidFill>
              </a:rPr>
              <a:t>There is no cure. </a:t>
            </a:r>
            <a:r>
              <a:rPr lang="en-US" dirty="0" smtClean="0">
                <a:solidFill>
                  <a:srgbClr val="9E0927"/>
                </a:solidFill>
              </a:rPr>
              <a:t>Yet!</a:t>
            </a:r>
          </a:p>
          <a:p>
            <a:r>
              <a:rPr lang="en-US" dirty="0" smtClean="0">
                <a:solidFill>
                  <a:srgbClr val="002B52"/>
                </a:solidFill>
              </a:rPr>
              <a:t>Look at role of:</a:t>
            </a:r>
          </a:p>
          <a:p>
            <a:pPr lvl="1"/>
            <a:r>
              <a:rPr lang="en-US" dirty="0" smtClean="0">
                <a:solidFill>
                  <a:srgbClr val="9E0927"/>
                </a:solidFill>
              </a:rPr>
              <a:t>Food</a:t>
            </a:r>
          </a:p>
          <a:p>
            <a:pPr lvl="1"/>
            <a:r>
              <a:rPr lang="en-US" dirty="0" smtClean="0">
                <a:solidFill>
                  <a:srgbClr val="9E0927"/>
                </a:solidFill>
              </a:rPr>
              <a:t>Macromolecules</a:t>
            </a:r>
          </a:p>
          <a:p>
            <a:pPr lvl="1"/>
            <a:r>
              <a:rPr lang="en-US" dirty="0" smtClean="0">
                <a:solidFill>
                  <a:srgbClr val="9E0927"/>
                </a:solidFill>
              </a:rPr>
              <a:t>Metabolism</a:t>
            </a:r>
          </a:p>
          <a:p>
            <a:pPr lvl="1"/>
            <a:r>
              <a:rPr lang="en-US" dirty="0" smtClean="0">
                <a:solidFill>
                  <a:srgbClr val="9E0927"/>
                </a:solidFill>
              </a:rPr>
              <a:t>Feedback loops</a:t>
            </a:r>
          </a:p>
          <a:p>
            <a:pPr lvl="1"/>
            <a:r>
              <a:rPr lang="en-US" dirty="0" smtClean="0">
                <a:solidFill>
                  <a:srgbClr val="9E0927"/>
                </a:solidFill>
              </a:rPr>
              <a:t>Blood sugar concentration</a:t>
            </a:r>
          </a:p>
          <a:p>
            <a:pPr lvl="1"/>
            <a:r>
              <a:rPr lang="en-US" dirty="0" smtClean="0">
                <a:solidFill>
                  <a:srgbClr val="9E0927"/>
                </a:solidFill>
              </a:rPr>
              <a:t>Insulin</a:t>
            </a:r>
          </a:p>
          <a:p>
            <a:pPr eaLnBrk="1" hangingPunct="1"/>
            <a:endParaRPr lang="en-US" dirty="0" smtClean="0">
              <a:solidFill>
                <a:srgbClr val="9E0927"/>
              </a:solidFill>
            </a:endParaRPr>
          </a:p>
        </p:txBody>
      </p:sp>
      <p:pic>
        <p:nvPicPr>
          <p:cNvPr id="4" name="Picture 2" descr="http://s2.hubimg.com/u/4011481_f520.jpg"/>
          <p:cNvPicPr>
            <a:picLocks noChangeAspect="1" noChangeArrowheads="1"/>
          </p:cNvPicPr>
          <p:nvPr/>
        </p:nvPicPr>
        <p:blipFill>
          <a:blip r:embed="rId3" cstate="print"/>
          <a:srcRect l="18739" t="22176" r="19907" b="44113"/>
          <a:stretch>
            <a:fillRect/>
          </a:stretch>
        </p:blipFill>
        <p:spPr bwMode="auto">
          <a:xfrm>
            <a:off x="4465320" y="4724400"/>
            <a:ext cx="3764280" cy="1447800"/>
          </a:xfrm>
          <a:prstGeom prst="rect">
            <a:avLst/>
          </a:prstGeom>
          <a:noFill/>
        </p:spPr>
      </p:pic>
      <p:pic>
        <p:nvPicPr>
          <p:cNvPr id="4098" name="Picture 2" descr="http://graphics8.nytimes.com/images/2007/08/01/health/adam/18035.jpg"/>
          <p:cNvPicPr>
            <a:picLocks noChangeAspect="1" noChangeArrowheads="1"/>
          </p:cNvPicPr>
          <p:nvPr/>
        </p:nvPicPr>
        <p:blipFill>
          <a:blip r:embed="rId4" cstate="print"/>
          <a:srcRect/>
          <a:stretch>
            <a:fillRect/>
          </a:stretch>
        </p:blipFill>
        <p:spPr bwMode="auto">
          <a:xfrm>
            <a:off x="4419600" y="1524000"/>
            <a:ext cx="3810000" cy="3048000"/>
          </a:xfrm>
          <a:prstGeom prst="rect">
            <a:avLst/>
          </a:prstGeom>
          <a:noFill/>
        </p:spPr>
      </p:pic>
    </p:spTree>
    <p:extLst>
      <p:ext uri="{BB962C8B-B14F-4D97-AF65-F5344CB8AC3E}">
        <p14:creationId xmlns:p14="http://schemas.microsoft.com/office/powerpoint/2010/main" val="181326370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2.3.2 Diabetic Emergencies</a:t>
            </a:r>
          </a:p>
        </p:txBody>
      </p:sp>
      <p:sp>
        <p:nvSpPr>
          <p:cNvPr id="3" name="Content Placeholder 2"/>
          <p:cNvSpPr>
            <a:spLocks noGrp="1"/>
          </p:cNvSpPr>
          <p:nvPr>
            <p:ph sz="quarter" idx="1"/>
          </p:nvPr>
        </p:nvSpPr>
        <p:spPr/>
        <p:txBody>
          <a:bodyPr>
            <a:normAutofit/>
          </a:bodyPr>
          <a:lstStyle/>
          <a:p>
            <a:r>
              <a:rPr lang="en-US" dirty="0" smtClean="0"/>
              <a:t>In </a:t>
            </a:r>
            <a:r>
              <a:rPr lang="en-US" dirty="0"/>
              <a:t>this activity you will use a model of a cell to simulate how the body reacts to varying blood glucose </a:t>
            </a:r>
            <a:r>
              <a:rPr lang="en-US" dirty="0" smtClean="0"/>
              <a:t>concentrations</a:t>
            </a:r>
          </a:p>
          <a:p>
            <a:r>
              <a:rPr lang="en-US" dirty="0" smtClean="0"/>
              <a:t>First we need some background on cellular regulation: diffusion, active transport and osmosis</a:t>
            </a:r>
          </a:p>
          <a:p>
            <a:r>
              <a:rPr lang="en-US" dirty="0" smtClean="0"/>
              <a:t>Remember:</a:t>
            </a:r>
          </a:p>
          <a:p>
            <a:endParaRPr lang="en-US" dirty="0"/>
          </a:p>
          <a:p>
            <a:endParaRPr lang="en-US" dirty="0"/>
          </a:p>
        </p:txBody>
      </p:sp>
      <p:sp>
        <p:nvSpPr>
          <p:cNvPr id="4" name="Rectangle 3"/>
          <p:cNvSpPr txBox="1">
            <a:spLocks noChangeArrowheads="1"/>
          </p:cNvSpPr>
          <p:nvPr/>
        </p:nvSpPr>
        <p:spPr>
          <a:xfrm>
            <a:off x="2667000" y="3505200"/>
            <a:ext cx="6019800" cy="2651760"/>
          </a:xfrm>
          <a:prstGeom prst="rect">
            <a:avLst/>
          </a:prstGeom>
        </p:spPr>
        <p:txBody>
          <a:bodyPr vert="horz">
            <a:normAutofit fontScale="77500" lnSpcReduction="20000"/>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365760" lvl="1" indent="-256032">
              <a:spcBef>
                <a:spcPts val="600"/>
              </a:spcBef>
              <a:buClr>
                <a:schemeClr val="accent1"/>
              </a:buClr>
              <a:defRPr/>
            </a:pPr>
            <a:r>
              <a:rPr lang="en-US" sz="3200" dirty="0" smtClean="0">
                <a:latin typeface="Calibri" pitchFamily="34" charset="0"/>
              </a:rPr>
              <a:t>Plasma membrane is selectively permeable</a:t>
            </a:r>
          </a:p>
          <a:p>
            <a:pPr marL="365760" lvl="1" indent="-256032">
              <a:spcBef>
                <a:spcPts val="600"/>
              </a:spcBef>
              <a:buClr>
                <a:schemeClr val="accent1"/>
              </a:buClr>
              <a:defRPr/>
            </a:pPr>
            <a:r>
              <a:rPr lang="en-US" sz="3200" dirty="0" smtClean="0">
                <a:latin typeface="Calibri" pitchFamily="34" charset="0"/>
              </a:rPr>
              <a:t>Phospholipid bilayer</a:t>
            </a:r>
          </a:p>
          <a:p>
            <a:pPr marL="365760" lvl="1" indent="-256032">
              <a:spcBef>
                <a:spcPts val="600"/>
              </a:spcBef>
              <a:buClr>
                <a:schemeClr val="accent1"/>
              </a:buClr>
              <a:defRPr/>
            </a:pPr>
            <a:r>
              <a:rPr lang="en-US" sz="3200" dirty="0" smtClean="0">
                <a:latin typeface="Calibri" pitchFamily="34" charset="0"/>
              </a:rPr>
              <a:t>Phospholipids</a:t>
            </a:r>
          </a:p>
          <a:p>
            <a:pPr marL="640080" lvl="2" indent="-256032">
              <a:spcBef>
                <a:spcPts val="600"/>
              </a:spcBef>
              <a:buClr>
                <a:schemeClr val="accent1"/>
              </a:buClr>
              <a:defRPr/>
            </a:pPr>
            <a:r>
              <a:rPr lang="en-US" sz="2900" dirty="0" smtClean="0">
                <a:latin typeface="Calibri" pitchFamily="34" charset="0"/>
              </a:rPr>
              <a:t>1 phosphate group and 2 fatty acids</a:t>
            </a:r>
          </a:p>
          <a:p>
            <a:pPr marL="640080" lvl="2" indent="-256032">
              <a:spcBef>
                <a:spcPts val="600"/>
              </a:spcBef>
              <a:buClr>
                <a:schemeClr val="accent1"/>
              </a:buClr>
              <a:defRPr/>
            </a:pPr>
            <a:r>
              <a:rPr lang="en-US" sz="2900" dirty="0" smtClean="0">
                <a:latin typeface="Calibri" pitchFamily="34" charset="0"/>
              </a:rPr>
              <a:t>hydrophilic head </a:t>
            </a:r>
          </a:p>
          <a:p>
            <a:pPr marL="640080" lvl="2" indent="-256032">
              <a:spcBef>
                <a:spcPts val="600"/>
              </a:spcBef>
              <a:buClr>
                <a:schemeClr val="accent1"/>
              </a:buClr>
              <a:defRPr/>
            </a:pPr>
            <a:r>
              <a:rPr lang="en-US" sz="2900" dirty="0" smtClean="0">
                <a:latin typeface="Calibri" pitchFamily="34" charset="0"/>
              </a:rPr>
              <a:t>hydrophobic tails</a:t>
            </a:r>
          </a:p>
          <a:p>
            <a:pPr marL="365760" lvl="1" indent="-256032">
              <a:spcBef>
                <a:spcPts val="600"/>
              </a:spcBef>
              <a:buClr>
                <a:schemeClr val="accent1"/>
              </a:buClr>
              <a:buFont typeface="Wingdings 3"/>
              <a:buNone/>
              <a:defRPr/>
            </a:pPr>
            <a:endParaRPr lang="en-US" sz="3200" b="1" dirty="0">
              <a:solidFill>
                <a:schemeClr val="accent1">
                  <a:lumMod val="75000"/>
                </a:schemeClr>
              </a:solidFill>
              <a:latin typeface="Calibri" pitchFamily="34" charset="0"/>
            </a:endParaRPr>
          </a:p>
        </p:txBody>
      </p:sp>
    </p:spTree>
    <p:extLst>
      <p:ext uri="{BB962C8B-B14F-4D97-AF65-F5344CB8AC3E}">
        <p14:creationId xmlns:p14="http://schemas.microsoft.com/office/powerpoint/2010/main" val="212963047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11"/>
          <p:cNvSpPr txBox="1">
            <a:spLocks noChangeArrowheads="1"/>
          </p:cNvSpPr>
          <p:nvPr/>
        </p:nvSpPr>
        <p:spPr bwMode="auto">
          <a:xfrm>
            <a:off x="377827" y="6180140"/>
            <a:ext cx="960519" cy="276999"/>
          </a:xfrm>
          <a:prstGeom prst="rect">
            <a:avLst/>
          </a:prstGeom>
          <a:noFill/>
          <a:ln w="9525">
            <a:noFill/>
            <a:miter lim="800000"/>
            <a:headEnd/>
            <a:tailEnd/>
          </a:ln>
        </p:spPr>
        <p:txBody>
          <a:bodyPr wrap="none">
            <a:spAutoFit/>
          </a:bodyPr>
          <a:lstStyle/>
          <a:p>
            <a:pPr algn="l"/>
            <a:r>
              <a:rPr lang="en-US" sz="1200"/>
              <a:t>Figure 5.10</a:t>
            </a:r>
          </a:p>
        </p:txBody>
      </p:sp>
      <p:grpSp>
        <p:nvGrpSpPr>
          <p:cNvPr id="2" name="Group 25"/>
          <p:cNvGrpSpPr>
            <a:grpSpLocks/>
          </p:cNvGrpSpPr>
          <p:nvPr/>
        </p:nvGrpSpPr>
        <p:grpSpPr bwMode="auto">
          <a:xfrm>
            <a:off x="37767" y="0"/>
            <a:ext cx="9106235" cy="6858000"/>
            <a:chOff x="965" y="1791"/>
            <a:chExt cx="3858" cy="2223"/>
          </a:xfrm>
        </p:grpSpPr>
        <p:pic>
          <p:nvPicPr>
            <p:cNvPr id="29700" name="Picture 18" descr="05_10PlasmaMembrane_UP.jpg                                     0050AADD203                            BE5F4864:"/>
            <p:cNvPicPr>
              <a:picLocks noChangeAspect="1" noChangeArrowheads="1"/>
            </p:cNvPicPr>
            <p:nvPr/>
          </p:nvPicPr>
          <p:blipFill>
            <a:blip r:embed="rId2" cstate="print"/>
            <a:srcRect/>
            <a:stretch>
              <a:fillRect/>
            </a:stretch>
          </p:blipFill>
          <p:spPr bwMode="auto">
            <a:xfrm>
              <a:off x="965" y="1791"/>
              <a:ext cx="3858" cy="2223"/>
            </a:xfrm>
            <a:prstGeom prst="rect">
              <a:avLst/>
            </a:prstGeom>
            <a:noFill/>
            <a:ln w="9525">
              <a:noFill/>
              <a:miter lim="800000"/>
              <a:headEnd/>
              <a:tailEnd/>
            </a:ln>
          </p:spPr>
        </p:pic>
        <p:sp>
          <p:nvSpPr>
            <p:cNvPr id="29701" name="Rectangle 19"/>
            <p:cNvSpPr>
              <a:spLocks noChangeArrowheads="1"/>
            </p:cNvSpPr>
            <p:nvPr/>
          </p:nvSpPr>
          <p:spPr bwMode="auto">
            <a:xfrm>
              <a:off x="1286" y="3380"/>
              <a:ext cx="1002" cy="210"/>
            </a:xfrm>
            <a:prstGeom prst="rect">
              <a:avLst/>
            </a:prstGeom>
            <a:noFill/>
            <a:ln w="25400">
              <a:noFill/>
              <a:miter lim="800000"/>
              <a:headEnd/>
              <a:tailEnd/>
            </a:ln>
          </p:spPr>
          <p:txBody>
            <a:bodyPr wrap="none" anchor="ctr">
              <a:spAutoFit/>
            </a:bodyPr>
            <a:lstStyle/>
            <a:p>
              <a:pPr algn="ctr"/>
              <a:r>
                <a:rPr lang="en-US" sz="3600">
                  <a:solidFill>
                    <a:schemeClr val="bg1"/>
                  </a:solidFill>
                </a:rPr>
                <a:t>Cytoplasm</a:t>
              </a:r>
            </a:p>
          </p:txBody>
        </p:sp>
        <p:sp>
          <p:nvSpPr>
            <p:cNvPr id="29702" name="Rectangle 20"/>
            <p:cNvSpPr>
              <a:spLocks noChangeArrowheads="1"/>
            </p:cNvSpPr>
            <p:nvPr/>
          </p:nvSpPr>
          <p:spPr bwMode="auto">
            <a:xfrm>
              <a:off x="3638" y="2131"/>
              <a:ext cx="806" cy="389"/>
            </a:xfrm>
            <a:prstGeom prst="rect">
              <a:avLst/>
            </a:prstGeom>
            <a:noFill/>
            <a:ln w="25400">
              <a:noFill/>
              <a:miter lim="800000"/>
              <a:headEnd/>
              <a:tailEnd/>
            </a:ln>
          </p:spPr>
          <p:txBody>
            <a:bodyPr wrap="none" anchor="ctr">
              <a:spAutoFit/>
            </a:bodyPr>
            <a:lstStyle/>
            <a:p>
              <a:pPr algn="ctr"/>
              <a:r>
                <a:rPr lang="en-US" sz="3600" b="0"/>
                <a:t>Outside </a:t>
              </a:r>
              <a:br>
                <a:rPr lang="en-US" sz="3600" b="0"/>
              </a:br>
              <a:r>
                <a:rPr lang="en-US" sz="3600" b="0"/>
                <a:t>of cell</a:t>
              </a:r>
            </a:p>
          </p:txBody>
        </p:sp>
        <p:sp>
          <p:nvSpPr>
            <p:cNvPr id="29703" name="Rectangle 21"/>
            <p:cNvSpPr>
              <a:spLocks noChangeArrowheads="1"/>
            </p:cNvSpPr>
            <p:nvPr/>
          </p:nvSpPr>
          <p:spPr bwMode="auto">
            <a:xfrm rot="16200000">
              <a:off x="817" y="3420"/>
              <a:ext cx="456" cy="130"/>
            </a:xfrm>
            <a:prstGeom prst="rect">
              <a:avLst/>
            </a:prstGeom>
            <a:noFill/>
            <a:ln w="25400">
              <a:noFill/>
              <a:miter lim="800000"/>
              <a:headEnd/>
              <a:tailEnd/>
            </a:ln>
          </p:spPr>
          <p:txBody>
            <a:bodyPr wrap="none" anchor="ctr">
              <a:spAutoFit/>
            </a:bodyPr>
            <a:lstStyle/>
            <a:p>
              <a:pPr algn="ctr"/>
              <a:r>
                <a:rPr lang="en-US" sz="1400" b="0"/>
                <a:t>TEM 200,000 </a:t>
              </a:r>
              <a:r>
                <a:rPr lang="en-US" sz="1400" b="0">
                  <a:sym typeface="Symbol" pitchFamily="18" charset="2"/>
                </a:rPr>
                <a:t></a:t>
              </a:r>
              <a:endParaRPr lang="en-US" sz="1400" b="0"/>
            </a:p>
          </p:txBody>
        </p:sp>
      </p:grpSp>
      <p:pic>
        <p:nvPicPr>
          <p:cNvPr id="8" name="Picture 73" descr="05_11aPhospholipid_UP.jpg                                      0050AADD203                            BE5F4864:"/>
          <p:cNvPicPr>
            <a:picLocks noChangeAspect="1" noChangeArrowheads="1"/>
          </p:cNvPicPr>
          <p:nvPr/>
        </p:nvPicPr>
        <p:blipFill>
          <a:blip r:embed="rId3" cstate="print"/>
          <a:srcRect/>
          <a:stretch>
            <a:fillRect/>
          </a:stretch>
        </p:blipFill>
        <p:spPr bwMode="auto">
          <a:xfrm>
            <a:off x="5088790" y="2287501"/>
            <a:ext cx="3031564" cy="3577081"/>
          </a:xfrm>
          <a:prstGeom prst="rect">
            <a:avLst/>
          </a:prstGeom>
          <a:noFill/>
          <a:ln w="9525">
            <a:noFill/>
            <a:miter lim="800000"/>
            <a:headEnd/>
            <a:tailEnd/>
          </a:ln>
        </p:spPr>
      </p:pic>
    </p:spTree>
    <p:extLst>
      <p:ext uri="{BB962C8B-B14F-4D97-AF65-F5344CB8AC3E}">
        <p14:creationId xmlns:p14="http://schemas.microsoft.com/office/powerpoint/2010/main" val="150742468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5"/>
          <p:cNvSpPr>
            <a:spLocks noChangeArrowheads="1"/>
          </p:cNvSpPr>
          <p:nvPr/>
        </p:nvSpPr>
        <p:spPr bwMode="auto">
          <a:xfrm>
            <a:off x="377825" y="6180140"/>
            <a:ext cx="1051698" cy="276999"/>
          </a:xfrm>
          <a:prstGeom prst="rect">
            <a:avLst/>
          </a:prstGeom>
          <a:noFill/>
          <a:ln w="9525">
            <a:noFill/>
            <a:miter lim="800000"/>
            <a:headEnd/>
            <a:tailEnd/>
          </a:ln>
        </p:spPr>
        <p:txBody>
          <a:bodyPr wrap="none">
            <a:spAutoFit/>
          </a:bodyPr>
          <a:lstStyle/>
          <a:p>
            <a:pPr algn="l"/>
            <a:r>
              <a:rPr lang="en-US" sz="1200"/>
              <a:t>Figure 5.11B</a:t>
            </a:r>
            <a:endParaRPr lang="en-US"/>
          </a:p>
        </p:txBody>
      </p:sp>
      <p:grpSp>
        <p:nvGrpSpPr>
          <p:cNvPr id="2" name="Group 27"/>
          <p:cNvGrpSpPr>
            <a:grpSpLocks/>
          </p:cNvGrpSpPr>
          <p:nvPr/>
        </p:nvGrpSpPr>
        <p:grpSpPr bwMode="auto">
          <a:xfrm>
            <a:off x="0" y="0"/>
            <a:ext cx="9144000" cy="6858000"/>
            <a:chOff x="482" y="1729"/>
            <a:chExt cx="4811" cy="2286"/>
          </a:xfrm>
        </p:grpSpPr>
        <p:pic>
          <p:nvPicPr>
            <p:cNvPr id="32774" name="Picture 16" descr="05_11bPhospholipidBilayer_U.jpg                                0050AADD203                            BE5F4864:"/>
            <p:cNvPicPr>
              <a:picLocks noChangeAspect="1" noChangeArrowheads="1"/>
            </p:cNvPicPr>
            <p:nvPr/>
          </p:nvPicPr>
          <p:blipFill>
            <a:blip r:embed="rId2" cstate="print"/>
            <a:srcRect/>
            <a:stretch>
              <a:fillRect/>
            </a:stretch>
          </p:blipFill>
          <p:spPr bwMode="auto">
            <a:xfrm>
              <a:off x="482" y="1729"/>
              <a:ext cx="4811" cy="2286"/>
            </a:xfrm>
            <a:prstGeom prst="rect">
              <a:avLst/>
            </a:prstGeom>
            <a:noFill/>
            <a:ln w="9525">
              <a:noFill/>
              <a:miter lim="800000"/>
              <a:headEnd/>
              <a:tailEnd/>
            </a:ln>
          </p:spPr>
        </p:pic>
        <p:sp>
          <p:nvSpPr>
            <p:cNvPr id="32775" name="Rectangle 17"/>
            <p:cNvSpPr>
              <a:spLocks noChangeArrowheads="1"/>
            </p:cNvSpPr>
            <p:nvPr/>
          </p:nvSpPr>
          <p:spPr bwMode="auto">
            <a:xfrm>
              <a:off x="4124" y="1862"/>
              <a:ext cx="451" cy="133"/>
            </a:xfrm>
            <a:prstGeom prst="rect">
              <a:avLst/>
            </a:prstGeom>
            <a:noFill/>
            <a:ln w="25400">
              <a:noFill/>
              <a:miter lim="800000"/>
              <a:headEnd/>
              <a:tailEnd/>
            </a:ln>
          </p:spPr>
          <p:txBody>
            <a:bodyPr wrap="none" anchor="ctr">
              <a:spAutoFit/>
            </a:bodyPr>
            <a:lstStyle/>
            <a:p>
              <a:pPr algn="ctr"/>
              <a:r>
                <a:rPr lang="en-US" sz="2000" b="0"/>
                <a:t>Water</a:t>
              </a:r>
            </a:p>
          </p:txBody>
        </p:sp>
        <p:sp>
          <p:nvSpPr>
            <p:cNvPr id="32776" name="Rectangle 18"/>
            <p:cNvSpPr>
              <a:spLocks noChangeArrowheads="1"/>
            </p:cNvSpPr>
            <p:nvPr/>
          </p:nvSpPr>
          <p:spPr bwMode="auto">
            <a:xfrm>
              <a:off x="4057" y="3622"/>
              <a:ext cx="451" cy="133"/>
            </a:xfrm>
            <a:prstGeom prst="rect">
              <a:avLst/>
            </a:prstGeom>
            <a:noFill/>
            <a:ln w="25400">
              <a:noFill/>
              <a:miter lim="800000"/>
              <a:headEnd/>
              <a:tailEnd/>
            </a:ln>
          </p:spPr>
          <p:txBody>
            <a:bodyPr wrap="none" anchor="ctr">
              <a:spAutoFit/>
            </a:bodyPr>
            <a:lstStyle/>
            <a:p>
              <a:pPr algn="ctr"/>
              <a:r>
                <a:rPr lang="en-US" sz="2000" b="0"/>
                <a:t>Water</a:t>
              </a:r>
            </a:p>
          </p:txBody>
        </p:sp>
        <p:sp>
          <p:nvSpPr>
            <p:cNvPr id="32777" name="Line 19"/>
            <p:cNvSpPr>
              <a:spLocks noChangeShapeType="1"/>
            </p:cNvSpPr>
            <p:nvPr/>
          </p:nvSpPr>
          <p:spPr bwMode="auto">
            <a:xfrm flipV="1">
              <a:off x="1477" y="2043"/>
              <a:ext cx="816" cy="259"/>
            </a:xfrm>
            <a:prstGeom prst="line">
              <a:avLst/>
            </a:prstGeom>
            <a:noFill/>
            <a:ln w="25400">
              <a:solidFill>
                <a:schemeClr val="tx1"/>
              </a:solidFill>
              <a:round/>
              <a:headEnd/>
              <a:tailEnd/>
            </a:ln>
          </p:spPr>
          <p:txBody>
            <a:bodyPr wrap="none" anchor="ctr"/>
            <a:lstStyle/>
            <a:p>
              <a:endParaRPr lang="en-US"/>
            </a:p>
          </p:txBody>
        </p:sp>
        <p:sp>
          <p:nvSpPr>
            <p:cNvPr id="32778" name="Rectangle 20"/>
            <p:cNvSpPr>
              <a:spLocks noChangeArrowheads="1"/>
            </p:cNvSpPr>
            <p:nvPr/>
          </p:nvSpPr>
          <p:spPr bwMode="auto">
            <a:xfrm>
              <a:off x="2090" y="1835"/>
              <a:ext cx="766" cy="236"/>
            </a:xfrm>
            <a:prstGeom prst="rect">
              <a:avLst/>
            </a:prstGeom>
            <a:noFill/>
            <a:ln w="25400">
              <a:noFill/>
              <a:miter lim="800000"/>
              <a:headEnd/>
              <a:tailEnd/>
            </a:ln>
          </p:spPr>
          <p:txBody>
            <a:bodyPr wrap="none" anchor="ctr">
              <a:spAutoFit/>
            </a:bodyPr>
            <a:lstStyle/>
            <a:p>
              <a:r>
                <a:rPr lang="en-US" sz="2000" b="0"/>
                <a:t>Hydrophilic</a:t>
              </a:r>
              <a:br>
                <a:rPr lang="en-US" sz="2000" b="0"/>
              </a:br>
              <a:r>
                <a:rPr lang="en-US" sz="2000" b="0"/>
                <a:t>heads</a:t>
              </a:r>
            </a:p>
          </p:txBody>
        </p:sp>
        <p:sp>
          <p:nvSpPr>
            <p:cNvPr id="32779" name="Rectangle 23"/>
            <p:cNvSpPr>
              <a:spLocks noChangeArrowheads="1"/>
            </p:cNvSpPr>
            <p:nvPr/>
          </p:nvSpPr>
          <p:spPr bwMode="auto">
            <a:xfrm>
              <a:off x="2384" y="2597"/>
              <a:ext cx="855" cy="236"/>
            </a:xfrm>
            <a:prstGeom prst="rect">
              <a:avLst/>
            </a:prstGeom>
            <a:noFill/>
            <a:ln w="25400">
              <a:noFill/>
              <a:miter lim="800000"/>
              <a:headEnd/>
              <a:tailEnd/>
            </a:ln>
          </p:spPr>
          <p:txBody>
            <a:bodyPr wrap="none" anchor="ctr">
              <a:spAutoFit/>
            </a:bodyPr>
            <a:lstStyle/>
            <a:p>
              <a:r>
                <a:rPr lang="en-US" sz="2000" b="0"/>
                <a:t>Hydrophobic</a:t>
              </a:r>
              <a:br>
                <a:rPr lang="en-US" sz="2000" b="0"/>
              </a:br>
              <a:r>
                <a:rPr lang="en-US" sz="2000" b="0"/>
                <a:t>tails</a:t>
              </a:r>
            </a:p>
          </p:txBody>
        </p:sp>
        <p:sp>
          <p:nvSpPr>
            <p:cNvPr id="32780" name="Freeform 26"/>
            <p:cNvSpPr>
              <a:spLocks/>
            </p:cNvSpPr>
            <p:nvPr/>
          </p:nvSpPr>
          <p:spPr bwMode="auto">
            <a:xfrm flipH="1">
              <a:off x="1448" y="2788"/>
              <a:ext cx="1072" cy="216"/>
            </a:xfrm>
            <a:custGeom>
              <a:avLst/>
              <a:gdLst>
                <a:gd name="T0" fmla="*/ 271739 w 168"/>
                <a:gd name="T1" fmla="*/ 0 h 216"/>
                <a:gd name="T2" fmla="*/ 0 w 168"/>
                <a:gd name="T3" fmla="*/ 0 h 216"/>
                <a:gd name="T4" fmla="*/ 278503 w 168"/>
                <a:gd name="T5" fmla="*/ 216 h 216"/>
                <a:gd name="T6" fmla="*/ 0 60000 65536"/>
                <a:gd name="T7" fmla="*/ 0 60000 65536"/>
                <a:gd name="T8" fmla="*/ 0 60000 65536"/>
                <a:gd name="T9" fmla="*/ 0 w 168"/>
                <a:gd name="T10" fmla="*/ 0 h 216"/>
                <a:gd name="T11" fmla="*/ 168 w 168"/>
                <a:gd name="T12" fmla="*/ 216 h 216"/>
              </a:gdLst>
              <a:ahLst/>
              <a:cxnLst>
                <a:cxn ang="T6">
                  <a:pos x="T0" y="T1"/>
                </a:cxn>
                <a:cxn ang="T7">
                  <a:pos x="T2" y="T3"/>
                </a:cxn>
                <a:cxn ang="T8">
                  <a:pos x="T4" y="T5"/>
                </a:cxn>
              </a:cxnLst>
              <a:rect l="T9" t="T10" r="T11" b="T12"/>
              <a:pathLst>
                <a:path w="168" h="216">
                  <a:moveTo>
                    <a:pt x="164" y="0"/>
                  </a:moveTo>
                  <a:lnTo>
                    <a:pt x="0" y="0"/>
                  </a:lnTo>
                  <a:lnTo>
                    <a:pt x="168" y="216"/>
                  </a:lnTo>
                </a:path>
              </a:pathLst>
            </a:custGeom>
            <a:noFill/>
            <a:ln w="25400">
              <a:solidFill>
                <a:schemeClr val="tx1"/>
              </a:solidFill>
              <a:round/>
              <a:headEnd/>
              <a:tailEnd/>
            </a:ln>
          </p:spPr>
          <p:txBody>
            <a:bodyPr wrap="none" anchor="ctr"/>
            <a:lstStyle/>
            <a:p>
              <a:endParaRPr lang="en-US" sz="2000"/>
            </a:p>
          </p:txBody>
        </p:sp>
      </p:grpSp>
      <p:sp>
        <p:nvSpPr>
          <p:cNvPr id="32772" name="Rectangle 20"/>
          <p:cNvSpPr>
            <a:spLocks noChangeArrowheads="1"/>
          </p:cNvSpPr>
          <p:nvPr/>
        </p:nvSpPr>
        <p:spPr bwMode="auto">
          <a:xfrm>
            <a:off x="3060700" y="5492821"/>
            <a:ext cx="1455848" cy="707886"/>
          </a:xfrm>
          <a:prstGeom prst="rect">
            <a:avLst/>
          </a:prstGeom>
          <a:noFill/>
          <a:ln w="25400">
            <a:noFill/>
            <a:miter lim="800000"/>
            <a:headEnd/>
            <a:tailEnd/>
          </a:ln>
        </p:spPr>
        <p:txBody>
          <a:bodyPr wrap="none" anchor="ctr">
            <a:spAutoFit/>
          </a:bodyPr>
          <a:lstStyle/>
          <a:p>
            <a:r>
              <a:rPr lang="en-US" sz="2000" b="0"/>
              <a:t>Hydrophilic</a:t>
            </a:r>
            <a:br>
              <a:rPr lang="en-US" sz="2000" b="0"/>
            </a:br>
            <a:r>
              <a:rPr lang="en-US" sz="2000" b="0"/>
              <a:t>heads</a:t>
            </a:r>
          </a:p>
        </p:txBody>
      </p:sp>
      <p:sp>
        <p:nvSpPr>
          <p:cNvPr id="32773" name="Line 19"/>
          <p:cNvSpPr>
            <a:spLocks noChangeShapeType="1"/>
          </p:cNvSpPr>
          <p:nvPr/>
        </p:nvSpPr>
        <p:spPr bwMode="auto">
          <a:xfrm>
            <a:off x="1976440" y="5327652"/>
            <a:ext cx="1398587" cy="603250"/>
          </a:xfrm>
          <a:prstGeom prst="line">
            <a:avLst/>
          </a:prstGeom>
          <a:noFill/>
          <a:ln w="25400">
            <a:solidFill>
              <a:schemeClr val="tx1"/>
            </a:solidFill>
            <a:round/>
            <a:headEnd/>
            <a:tailEnd/>
          </a:ln>
        </p:spPr>
        <p:txBody>
          <a:bodyPr wrap="none" anchor="ctr"/>
          <a:lstStyle/>
          <a:p>
            <a:endParaRPr lang="en-US"/>
          </a:p>
        </p:txBody>
      </p:sp>
    </p:spTree>
    <p:extLst>
      <p:ext uri="{BB962C8B-B14F-4D97-AF65-F5344CB8AC3E}">
        <p14:creationId xmlns:p14="http://schemas.microsoft.com/office/powerpoint/2010/main" val="121594580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BTEXT" val=""/>
</p:tagLst>
</file>

<file path=ppt/tags/tag2.xml><?xml version="1.0" encoding="utf-8"?>
<p:tagLst xmlns:a="http://schemas.openxmlformats.org/drawingml/2006/main" xmlns:r="http://schemas.openxmlformats.org/officeDocument/2006/relationships" xmlns:p="http://schemas.openxmlformats.org/presentationml/2006/main">
  <p:tag name="TBTEXT" val=""/>
</p:tagLst>
</file>

<file path=ppt/tags/tag3.xml><?xml version="1.0" encoding="utf-8"?>
<p:tagLst xmlns:a="http://schemas.openxmlformats.org/drawingml/2006/main" xmlns:r="http://schemas.openxmlformats.org/officeDocument/2006/relationships" xmlns:p="http://schemas.openxmlformats.org/presentationml/2006/main">
  <p:tag name="TBTEXT" val=""/>
</p:tagLst>
</file>

<file path=ppt/tags/tag4.xml><?xml version="1.0" encoding="utf-8"?>
<p:tagLst xmlns:a="http://schemas.openxmlformats.org/drawingml/2006/main" xmlns:r="http://schemas.openxmlformats.org/officeDocument/2006/relationships" xmlns:p="http://schemas.openxmlformats.org/presentationml/2006/main">
  <p:tag name="TBTEXT" val=""/>
</p:tagLst>
</file>

<file path=ppt/tags/tag5.xml><?xml version="1.0" encoding="utf-8"?>
<p:tagLst xmlns:a="http://schemas.openxmlformats.org/drawingml/2006/main" xmlns:r="http://schemas.openxmlformats.org/officeDocument/2006/relationships" xmlns:p="http://schemas.openxmlformats.org/presentationml/2006/main">
  <p:tag name="TBTEXT" val=""/>
</p:tagLst>
</file>

<file path=ppt/tags/tag6.xml><?xml version="1.0" encoding="utf-8"?>
<p:tagLst xmlns:a="http://schemas.openxmlformats.org/drawingml/2006/main" xmlns:r="http://schemas.openxmlformats.org/officeDocument/2006/relationships" xmlns:p="http://schemas.openxmlformats.org/presentationml/2006/main">
  <p:tag name="TBTEXT" val=""/>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9150</TotalTime>
  <Words>6669</Words>
  <Application>Microsoft Office PowerPoint</Application>
  <PresentationFormat>On-screen Show (4:3)</PresentationFormat>
  <Paragraphs>1206</Paragraphs>
  <Slides>119</Slides>
  <Notes>10</Notes>
  <HiddenSlides>0</HiddenSlides>
  <MMClips>0</MMClips>
  <ScaleCrop>false</ScaleCrop>
  <HeadingPairs>
    <vt:vector size="4" baseType="variant">
      <vt:variant>
        <vt:lpstr>Theme</vt:lpstr>
      </vt:variant>
      <vt:variant>
        <vt:i4>1</vt:i4>
      </vt:variant>
      <vt:variant>
        <vt:lpstr>Slide Titles</vt:lpstr>
      </vt:variant>
      <vt:variant>
        <vt:i4>119</vt:i4>
      </vt:variant>
    </vt:vector>
  </HeadingPairs>
  <TitlesOfParts>
    <vt:vector size="120" baseType="lpstr">
      <vt:lpstr>Origin</vt:lpstr>
      <vt:lpstr>Unit Two: Diabetes </vt:lpstr>
      <vt:lpstr>Back to Anna…</vt:lpstr>
      <vt:lpstr>Diabetes by the Numbers…</vt:lpstr>
      <vt:lpstr>PowerPoint Presentation</vt:lpstr>
      <vt:lpstr>PowerPoint Presentation</vt:lpstr>
      <vt:lpstr>2.1 What is diabetes?</vt:lpstr>
      <vt:lpstr>2.1 Essential Questions</vt:lpstr>
      <vt:lpstr>2.1 Key Terms</vt:lpstr>
      <vt:lpstr>PowerPoint Presentation</vt:lpstr>
      <vt:lpstr>PowerPoint Presentation</vt:lpstr>
      <vt:lpstr>Activity 2.1.1 Diagnosing Diabetes</vt:lpstr>
      <vt:lpstr>Activity 2.1.1</vt:lpstr>
      <vt:lpstr>PowerPoint Presentation</vt:lpstr>
      <vt:lpstr>PowerPoint Presentation</vt:lpstr>
      <vt:lpstr>PowerPoint Presentation</vt:lpstr>
      <vt:lpstr>Blood Test Results for Diabetes</vt:lpstr>
      <vt:lpstr>Interpreting Your Results!</vt:lpstr>
      <vt:lpstr>PowerPoint Presentation</vt:lpstr>
      <vt:lpstr>2.1.2: The Insulin Glucose Connection </vt:lpstr>
      <vt:lpstr>Insulin is required for your cells  to take up glucose  Glucose Transport Proteins (GLUTs)</vt:lpstr>
      <vt:lpstr>Without Insulin…</vt:lpstr>
      <vt:lpstr>Types of Diabetes</vt:lpstr>
      <vt:lpstr>Blood Glucose Level Insulin keeps it in homeostasis</vt:lpstr>
      <vt:lpstr>PowerPoint Presentation</vt:lpstr>
      <vt:lpstr>Design requirements for the model</vt:lpstr>
      <vt:lpstr>Read &amp; Discuss</vt:lpstr>
      <vt:lpstr>2.1.3 Feedback Loops</vt:lpstr>
      <vt:lpstr>2.1.3 Feedback Loops</vt:lpstr>
      <vt:lpstr>Negative Feedback: Body Temperature 37⁰C</vt:lpstr>
      <vt:lpstr>Negative Feedback: Blood Glucose Level</vt:lpstr>
      <vt:lpstr>Positive Feedback Loop: Childbirth</vt:lpstr>
      <vt:lpstr>Positive Feedback Loop: Sea Ice Melt</vt:lpstr>
      <vt:lpstr>What if there is an error in the loop?</vt:lpstr>
      <vt:lpstr>Activity 2.1.3 Feedback Loops</vt:lpstr>
      <vt:lpstr>PowerPoint Presentation</vt:lpstr>
      <vt:lpstr>Career Journal</vt:lpstr>
      <vt:lpstr>Bring in Food Samples Monday!!!</vt:lpstr>
      <vt:lpstr>2.1 Essential Questions &amp; Key Terms</vt:lpstr>
      <vt:lpstr>2.2 The Science of Food</vt:lpstr>
      <vt:lpstr>Proteins</vt:lpstr>
      <vt:lpstr>Carbohydrates (sugars/starches)</vt:lpstr>
      <vt:lpstr>Lipids (fats/oils)</vt:lpstr>
      <vt:lpstr>2.2 Essential Questions &amp; Key Terms</vt:lpstr>
      <vt:lpstr>Unit 2.2 Preview: We Will…</vt:lpstr>
      <vt:lpstr>2.2.1 Food Testing</vt:lpstr>
      <vt:lpstr>2.2.1 Food Testing</vt:lpstr>
      <vt:lpstr>2.2.1</vt:lpstr>
      <vt:lpstr>2.2.1: Part 1</vt:lpstr>
      <vt:lpstr>2.2.1 Part II</vt:lpstr>
      <vt:lpstr>HW: Bring In Food Labels</vt:lpstr>
      <vt:lpstr>What have we learned?</vt:lpstr>
      <vt:lpstr>2.2.2 Nutritional Labels</vt:lpstr>
      <vt:lpstr>FDA How to Understand and Use  The Nutrition Facts Label</vt:lpstr>
      <vt:lpstr>PowerPoint Presentation</vt:lpstr>
      <vt:lpstr>PowerPoint Presentation</vt:lpstr>
      <vt:lpstr>PowerPoint Presentation</vt:lpstr>
      <vt:lpstr>PowerPoint Presentation</vt:lpstr>
      <vt:lpstr>PowerPoint Presentation</vt:lpstr>
      <vt:lpstr>PowerPoint Presentation</vt:lpstr>
      <vt:lpstr>DVs vs. Dietary Reference Intakes</vt:lpstr>
      <vt:lpstr>Anna Garcia Nutrient Analysis</vt:lpstr>
      <vt:lpstr>Back to Anna…</vt:lpstr>
      <vt:lpstr>Activity 2.2.3 The Biochemistry of Food </vt:lpstr>
      <vt:lpstr>PowerPoint Presentation</vt:lpstr>
      <vt:lpstr>Trace Elements </vt:lpstr>
      <vt:lpstr>PowerPoint Presentation</vt:lpstr>
      <vt:lpstr>Atoms</vt:lpstr>
      <vt:lpstr>Subatomic Particles</vt:lpstr>
      <vt:lpstr>Atomic Structure</vt:lpstr>
      <vt:lpstr>PowerPoint Presentation</vt:lpstr>
      <vt:lpstr>PowerPoint Presentation</vt:lpstr>
      <vt:lpstr>Chemical Equations</vt:lpstr>
      <vt:lpstr>Macromolecules</vt:lpstr>
      <vt:lpstr>Nucleic Acids</vt:lpstr>
      <vt:lpstr>Puzzle Rules</vt:lpstr>
      <vt:lpstr>Activity 2.2.3</vt:lpstr>
      <vt:lpstr>PowerPoint Presentation</vt:lpstr>
      <vt:lpstr>Activity 2.2.4 How much energy is in food?</vt:lpstr>
      <vt:lpstr>Using Energy from Food</vt:lpstr>
      <vt:lpstr>PowerPoint Presentation</vt:lpstr>
      <vt:lpstr>PowerPoint Presentation</vt:lpstr>
      <vt:lpstr>Activity 2.2.4 How much energy is in food?</vt:lpstr>
      <vt:lpstr>Activity 2.2.4 How much energy is in food?</vt:lpstr>
      <vt:lpstr>Activity 2.2.4 How much energy is in food?</vt:lpstr>
      <vt:lpstr>Activity 2.2.4 Math Review</vt:lpstr>
      <vt:lpstr>Activity 2.2.4 Math Review</vt:lpstr>
      <vt:lpstr>Activity 2.2.4 Math Review</vt:lpstr>
      <vt:lpstr>Activity 2.2.4 Math Review</vt:lpstr>
      <vt:lpstr>Activity 2.2.4 Math Review</vt:lpstr>
      <vt:lpstr>Review 2.2 Essential Questions &amp; Key Terms</vt:lpstr>
      <vt:lpstr>2.3 Essential Questions &amp; Key Terms</vt:lpstr>
      <vt:lpstr>2.3.1 A Day in the Life of a Diabetic</vt:lpstr>
      <vt:lpstr>2.3.1 A Day in the Life of a Diabetic</vt:lpstr>
      <vt:lpstr>Diabetic Emergency</vt:lpstr>
      <vt:lpstr>2.3.2 Diabetic Emergencies</vt:lpstr>
      <vt:lpstr>The Good News</vt:lpstr>
      <vt:lpstr>2.3.2 Diabetic Emergencies</vt:lpstr>
      <vt:lpstr>PowerPoint Presentation</vt:lpstr>
      <vt:lpstr>PowerPoint Presentation</vt:lpstr>
      <vt:lpstr>Transport Across Membrane</vt:lpstr>
      <vt:lpstr>Diffusion</vt:lpstr>
      <vt:lpstr>PowerPoint Presentation</vt:lpstr>
      <vt:lpstr>Facilitated Diffusion</vt:lpstr>
      <vt:lpstr>PowerPoint Presentation</vt:lpstr>
      <vt:lpstr>Osmosis</vt:lpstr>
      <vt:lpstr>PowerPoint Presentation</vt:lpstr>
      <vt:lpstr>Osmosis and Water Balance</vt:lpstr>
      <vt:lpstr>PowerPoint Presentation</vt:lpstr>
      <vt:lpstr>Active Transport</vt:lpstr>
      <vt:lpstr>PowerPoint Presentation</vt:lpstr>
      <vt:lpstr>Exocytosis and endocytosis</vt:lpstr>
      <vt:lpstr>PowerPoint Presentation</vt:lpstr>
      <vt:lpstr>PowerPoint Presentation</vt:lpstr>
      <vt:lpstr>PowerPoint Presentation</vt:lpstr>
      <vt:lpstr>2.3.2 Diabetic Emergencies</vt:lpstr>
      <vt:lpstr>Activity 2.3.3 Complications of Diabetes </vt:lpstr>
      <vt:lpstr>Problem 2.3.4 The Future of Diabetes Management and Treatment</vt:lpstr>
      <vt:lpstr>Review 2.3 Essential Questions &amp; Key Terms</vt:lpstr>
      <vt:lpstr>End of Unit 2</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three:</dc:title>
  <dc:creator>User</dc:creator>
  <cp:lastModifiedBy>Chadwick Leslie</cp:lastModifiedBy>
  <cp:revision>87</cp:revision>
  <dcterms:created xsi:type="dcterms:W3CDTF">2012-10-24T20:03:13Z</dcterms:created>
  <dcterms:modified xsi:type="dcterms:W3CDTF">2014-10-21T04:37:35Z</dcterms:modified>
</cp:coreProperties>
</file>