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8" r:id="rId10"/>
    <p:sldId id="270" r:id="rId11"/>
    <p:sldId id="269" r:id="rId12"/>
    <p:sldId id="26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9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8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0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96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5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79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9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91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51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E9B7F-C8D7-6D43-BBF4-D99633E975AE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C49A-487D-5B42-A09B-E578AB8E6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6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olcweb/cgi/pluginpop.cgi?it=swf::535::535::/sites/dl/free/0072437316/120078/bio20.swf::Restriction%20Fragment%20Length%20Polymorphism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.genetics.utah.edu/content/labs/extraction/howt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1.2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637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19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How can tools of molecular biology be used to compare the DNA of two individuals?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are restriction enzymes? 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96313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What are restriction fragment length polymorphisms?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16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154"/>
            <a:ext cx="8229600" cy="5794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Restriction enzymes are used to cut the DNA into different sized fragments (RFLP’s) that are determined by the sequence</a:t>
            </a:r>
          </a:p>
          <a:p>
            <a:r>
              <a:rPr lang="en-US" dirty="0" smtClean="0"/>
              <a:t>The DNA is run on a gel to separate the fragments and determine the length</a:t>
            </a:r>
          </a:p>
          <a:p>
            <a:r>
              <a:rPr lang="en-US" dirty="0" smtClean="0"/>
              <a:t>The fragment lengths can be compared by viewing the bands on the gel</a:t>
            </a:r>
          </a:p>
          <a:p>
            <a:pPr marL="0" indent="0">
              <a:buNone/>
            </a:pPr>
            <a:r>
              <a:rPr lang="en-US" dirty="0" smtClean="0"/>
              <a:t>See: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http://highered.mcgraw-hill.com/olcweb/cgi/pluginpop.cgi?it=swf::535::535::/sites/dl/free/0072437316/120078/bio20.swf::Restriction%20Fragment%20Length%20Polymorphisms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7605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gel electrophoresis and how can the results of this technique be interpreted?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3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69" y="312615"/>
            <a:ext cx="8550031" cy="64086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DNA is runs through the a gel, propelled by an electric current.  </a:t>
            </a:r>
          </a:p>
          <a:p>
            <a:r>
              <a:rPr lang="en-US" dirty="0" smtClean="0"/>
              <a:t>The DNA moves towards the positive charge since the molecule is negatively charged.</a:t>
            </a:r>
          </a:p>
          <a:p>
            <a:r>
              <a:rPr lang="en-US" dirty="0" smtClean="0"/>
              <a:t>The smaller </a:t>
            </a:r>
          </a:p>
          <a:p>
            <a:pPr marL="0" indent="0">
              <a:buNone/>
            </a:pPr>
            <a:r>
              <a:rPr lang="en-US" dirty="0" smtClean="0"/>
              <a:t>fragments move </a:t>
            </a:r>
          </a:p>
          <a:p>
            <a:pPr marL="0" indent="0">
              <a:buNone/>
            </a:pPr>
            <a:r>
              <a:rPr lang="en-US" dirty="0" smtClean="0"/>
              <a:t>farther through the </a:t>
            </a:r>
          </a:p>
          <a:p>
            <a:pPr marL="0" indent="0">
              <a:buNone/>
            </a:pPr>
            <a:r>
              <a:rPr lang="en-US" dirty="0" smtClean="0"/>
              <a:t>gel than the larger</a:t>
            </a:r>
          </a:p>
          <a:p>
            <a:pPr marL="0" indent="0">
              <a:buNone/>
            </a:pPr>
            <a:r>
              <a:rPr lang="en-US" dirty="0" smtClean="0"/>
              <a:t> fragments</a:t>
            </a:r>
          </a:p>
          <a:p>
            <a:r>
              <a:rPr lang="en-US" dirty="0" smtClean="0"/>
              <a:t>The DNA shows </a:t>
            </a:r>
          </a:p>
          <a:p>
            <a:pPr marL="0" indent="0">
              <a:buNone/>
            </a:pPr>
            <a:r>
              <a:rPr lang="en-US" dirty="0" smtClean="0"/>
              <a:t>up as bands on the </a:t>
            </a:r>
          </a:p>
          <a:p>
            <a:pPr marL="0" indent="0">
              <a:buNone/>
            </a:pPr>
            <a:r>
              <a:rPr lang="en-US" dirty="0" smtClean="0"/>
              <a:t>gel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393" y="2442309"/>
            <a:ext cx="5288607" cy="441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DNA?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5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308"/>
            <a:ext cx="4114800" cy="5715855"/>
          </a:xfrm>
        </p:spPr>
        <p:txBody>
          <a:bodyPr>
            <a:normAutofit/>
          </a:bodyPr>
          <a:lstStyle/>
          <a:p>
            <a:r>
              <a:rPr lang="en-US" dirty="0" smtClean="0"/>
              <a:t>DNA – </a:t>
            </a:r>
            <a:r>
              <a:rPr lang="en-US" dirty="0" err="1" smtClean="0"/>
              <a:t>Deoxyribose</a:t>
            </a:r>
            <a:r>
              <a:rPr lang="en-US" dirty="0" smtClean="0"/>
              <a:t> Nucleic Acid (It is a type of Nucleic Acid that contains a </a:t>
            </a:r>
            <a:r>
              <a:rPr lang="en-US" dirty="0" err="1" smtClean="0"/>
              <a:t>Deoxyribose</a:t>
            </a:r>
            <a:r>
              <a:rPr lang="en-US" dirty="0" smtClean="0"/>
              <a:t> sugar)</a:t>
            </a:r>
          </a:p>
          <a:p>
            <a:r>
              <a:rPr lang="en-US" dirty="0" smtClean="0"/>
              <a:t>Shape of a Double Helix – Two strands that are twisted</a:t>
            </a:r>
          </a:p>
          <a:p>
            <a:r>
              <a:rPr lang="en-US" dirty="0" smtClean="0"/>
              <a:t>Made of nucleotides – Repeating units of DNA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385" y="908539"/>
            <a:ext cx="4884615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46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308"/>
            <a:ext cx="3958492" cy="57158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Sugar Phosphate Backbone -  The outside of the DNA molecule is composed of sugar and phosphate molecules connected together</a:t>
            </a:r>
          </a:p>
          <a:p>
            <a:r>
              <a:rPr lang="en-US" dirty="0" smtClean="0"/>
              <a:t>Nitrogenous Bases – Connect the two strands of the DNA together and found in the middle of the DNA molecule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9385" y="908539"/>
            <a:ext cx="4884615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0308"/>
            <a:ext cx="8229600" cy="5715855"/>
          </a:xfrm>
        </p:spPr>
        <p:txBody>
          <a:bodyPr/>
          <a:lstStyle/>
          <a:p>
            <a:r>
              <a:rPr lang="en-US" dirty="0" smtClean="0"/>
              <a:t>Nitrogenous Bases</a:t>
            </a:r>
          </a:p>
          <a:p>
            <a:pPr lvl="1"/>
            <a:r>
              <a:rPr lang="en-US" dirty="0" smtClean="0"/>
              <a:t>Purines</a:t>
            </a:r>
          </a:p>
          <a:p>
            <a:pPr lvl="2"/>
            <a:r>
              <a:rPr lang="en-US" dirty="0" smtClean="0"/>
              <a:t>Have two rings</a:t>
            </a:r>
          </a:p>
          <a:p>
            <a:pPr lvl="2"/>
            <a:r>
              <a:rPr lang="en-US" dirty="0" smtClean="0"/>
              <a:t>Adenine </a:t>
            </a:r>
          </a:p>
          <a:p>
            <a:pPr lvl="2"/>
            <a:r>
              <a:rPr lang="en-US" dirty="0" smtClean="0"/>
              <a:t>Guanine</a:t>
            </a:r>
          </a:p>
          <a:p>
            <a:pPr lvl="1"/>
            <a:r>
              <a:rPr lang="en-US" dirty="0" err="1" smtClean="0"/>
              <a:t>Pyrimidines</a:t>
            </a:r>
            <a:endParaRPr lang="en-US" dirty="0" smtClean="0"/>
          </a:p>
          <a:p>
            <a:pPr lvl="2"/>
            <a:r>
              <a:rPr lang="en-US" dirty="0" smtClean="0"/>
              <a:t>Have one ring</a:t>
            </a:r>
          </a:p>
          <a:p>
            <a:pPr lvl="2"/>
            <a:r>
              <a:rPr lang="en-US" dirty="0" smtClean="0"/>
              <a:t>Cytosine</a:t>
            </a:r>
          </a:p>
          <a:p>
            <a:pPr lvl="2"/>
            <a:r>
              <a:rPr lang="en-US" dirty="0" smtClean="0"/>
              <a:t>Thymine</a:t>
            </a:r>
          </a:p>
          <a:p>
            <a:pPr lvl="1"/>
            <a:r>
              <a:rPr lang="en-US" dirty="0" smtClean="0"/>
              <a:t>Base Pairing</a:t>
            </a:r>
          </a:p>
          <a:p>
            <a:pPr lvl="2"/>
            <a:r>
              <a:rPr lang="en-US" dirty="0" smtClean="0"/>
              <a:t>A pairs with T and has two hydrogen bonds</a:t>
            </a:r>
          </a:p>
          <a:p>
            <a:pPr lvl="2"/>
            <a:r>
              <a:rPr lang="en-US" dirty="0" smtClean="0"/>
              <a:t>G pairs with C and has three hydrogen bonds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158" y="625230"/>
            <a:ext cx="4578753" cy="392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5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 scientists isolate DNA in order to study it?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8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7078"/>
            <a:ext cx="8229600" cy="5579086"/>
          </a:xfrm>
        </p:spPr>
        <p:txBody>
          <a:bodyPr/>
          <a:lstStyle/>
          <a:p>
            <a:r>
              <a:rPr lang="en-US" sz="2400" dirty="0" smtClean="0"/>
              <a:t>1.  If using plants the food needs to be mashed up first.</a:t>
            </a:r>
          </a:p>
          <a:p>
            <a:r>
              <a:rPr lang="en-US" sz="2400" dirty="0" smtClean="0"/>
              <a:t>2.  Soap solution is added to breakup the cell membrane.</a:t>
            </a:r>
          </a:p>
          <a:p>
            <a:r>
              <a:rPr lang="en-US" sz="2400" dirty="0" smtClean="0"/>
              <a:t>3.  Alcohol will separate the DNA from the rest of the liquid.</a:t>
            </a:r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http://learn.genetics.utah.edu/content/labs/extraction/howto/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5589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does DNA differ from person to person?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839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770" y="371232"/>
            <a:ext cx="3380154" cy="5754932"/>
          </a:xfrm>
        </p:spPr>
        <p:txBody>
          <a:bodyPr/>
          <a:lstStyle/>
          <a:p>
            <a:r>
              <a:rPr lang="en-US" dirty="0" smtClean="0"/>
              <a:t>The difference between different people’s DNA is only about 0.1%</a:t>
            </a:r>
          </a:p>
          <a:p>
            <a:r>
              <a:rPr lang="en-US" dirty="0" smtClean="0"/>
              <a:t>The differences are due to the sequence of bases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247" y="1035538"/>
            <a:ext cx="5778753" cy="540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97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358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 1.2 Review</vt:lpstr>
      <vt:lpstr>What is DNA?</vt:lpstr>
      <vt:lpstr>PowerPoint Presentation</vt:lpstr>
      <vt:lpstr>PowerPoint Presentation</vt:lpstr>
      <vt:lpstr>PowerPoint Presentation</vt:lpstr>
      <vt:lpstr>How do scientists isolate DNA in order to study it? </vt:lpstr>
      <vt:lpstr>PowerPoint Presentation</vt:lpstr>
      <vt:lpstr>How does DNA differ from person to person? </vt:lpstr>
      <vt:lpstr>PowerPoint Presentation</vt:lpstr>
      <vt:lpstr>How can tools of molecular biology be used to compare the DNA of two individuals? </vt:lpstr>
      <vt:lpstr>PowerPoint Presentation</vt:lpstr>
      <vt:lpstr>What is gel electrophoresis and how can the results of this technique be interpreted? </vt:lpstr>
      <vt:lpstr>PowerPoint Presentation</vt:lpstr>
    </vt:vector>
  </TitlesOfParts>
  <Company>CCPS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1.2 Review</dc:title>
  <dc:creator>CCPS Software</dc:creator>
  <cp:lastModifiedBy>Chadwick Leslie</cp:lastModifiedBy>
  <cp:revision>13</cp:revision>
  <dcterms:created xsi:type="dcterms:W3CDTF">2013-09-17T12:33:10Z</dcterms:created>
  <dcterms:modified xsi:type="dcterms:W3CDTF">2014-10-20T14:07:00Z</dcterms:modified>
</cp:coreProperties>
</file>