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20" autoAdjust="0"/>
    <p:restoredTop sz="99342" autoAdjust="0"/>
  </p:normalViewPr>
  <p:slideViewPr>
    <p:cSldViewPr snapToGrid="0" snapToObjects="1">
      <p:cViewPr>
        <p:scale>
          <a:sx n="90" d="100"/>
          <a:sy n="90" d="100"/>
        </p:scale>
        <p:origin x="-9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9E457-C815-AC4F-A432-B649D49158E0}"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156787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9E457-C815-AC4F-A432-B649D49158E0}"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922773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9E457-C815-AC4F-A432-B649D49158E0}"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421886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9E457-C815-AC4F-A432-B649D49158E0}"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79768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9E457-C815-AC4F-A432-B649D49158E0}"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1323355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9E457-C815-AC4F-A432-B649D49158E0}"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1887323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9E457-C815-AC4F-A432-B649D49158E0}"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278053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9E457-C815-AC4F-A432-B649D49158E0}"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254332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9E457-C815-AC4F-A432-B649D49158E0}"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1107380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9E457-C815-AC4F-A432-B649D49158E0}"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421375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9E457-C815-AC4F-A432-B649D49158E0}"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FC718-7897-3648-A3C7-512BB654AF26}" type="slidenum">
              <a:rPr lang="en-US" smtClean="0"/>
              <a:t>‹#›</a:t>
            </a:fld>
            <a:endParaRPr lang="en-US"/>
          </a:p>
        </p:txBody>
      </p:sp>
    </p:spTree>
    <p:extLst>
      <p:ext uri="{BB962C8B-B14F-4D97-AF65-F5344CB8AC3E}">
        <p14:creationId xmlns:p14="http://schemas.microsoft.com/office/powerpoint/2010/main" val="822906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9E457-C815-AC4F-A432-B649D49158E0}" type="datetimeFigureOut">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FC718-7897-3648-A3C7-512BB654AF26}" type="slidenum">
              <a:rPr lang="en-US" smtClean="0"/>
              <a:t>‹#›</a:t>
            </a:fld>
            <a:endParaRPr lang="en-US"/>
          </a:p>
        </p:txBody>
      </p:sp>
    </p:spTree>
    <p:extLst>
      <p:ext uri="{BB962C8B-B14F-4D97-AF65-F5344CB8AC3E}">
        <p14:creationId xmlns:p14="http://schemas.microsoft.com/office/powerpoint/2010/main" val="235976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aynesword.palomar.edu/aniblood.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1.1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1976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Microscope</a:t>
            </a:r>
            <a:endParaRPr lang="en-US" dirty="0"/>
          </a:p>
        </p:txBody>
      </p:sp>
      <p:sp>
        <p:nvSpPr>
          <p:cNvPr id="3" name="Content Placeholder 2"/>
          <p:cNvSpPr>
            <a:spLocks noGrp="1"/>
          </p:cNvSpPr>
          <p:nvPr>
            <p:ph idx="1"/>
          </p:nvPr>
        </p:nvSpPr>
        <p:spPr/>
        <p:txBody>
          <a:bodyPr>
            <a:normAutofit/>
          </a:bodyPr>
          <a:lstStyle/>
          <a:p>
            <a:r>
              <a:rPr lang="en-US" sz="1800" dirty="0" smtClean="0"/>
              <a:t>Watch the following video to see how to use a microscope correctly</a:t>
            </a:r>
          </a:p>
        </p:txBody>
      </p:sp>
      <p:pic>
        <p:nvPicPr>
          <p:cNvPr id="4" name="Picture 3"/>
          <p:cNvPicPr>
            <a:picLocks noChangeAspect="1"/>
          </p:cNvPicPr>
          <p:nvPr/>
        </p:nvPicPr>
        <p:blipFill>
          <a:blip r:embed="rId2"/>
          <a:stretch>
            <a:fillRect/>
          </a:stretch>
        </p:blipFill>
        <p:spPr>
          <a:xfrm>
            <a:off x="4748389" y="2005189"/>
            <a:ext cx="3456133" cy="4598811"/>
          </a:xfrm>
          <a:prstGeom prst="rect">
            <a:avLst/>
          </a:prstGeom>
        </p:spPr>
      </p:pic>
    </p:spTree>
    <p:extLst>
      <p:ext uri="{BB962C8B-B14F-4D97-AF65-F5344CB8AC3E}">
        <p14:creationId xmlns:p14="http://schemas.microsoft.com/office/powerpoint/2010/main" val="2339318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of Death</a:t>
            </a:r>
            <a:endParaRPr lang="en-US" dirty="0"/>
          </a:p>
        </p:txBody>
      </p:sp>
      <p:sp>
        <p:nvSpPr>
          <p:cNvPr id="3" name="Content Placeholder 2"/>
          <p:cNvSpPr>
            <a:spLocks noGrp="1"/>
          </p:cNvSpPr>
          <p:nvPr>
            <p:ph idx="1"/>
          </p:nvPr>
        </p:nvSpPr>
        <p:spPr/>
        <p:txBody>
          <a:bodyPr>
            <a:normAutofit/>
          </a:bodyPr>
          <a:lstStyle/>
          <a:p>
            <a:r>
              <a:rPr lang="en-US" sz="2400" dirty="0" smtClean="0"/>
              <a:t>Signs to estimate time of death</a:t>
            </a:r>
          </a:p>
          <a:p>
            <a:pPr lvl="1"/>
            <a:r>
              <a:rPr lang="en-US" sz="1800" dirty="0" smtClean="0"/>
              <a:t>Rigor mortis – Tightening of the muscles after death (more on this in HBS)</a:t>
            </a:r>
          </a:p>
          <a:p>
            <a:pPr lvl="1"/>
            <a:r>
              <a:rPr lang="en-US" sz="1800" dirty="0" err="1" smtClean="0"/>
              <a:t>Algor</a:t>
            </a:r>
            <a:r>
              <a:rPr lang="en-US" sz="1800" dirty="0" smtClean="0"/>
              <a:t> mortis – Internal temperature cooling</a:t>
            </a:r>
          </a:p>
          <a:p>
            <a:pPr lvl="1"/>
            <a:r>
              <a:rPr lang="en-US" sz="1800" dirty="0" err="1" smtClean="0"/>
              <a:t>Lividity</a:t>
            </a:r>
            <a:r>
              <a:rPr lang="en-US" sz="1800" dirty="0" smtClean="0"/>
              <a:t> – Blood pooling</a:t>
            </a:r>
          </a:p>
          <a:p>
            <a:pPr lvl="1"/>
            <a:r>
              <a:rPr lang="en-US" sz="1800" dirty="0" smtClean="0"/>
              <a:t>Amount of decomposition</a:t>
            </a:r>
          </a:p>
          <a:p>
            <a:pPr lvl="1"/>
            <a:r>
              <a:rPr lang="en-US" sz="1800" dirty="0" err="1" smtClean="0"/>
              <a:t>Etomology</a:t>
            </a:r>
            <a:r>
              <a:rPr lang="en-US" sz="1800" dirty="0" smtClean="0"/>
              <a:t> – study of bugs and when they arrive after death</a:t>
            </a:r>
          </a:p>
          <a:p>
            <a:r>
              <a:rPr lang="en-US" sz="2400" dirty="0" smtClean="0"/>
              <a:t>Factors affecting </a:t>
            </a:r>
            <a:r>
              <a:rPr lang="en-US" sz="2400" dirty="0" err="1" smtClean="0"/>
              <a:t>Algor</a:t>
            </a:r>
            <a:r>
              <a:rPr lang="en-US" sz="2400" dirty="0" smtClean="0"/>
              <a:t> Mortis</a:t>
            </a:r>
          </a:p>
          <a:p>
            <a:pPr lvl="1"/>
            <a:r>
              <a:rPr lang="en-US" sz="1800" dirty="0" smtClean="0"/>
              <a:t>Clothing</a:t>
            </a:r>
          </a:p>
          <a:p>
            <a:pPr lvl="1"/>
            <a:r>
              <a:rPr lang="en-US" sz="1800" dirty="0" smtClean="0"/>
              <a:t>Original internal temp</a:t>
            </a:r>
          </a:p>
          <a:p>
            <a:pPr lvl="1"/>
            <a:r>
              <a:rPr lang="en-US" sz="1800" dirty="0" smtClean="0"/>
              <a:t>Ambient temperature</a:t>
            </a:r>
          </a:p>
          <a:p>
            <a:pPr lvl="1"/>
            <a:r>
              <a:rPr lang="en-US" sz="1800" dirty="0" smtClean="0"/>
              <a:t>Environment</a:t>
            </a:r>
          </a:p>
          <a:p>
            <a:pPr lvl="1"/>
            <a:r>
              <a:rPr lang="en-US" sz="1800" dirty="0" smtClean="0"/>
              <a:t>Body size</a:t>
            </a:r>
          </a:p>
        </p:txBody>
      </p:sp>
    </p:spTree>
    <p:extLst>
      <p:ext uri="{BB962C8B-B14F-4D97-AF65-F5344CB8AC3E}">
        <p14:creationId xmlns:p14="http://schemas.microsoft.com/office/powerpoint/2010/main" val="65053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3394251"/>
          </a:xfrm>
        </p:spPr>
        <p:txBody>
          <a:bodyPr>
            <a:normAutofit/>
          </a:bodyPr>
          <a:lstStyle/>
          <a:p>
            <a:r>
              <a:rPr lang="en-US" dirty="0"/>
              <a:t>How do scientists design experiments to find the most accurate answer to the question they are asking?</a:t>
            </a:r>
            <a:r>
              <a:rPr lang="en-US" dirty="0" smtClean="0">
                <a:effectLst/>
              </a:rPr>
              <a:t> </a:t>
            </a:r>
            <a:endParaRPr lang="en-US" dirty="0"/>
          </a:p>
        </p:txBody>
      </p:sp>
      <p:sp>
        <p:nvSpPr>
          <p:cNvPr id="4" name="TextBox 3"/>
          <p:cNvSpPr txBox="1"/>
          <p:nvPr/>
        </p:nvSpPr>
        <p:spPr>
          <a:xfrm>
            <a:off x="606778" y="3697111"/>
            <a:ext cx="8339666" cy="1200329"/>
          </a:xfrm>
          <a:prstGeom prst="rect">
            <a:avLst/>
          </a:prstGeom>
          <a:noFill/>
        </p:spPr>
        <p:txBody>
          <a:bodyPr wrap="square" rtlCol="0">
            <a:spAutoFit/>
          </a:bodyPr>
          <a:lstStyle/>
          <a:p>
            <a:r>
              <a:rPr lang="en-US" dirty="0" smtClean="0"/>
              <a:t>Example Experiment:</a:t>
            </a:r>
          </a:p>
          <a:p>
            <a:r>
              <a:rPr lang="en-US" dirty="0" smtClean="0"/>
              <a:t>A scientist is studying the affect caffeine on blood sugar in diabetics.  The scientist gathers 300 diabetics and half of them drink caffeine every day.  The other half do not drink caffeine.  They continue this for a month.  Blood sugar is measured every day.   </a:t>
            </a:r>
            <a:endParaRPr lang="en-US" dirty="0"/>
          </a:p>
        </p:txBody>
      </p:sp>
    </p:spTree>
    <p:extLst>
      <p:ext uri="{BB962C8B-B14F-4D97-AF65-F5344CB8AC3E}">
        <p14:creationId xmlns:p14="http://schemas.microsoft.com/office/powerpoint/2010/main" val="30507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r>
              <a:rPr lang="en-US" sz="1800" dirty="0" smtClean="0"/>
              <a:t>Independent variable – What you change or manipulate (Caffeine)</a:t>
            </a:r>
          </a:p>
          <a:p>
            <a:r>
              <a:rPr lang="en-US" sz="1800" dirty="0" smtClean="0"/>
              <a:t>Dependent variable – Outcome or data that is collected (Blood sugar)</a:t>
            </a:r>
          </a:p>
          <a:p>
            <a:r>
              <a:rPr lang="en-US" sz="1800" dirty="0" smtClean="0"/>
              <a:t>Null Hypothesis – A hypothesis that assumes everything will stay the same (Caffeine will have no effect on blood sugar)</a:t>
            </a:r>
          </a:p>
          <a:p>
            <a:r>
              <a:rPr lang="en-US" sz="1800" dirty="0" smtClean="0"/>
              <a:t>Alternative Hypothesis – A hypothesis that describes the outcome that is predicted (Caffeine will affect blood sugar) </a:t>
            </a:r>
          </a:p>
          <a:p>
            <a:r>
              <a:rPr lang="en-US" sz="1800" dirty="0"/>
              <a:t>Random – Patients should be selected at random (The experimenter chose people with diabetes at random)</a:t>
            </a:r>
          </a:p>
          <a:p>
            <a:r>
              <a:rPr lang="en-US" sz="1800" dirty="0"/>
              <a:t>Replication – How many times the experiment is repeated (there were 150 participants in each sample)</a:t>
            </a:r>
          </a:p>
          <a:p>
            <a:r>
              <a:rPr lang="en-US" sz="1800" dirty="0"/>
              <a:t>Standardization – Each group should have the same conditions as each other except for the independent </a:t>
            </a:r>
            <a:r>
              <a:rPr lang="en-US" sz="1800" dirty="0" smtClean="0"/>
              <a:t>variable.  All extraneous variables should be controlled and kept constant between groups. </a:t>
            </a:r>
            <a:r>
              <a:rPr lang="en-US" sz="1800" dirty="0"/>
              <a:t>(Each group should have the same type of diabetes, same diet, and same physical activity</a:t>
            </a:r>
            <a:r>
              <a:rPr lang="en-US" sz="1800" dirty="0" smtClean="0"/>
              <a:t>)</a:t>
            </a:r>
            <a:endParaRPr lang="en-US" sz="1800" dirty="0"/>
          </a:p>
          <a:p>
            <a:r>
              <a:rPr lang="en-US" sz="1800" dirty="0" smtClean="0"/>
              <a:t>Control – There needs to be control group for the experimental group to be tested against.  (The control was people without caffeine.)</a:t>
            </a:r>
          </a:p>
          <a:p>
            <a:r>
              <a:rPr lang="en-US" sz="1800" dirty="0" smtClean="0"/>
              <a:t>Negative control – Nothing should happen to this group (the people without caffeine is a negative control)</a:t>
            </a:r>
          </a:p>
          <a:p>
            <a:r>
              <a:rPr lang="en-US" sz="1800" dirty="0" smtClean="0"/>
              <a:t>Positive control – a group used to show what a positive result looks like</a:t>
            </a:r>
            <a:endParaRPr lang="en-US" sz="1800" dirty="0"/>
          </a:p>
        </p:txBody>
      </p:sp>
    </p:spTree>
    <p:extLst>
      <p:ext uri="{BB962C8B-B14F-4D97-AF65-F5344CB8AC3E}">
        <p14:creationId xmlns:p14="http://schemas.microsoft.com/office/powerpoint/2010/main" val="3194737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3394251"/>
          </a:xfrm>
        </p:spPr>
        <p:txBody>
          <a:bodyPr>
            <a:normAutofit/>
          </a:bodyPr>
          <a:lstStyle/>
          <a:p>
            <a:r>
              <a:rPr lang="en-US" dirty="0"/>
              <a:t>How are bloodstain patterns left at a crime scene used to help investigators establish the events that took place during a crime? </a:t>
            </a:r>
          </a:p>
        </p:txBody>
      </p:sp>
    </p:spTree>
    <p:extLst>
      <p:ext uri="{BB962C8B-B14F-4D97-AF65-F5344CB8AC3E}">
        <p14:creationId xmlns:p14="http://schemas.microsoft.com/office/powerpoint/2010/main" val="2159753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r>
              <a:rPr lang="en-US" sz="2400" dirty="0" smtClean="0"/>
              <a:t>Things that affect blood spatter patterns</a:t>
            </a:r>
          </a:p>
          <a:p>
            <a:pPr lvl="1"/>
            <a:r>
              <a:rPr lang="en-US" sz="2400" dirty="0" smtClean="0"/>
              <a:t>Force</a:t>
            </a:r>
          </a:p>
          <a:p>
            <a:pPr lvl="1"/>
            <a:r>
              <a:rPr lang="en-US" sz="2400" dirty="0" smtClean="0"/>
              <a:t>Height</a:t>
            </a:r>
          </a:p>
          <a:p>
            <a:pPr lvl="1"/>
            <a:r>
              <a:rPr lang="en-US" sz="2400" dirty="0" smtClean="0"/>
              <a:t>Amount of blood</a:t>
            </a:r>
          </a:p>
          <a:p>
            <a:pPr lvl="1"/>
            <a:r>
              <a:rPr lang="en-US" sz="2400" dirty="0" smtClean="0"/>
              <a:t>Angle</a:t>
            </a:r>
          </a:p>
          <a:p>
            <a:pPr lvl="1"/>
            <a:r>
              <a:rPr lang="en-US" sz="2400" dirty="0" smtClean="0"/>
              <a:t>Objects in the way</a:t>
            </a:r>
          </a:p>
          <a:p>
            <a:pPr lvl="1"/>
            <a:r>
              <a:rPr lang="en-US" sz="2400" dirty="0" smtClean="0"/>
              <a:t>How close the victim</a:t>
            </a:r>
          </a:p>
          <a:p>
            <a:pPr marL="457200" lvl="1" indent="0">
              <a:buNone/>
            </a:pPr>
            <a:r>
              <a:rPr lang="en-US" sz="2400" dirty="0" smtClean="0"/>
              <a:t> is to the perpetrator </a:t>
            </a:r>
            <a:endParaRPr lang="en-US" sz="2400" dirty="0"/>
          </a:p>
        </p:txBody>
      </p:sp>
      <p:pic>
        <p:nvPicPr>
          <p:cNvPr id="2" name="Picture 1"/>
          <p:cNvPicPr>
            <a:picLocks noChangeAspect="1"/>
          </p:cNvPicPr>
          <p:nvPr/>
        </p:nvPicPr>
        <p:blipFill>
          <a:blip r:embed="rId2"/>
          <a:stretch>
            <a:fillRect/>
          </a:stretch>
        </p:blipFill>
        <p:spPr>
          <a:xfrm>
            <a:off x="3947547" y="1128889"/>
            <a:ext cx="5196453" cy="3850705"/>
          </a:xfrm>
          <a:prstGeom prst="rect">
            <a:avLst/>
          </a:prstGeom>
        </p:spPr>
      </p:pic>
    </p:spTree>
    <p:extLst>
      <p:ext uri="{BB962C8B-B14F-4D97-AF65-F5344CB8AC3E}">
        <p14:creationId xmlns:p14="http://schemas.microsoft.com/office/powerpoint/2010/main" val="88896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38362"/>
          </a:xfrm>
        </p:spPr>
        <p:txBody>
          <a:bodyPr>
            <a:normAutofit fontScale="90000"/>
          </a:bodyPr>
          <a:lstStyle/>
          <a:p>
            <a:r>
              <a:rPr lang="en-US" dirty="0"/>
              <a:t>What can be done at a scene of a mysterious death to help reconstruct what happened?</a:t>
            </a:r>
            <a:br>
              <a:rPr lang="en-US" dirty="0"/>
            </a:br>
            <a:endParaRPr lang="en-US" dirty="0"/>
          </a:p>
        </p:txBody>
      </p:sp>
    </p:spTree>
    <p:extLst>
      <p:ext uri="{BB962C8B-B14F-4D97-AF65-F5344CB8AC3E}">
        <p14:creationId xmlns:p14="http://schemas.microsoft.com/office/powerpoint/2010/main" val="27638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5668"/>
            <a:ext cx="8229600" cy="5660496"/>
          </a:xfrm>
        </p:spPr>
        <p:txBody>
          <a:bodyPr/>
          <a:lstStyle/>
          <a:p>
            <a:r>
              <a:rPr lang="en-US" dirty="0" smtClean="0"/>
              <a:t>Interview witnesses, possible suspects,</a:t>
            </a:r>
            <a:r>
              <a:rPr lang="en-US" dirty="0"/>
              <a:t> </a:t>
            </a:r>
            <a:r>
              <a:rPr lang="en-US" dirty="0" smtClean="0"/>
              <a:t>and known associates</a:t>
            </a:r>
          </a:p>
          <a:p>
            <a:r>
              <a:rPr lang="en-US" dirty="0" smtClean="0"/>
              <a:t>Examine the crime scene for all evidence in an orderly fashion</a:t>
            </a:r>
          </a:p>
          <a:p>
            <a:r>
              <a:rPr lang="en-US" dirty="0" smtClean="0"/>
              <a:t>Sketch the crime scene using a key and scale</a:t>
            </a:r>
          </a:p>
          <a:p>
            <a:r>
              <a:rPr lang="en-US" dirty="0" smtClean="0"/>
              <a:t>Photograph the scene with rulers for size estimation</a:t>
            </a:r>
          </a:p>
          <a:p>
            <a:r>
              <a:rPr lang="en-US" dirty="0" smtClean="0"/>
              <a:t>Collect all evidence</a:t>
            </a:r>
            <a:endParaRPr lang="en-US" dirty="0"/>
          </a:p>
        </p:txBody>
      </p:sp>
    </p:spTree>
    <p:extLst>
      <p:ext uri="{BB962C8B-B14F-4D97-AF65-F5344CB8AC3E}">
        <p14:creationId xmlns:p14="http://schemas.microsoft.com/office/powerpoint/2010/main" val="4166752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82584"/>
          </a:xfrm>
        </p:spPr>
        <p:txBody>
          <a:bodyPr>
            <a:normAutofit fontScale="90000"/>
          </a:bodyPr>
          <a:lstStyle/>
          <a:p>
            <a:r>
              <a:rPr lang="en-US" dirty="0"/>
              <a:t>How do the clues found at a scene of a mysterious death help investigators determine what might have occurred and help identify or exonerate potential suspects?</a:t>
            </a:r>
            <a:r>
              <a:rPr lang="en-US" dirty="0" smtClean="0">
                <a:effectLst/>
              </a:rPr>
              <a:t> </a:t>
            </a:r>
            <a:endParaRPr lang="en-US" dirty="0"/>
          </a:p>
        </p:txBody>
      </p:sp>
    </p:spTree>
    <p:extLst>
      <p:ext uri="{BB962C8B-B14F-4D97-AF65-F5344CB8AC3E}">
        <p14:creationId xmlns:p14="http://schemas.microsoft.com/office/powerpoint/2010/main" val="203096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140"/>
          </a:xfrm>
        </p:spPr>
        <p:txBody>
          <a:bodyPr>
            <a:normAutofit fontScale="90000"/>
          </a:bodyPr>
          <a:lstStyle/>
          <a:p>
            <a:r>
              <a:rPr lang="en-US" dirty="0" smtClean="0"/>
              <a:t>Blood Type</a:t>
            </a:r>
            <a:endParaRPr lang="en-US" dirty="0"/>
          </a:p>
        </p:txBody>
      </p:sp>
      <p:sp>
        <p:nvSpPr>
          <p:cNvPr id="3" name="Content Placeholder 2"/>
          <p:cNvSpPr>
            <a:spLocks noGrp="1"/>
          </p:cNvSpPr>
          <p:nvPr>
            <p:ph idx="1"/>
          </p:nvPr>
        </p:nvSpPr>
        <p:spPr>
          <a:xfrm>
            <a:off x="457200" y="1049866"/>
            <a:ext cx="8229600" cy="5271912"/>
          </a:xfrm>
        </p:spPr>
        <p:txBody>
          <a:bodyPr>
            <a:normAutofit fontScale="92500" lnSpcReduction="20000"/>
          </a:bodyPr>
          <a:lstStyle/>
          <a:p>
            <a:r>
              <a:rPr lang="en-US" dirty="0" smtClean="0"/>
              <a:t>There are four basic blood types</a:t>
            </a:r>
          </a:p>
          <a:p>
            <a:pPr lvl="1"/>
            <a:r>
              <a:rPr lang="en-US" dirty="0" smtClean="0"/>
              <a:t>Type A – has A antigens</a:t>
            </a:r>
          </a:p>
          <a:p>
            <a:pPr lvl="1"/>
            <a:r>
              <a:rPr lang="en-US" dirty="0" smtClean="0"/>
              <a:t>Type B – has B antigens</a:t>
            </a:r>
          </a:p>
          <a:p>
            <a:pPr lvl="1"/>
            <a:r>
              <a:rPr lang="en-US" dirty="0" smtClean="0"/>
              <a:t>Type AB – has A and B antigens</a:t>
            </a:r>
          </a:p>
          <a:p>
            <a:pPr lvl="1"/>
            <a:r>
              <a:rPr lang="en-US" dirty="0" smtClean="0"/>
              <a:t>Type O – has no antigens</a:t>
            </a:r>
          </a:p>
          <a:p>
            <a:r>
              <a:rPr lang="en-US" dirty="0" smtClean="0"/>
              <a:t>Blood types can be found by adding antibodies to the blood and seeing if the blood clumps.  </a:t>
            </a:r>
          </a:p>
          <a:p>
            <a:r>
              <a:rPr lang="en-US" dirty="0" smtClean="0"/>
              <a:t>Blood will clumps due to the antibody binding to the antigen.  Antibodies are specific to each antigen so only B antibodies will bind with B antigens.</a:t>
            </a:r>
          </a:p>
          <a:p>
            <a:r>
              <a:rPr lang="en-US" dirty="0" smtClean="0"/>
              <a:t>Lets look at this animation </a:t>
            </a:r>
            <a:r>
              <a:rPr lang="en-US" dirty="0" smtClean="0">
                <a:hlinkClick r:id="rId2"/>
              </a:rPr>
              <a:t>http://waynesword.palomar.edu/aniblood.htm</a:t>
            </a:r>
            <a:endParaRPr lang="en-US" dirty="0" smtClean="0"/>
          </a:p>
          <a:p>
            <a:pPr marL="0" indent="0">
              <a:buNone/>
            </a:pPr>
            <a:endParaRPr lang="en-US" dirty="0" smtClean="0"/>
          </a:p>
        </p:txBody>
      </p:sp>
    </p:spTree>
    <p:extLst>
      <p:ext uri="{BB962C8B-B14F-4D97-AF65-F5344CB8AC3E}">
        <p14:creationId xmlns:p14="http://schemas.microsoft.com/office/powerpoint/2010/main" val="239541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Type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41249043"/>
              </p:ext>
            </p:extLst>
          </p:nvPr>
        </p:nvGraphicFramePr>
        <p:xfrm>
          <a:off x="1524000" y="1397000"/>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Blood Type</a:t>
                      </a:r>
                      <a:endParaRPr lang="en-US" dirty="0"/>
                    </a:p>
                  </a:txBody>
                  <a:tcPr/>
                </a:tc>
                <a:tc>
                  <a:txBody>
                    <a:bodyPr/>
                    <a:lstStyle/>
                    <a:p>
                      <a:r>
                        <a:rPr lang="en-US" dirty="0" smtClean="0"/>
                        <a:t>Anti-A Serum</a:t>
                      </a:r>
                      <a:endParaRPr lang="en-US" dirty="0"/>
                    </a:p>
                  </a:txBody>
                  <a:tcPr/>
                </a:tc>
                <a:tc>
                  <a:txBody>
                    <a:bodyPr/>
                    <a:lstStyle/>
                    <a:p>
                      <a:r>
                        <a:rPr lang="en-US" dirty="0" smtClean="0"/>
                        <a:t>Anti-B</a:t>
                      </a:r>
                      <a:r>
                        <a:rPr lang="en-US" baseline="0" dirty="0" smtClean="0"/>
                        <a:t> Serum</a:t>
                      </a:r>
                      <a:endParaRPr lang="en-US" dirty="0"/>
                    </a:p>
                  </a:txBody>
                  <a:tcPr/>
                </a:tc>
              </a:tr>
              <a:tr h="370840">
                <a:tc>
                  <a:txBody>
                    <a:bodyPr/>
                    <a:lstStyle/>
                    <a:p>
                      <a:r>
                        <a:rPr lang="en-US" dirty="0" smtClean="0"/>
                        <a:t>O</a:t>
                      </a:r>
                      <a:endParaRPr lang="en-US" dirty="0"/>
                    </a:p>
                  </a:txBody>
                  <a:tcPr/>
                </a:tc>
                <a:tc>
                  <a:txBody>
                    <a:bodyPr/>
                    <a:lstStyle/>
                    <a:p>
                      <a:r>
                        <a:rPr lang="en-US" dirty="0" smtClean="0"/>
                        <a:t>- (no clumping)</a:t>
                      </a:r>
                      <a:endParaRPr lang="en-US" dirty="0"/>
                    </a:p>
                  </a:txBody>
                  <a:tcPr/>
                </a:tc>
                <a:tc>
                  <a:txBody>
                    <a:bodyPr/>
                    <a:lstStyle/>
                    <a:p>
                      <a:r>
                        <a:rPr lang="en-US" dirty="0" smtClean="0"/>
                        <a:t>- (no</a:t>
                      </a:r>
                      <a:r>
                        <a:rPr lang="en-US" baseline="0" dirty="0" smtClean="0"/>
                        <a:t> clumping)</a:t>
                      </a:r>
                      <a:endParaRPr lang="en-US" dirty="0"/>
                    </a:p>
                  </a:txBody>
                  <a:tcPr/>
                </a:tc>
              </a:tr>
              <a:tr h="370840">
                <a:tc>
                  <a:txBody>
                    <a:bodyPr/>
                    <a:lstStyle/>
                    <a:p>
                      <a:r>
                        <a:rPr lang="en-US" dirty="0" smtClean="0"/>
                        <a:t>A</a:t>
                      </a:r>
                      <a:endParaRPr lang="en-US" dirty="0"/>
                    </a:p>
                  </a:txBody>
                  <a:tcPr/>
                </a:tc>
                <a:tc>
                  <a:txBody>
                    <a:bodyPr/>
                    <a:lstStyle/>
                    <a:p>
                      <a:r>
                        <a:rPr lang="en-US" dirty="0" smtClean="0"/>
                        <a:t>+ (clumping)</a:t>
                      </a:r>
                      <a:endParaRPr lang="en-US" dirty="0"/>
                    </a:p>
                  </a:txBody>
                  <a:tcPr/>
                </a:tc>
                <a:tc>
                  <a:txBody>
                    <a:bodyPr/>
                    <a:lstStyle/>
                    <a:p>
                      <a:r>
                        <a:rPr lang="en-US" dirty="0" smtClean="0"/>
                        <a:t>- (no clumping)</a:t>
                      </a:r>
                      <a:endParaRPr lang="en-US" dirty="0"/>
                    </a:p>
                  </a:txBody>
                  <a:tcPr/>
                </a:tc>
              </a:tr>
              <a:tr h="370840">
                <a:tc>
                  <a:txBody>
                    <a:bodyPr/>
                    <a:lstStyle/>
                    <a:p>
                      <a:r>
                        <a:rPr lang="en-US" dirty="0" smtClean="0"/>
                        <a:t>B</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(no clumping)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(clumping)</a:t>
                      </a:r>
                    </a:p>
                  </a:txBody>
                  <a:tcPr/>
                </a:tc>
              </a:tr>
              <a:tr h="370840">
                <a:tc>
                  <a:txBody>
                    <a:bodyPr/>
                    <a:lstStyle/>
                    <a:p>
                      <a:r>
                        <a:rPr lang="en-US" dirty="0" smtClean="0"/>
                        <a:t>AB</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(clumping)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(clumping)</a:t>
                      </a:r>
                    </a:p>
                  </a:txBody>
                  <a:tcPr/>
                </a:tc>
              </a:tr>
            </a:tbl>
          </a:graphicData>
        </a:graphic>
      </p:graphicFrame>
      <p:sp>
        <p:nvSpPr>
          <p:cNvPr id="6" name="TextBox 5"/>
          <p:cNvSpPr txBox="1"/>
          <p:nvPr/>
        </p:nvSpPr>
        <p:spPr>
          <a:xfrm>
            <a:off x="457200" y="3795889"/>
            <a:ext cx="8229600" cy="1200329"/>
          </a:xfrm>
          <a:prstGeom prst="rect">
            <a:avLst/>
          </a:prstGeom>
          <a:noFill/>
        </p:spPr>
        <p:txBody>
          <a:bodyPr wrap="square" rtlCol="0">
            <a:spAutoFit/>
          </a:bodyPr>
          <a:lstStyle/>
          <a:p>
            <a:pPr marL="285750" indent="-285750">
              <a:buFont typeface="Arial"/>
              <a:buChar char="•"/>
            </a:pPr>
            <a:r>
              <a:rPr lang="en-US" dirty="0" smtClean="0"/>
              <a:t>Type O does not clump with either antibody because it contains no antigens</a:t>
            </a:r>
          </a:p>
          <a:p>
            <a:pPr marL="285750" indent="-285750">
              <a:buFont typeface="Arial"/>
              <a:buChar char="•"/>
            </a:pPr>
            <a:r>
              <a:rPr lang="en-US" dirty="0" smtClean="0"/>
              <a:t>Type A clumps only in the presence of A antibodies because it only has A antigens</a:t>
            </a:r>
          </a:p>
          <a:p>
            <a:pPr marL="285750" indent="-285750">
              <a:buFont typeface="Arial"/>
              <a:buChar char="•"/>
            </a:pPr>
            <a:r>
              <a:rPr lang="en-US" dirty="0" smtClean="0"/>
              <a:t>Type B clumps only in the presence of B antibodies because it only has B antigens</a:t>
            </a:r>
          </a:p>
          <a:p>
            <a:pPr marL="285750" indent="-285750">
              <a:buFont typeface="Arial"/>
              <a:buChar char="•"/>
            </a:pPr>
            <a:r>
              <a:rPr lang="en-US" dirty="0" smtClean="0"/>
              <a:t>Type AB clumps in the presence of both antibodies because it has both antigens</a:t>
            </a:r>
            <a:endParaRPr lang="en-US" dirty="0"/>
          </a:p>
        </p:txBody>
      </p:sp>
    </p:spTree>
    <p:extLst>
      <p:ext uri="{BB962C8B-B14F-4D97-AF65-F5344CB8AC3E}">
        <p14:creationId xmlns:p14="http://schemas.microsoft.com/office/powerpoint/2010/main" val="77843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Fingerprints</a:t>
            </a:r>
            <a:endParaRPr lang="en-US" dirty="0"/>
          </a:p>
        </p:txBody>
      </p:sp>
      <p:sp>
        <p:nvSpPr>
          <p:cNvPr id="3" name="Content Placeholder 2"/>
          <p:cNvSpPr>
            <a:spLocks noGrp="1"/>
          </p:cNvSpPr>
          <p:nvPr>
            <p:ph idx="1"/>
          </p:nvPr>
        </p:nvSpPr>
        <p:spPr/>
        <p:txBody>
          <a:bodyPr>
            <a:normAutofit/>
          </a:bodyPr>
          <a:lstStyle/>
          <a:p>
            <a:r>
              <a:rPr lang="en-US" sz="1800" dirty="0" smtClean="0"/>
              <a:t>There are three main patterns you need to understand</a:t>
            </a:r>
          </a:p>
          <a:p>
            <a:pPr lvl="1"/>
            <a:r>
              <a:rPr lang="en-US" sz="1800" dirty="0" smtClean="0"/>
              <a:t>Loop </a:t>
            </a:r>
          </a:p>
          <a:p>
            <a:pPr lvl="1"/>
            <a:r>
              <a:rPr lang="en-US" sz="1800" dirty="0" smtClean="0"/>
              <a:t>Whorl</a:t>
            </a:r>
          </a:p>
          <a:p>
            <a:pPr lvl="1"/>
            <a:r>
              <a:rPr lang="en-US" sz="1800" dirty="0" smtClean="0"/>
              <a:t>Arch</a:t>
            </a:r>
          </a:p>
        </p:txBody>
      </p:sp>
      <p:pic>
        <p:nvPicPr>
          <p:cNvPr id="4" name="Picture 3"/>
          <p:cNvPicPr>
            <a:picLocks noChangeAspect="1"/>
          </p:cNvPicPr>
          <p:nvPr/>
        </p:nvPicPr>
        <p:blipFill>
          <a:blip r:embed="rId2"/>
          <a:stretch>
            <a:fillRect/>
          </a:stretch>
        </p:blipFill>
        <p:spPr>
          <a:xfrm>
            <a:off x="2514600" y="2271008"/>
            <a:ext cx="4102100" cy="3657600"/>
          </a:xfrm>
          <a:prstGeom prst="rect">
            <a:avLst/>
          </a:prstGeom>
        </p:spPr>
      </p:pic>
    </p:spTree>
    <p:extLst>
      <p:ext uri="{BB962C8B-B14F-4D97-AF65-F5344CB8AC3E}">
        <p14:creationId xmlns:p14="http://schemas.microsoft.com/office/powerpoint/2010/main" val="2241050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Fingerprints</a:t>
            </a:r>
            <a:endParaRPr lang="en-US" dirty="0"/>
          </a:p>
        </p:txBody>
      </p:sp>
      <p:sp>
        <p:nvSpPr>
          <p:cNvPr id="3" name="Content Placeholder 2"/>
          <p:cNvSpPr>
            <a:spLocks noGrp="1"/>
          </p:cNvSpPr>
          <p:nvPr>
            <p:ph idx="1"/>
          </p:nvPr>
        </p:nvSpPr>
        <p:spPr/>
        <p:txBody>
          <a:bodyPr>
            <a:normAutofit/>
          </a:bodyPr>
          <a:lstStyle/>
          <a:p>
            <a:r>
              <a:rPr lang="en-US" sz="1800" dirty="0" smtClean="0"/>
              <a:t>In order to identify a fingerprint scientists must match minutiae (specific ridge marks) between the crime scene and suspects.</a:t>
            </a:r>
          </a:p>
        </p:txBody>
      </p:sp>
      <p:pic>
        <p:nvPicPr>
          <p:cNvPr id="5" name="Picture 4"/>
          <p:cNvPicPr>
            <a:picLocks noChangeAspect="1"/>
          </p:cNvPicPr>
          <p:nvPr/>
        </p:nvPicPr>
        <p:blipFill>
          <a:blip r:embed="rId2"/>
          <a:stretch>
            <a:fillRect/>
          </a:stretch>
        </p:blipFill>
        <p:spPr>
          <a:xfrm>
            <a:off x="2712155" y="2672643"/>
            <a:ext cx="3849512" cy="3265775"/>
          </a:xfrm>
          <a:prstGeom prst="rect">
            <a:avLst/>
          </a:prstGeom>
        </p:spPr>
      </p:pic>
    </p:spTree>
    <p:extLst>
      <p:ext uri="{BB962C8B-B14F-4D97-AF65-F5344CB8AC3E}">
        <p14:creationId xmlns:p14="http://schemas.microsoft.com/office/powerpoint/2010/main" val="593896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Hair</a:t>
            </a:r>
            <a:endParaRPr lang="en-US" dirty="0"/>
          </a:p>
        </p:txBody>
      </p:sp>
      <p:sp>
        <p:nvSpPr>
          <p:cNvPr id="3" name="Content Placeholder 2"/>
          <p:cNvSpPr>
            <a:spLocks noGrp="1"/>
          </p:cNvSpPr>
          <p:nvPr>
            <p:ph idx="1"/>
          </p:nvPr>
        </p:nvSpPr>
        <p:spPr/>
        <p:txBody>
          <a:bodyPr>
            <a:normAutofit/>
          </a:bodyPr>
          <a:lstStyle/>
          <a:p>
            <a:r>
              <a:rPr lang="en-US" sz="1800" dirty="0" smtClean="0"/>
              <a:t>Hair is made of keratin, a protein found throughout our integumentary system.</a:t>
            </a:r>
          </a:p>
          <a:p>
            <a:r>
              <a:rPr lang="en-US" sz="1800" dirty="0" smtClean="0"/>
              <a:t>It has three layers: Cuticle, Cortex and medulla</a:t>
            </a:r>
          </a:p>
          <a:p>
            <a:r>
              <a:rPr lang="en-US" sz="1800" dirty="0" smtClean="0"/>
              <a:t>Look for distinguishing marks within these three layers.</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5810" y="2982913"/>
            <a:ext cx="5076825" cy="3143250"/>
          </a:xfrm>
          <a:prstGeom prst="rect">
            <a:avLst/>
          </a:prstGeom>
          <a:noFill/>
          <a:ln>
            <a:noFill/>
          </a:ln>
        </p:spPr>
      </p:pic>
    </p:spTree>
    <p:extLst>
      <p:ext uri="{BB962C8B-B14F-4D97-AF65-F5344CB8AC3E}">
        <p14:creationId xmlns:p14="http://schemas.microsoft.com/office/powerpoint/2010/main" val="301730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322</TotalTime>
  <Words>753</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Unit 1.1 Review</vt:lpstr>
      <vt:lpstr>What can be done at a scene of a mysterious death to help reconstruct what happened? </vt:lpstr>
      <vt:lpstr>PowerPoint Presentation</vt:lpstr>
      <vt:lpstr>How do the clues found at a scene of a mysterious death help investigators determine what might have occurred and help identify or exonerate potential suspects? </vt:lpstr>
      <vt:lpstr>Blood Type</vt:lpstr>
      <vt:lpstr>Blood Type</vt:lpstr>
      <vt:lpstr>Fingerprints</vt:lpstr>
      <vt:lpstr>Fingerprints</vt:lpstr>
      <vt:lpstr>Hair</vt:lpstr>
      <vt:lpstr>Microscope</vt:lpstr>
      <vt:lpstr>Time of Death</vt:lpstr>
      <vt:lpstr>How do scientists design experiments to find the most accurate answer to the question they are asking? </vt:lpstr>
      <vt:lpstr>PowerPoint Presentation</vt:lpstr>
      <vt:lpstr>How are bloodstain patterns left at a crime scene used to help investigators establish the events that took place during a crime? </vt:lpstr>
      <vt:lpstr>PowerPoint Presentation</vt:lpstr>
    </vt:vector>
  </TitlesOfParts>
  <Company>CCPS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Review</dc:title>
  <dc:creator>CCPS Software</dc:creator>
  <cp:lastModifiedBy>Chadwick Leslie</cp:lastModifiedBy>
  <cp:revision>13</cp:revision>
  <dcterms:created xsi:type="dcterms:W3CDTF">2013-09-17T00:41:23Z</dcterms:created>
  <dcterms:modified xsi:type="dcterms:W3CDTF">2014-10-20T14:09:10Z</dcterms:modified>
</cp:coreProperties>
</file>