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0644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304800" y="0"/>
            <a:ext cx="8534399" cy="186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Synthesis (Gene Expression) Notes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(Review)</a:t>
            </a:r>
          </a:p>
          <a:p>
            <a:pPr marL="231775" marR="0" lvl="0" indent="-231775" algn="l"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 make up all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living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materials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783080"/>
            <a:ext cx="6019800" cy="481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28600" y="152400"/>
            <a:ext cx="8763000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amino acids come from the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food we eat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Proteins we eat are broken down into individual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then simply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rearranged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new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according to the needs and directions of our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2133600"/>
            <a:ext cx="5486400" cy="43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228600" y="228600"/>
            <a:ext cx="5867400" cy="60016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3177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series of </a:t>
            </a:r>
            <a:r>
              <a:rPr lang="en-US" sz="32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adjacent </a:t>
            </a:r>
            <a:r>
              <a:rPr lang="en-US" sz="32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bases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an mRNA molecule codes for a specific amino acid—called a </a:t>
            </a:r>
            <a:r>
              <a:rPr lang="en-US" sz="32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codon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3177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177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triplet of nucleotides in tRNA that is </a:t>
            </a:r>
            <a:r>
              <a:rPr lang="en-US" sz="32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complementary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the </a:t>
            </a:r>
            <a:r>
              <a:rPr lang="en-US" sz="32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codon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mRNA—called an </a:t>
            </a:r>
            <a:r>
              <a:rPr lang="en-US" sz="32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anticodon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3177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177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tRNA codes for a </a:t>
            </a:r>
            <a:r>
              <a:rPr lang="en-US" sz="32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amino acid.  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600" y="228600"/>
            <a:ext cx="2209799" cy="1971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Shape 152"/>
          <p:cNvGrpSpPr/>
          <p:nvPr/>
        </p:nvGrpSpPr>
        <p:grpSpPr>
          <a:xfrm>
            <a:off x="6019800" y="2819400"/>
            <a:ext cx="2895599" cy="3657599"/>
            <a:chOff x="6019800" y="2819400"/>
            <a:chExt cx="2895599" cy="3657599"/>
          </a:xfrm>
        </p:grpSpPr>
        <p:pic>
          <p:nvPicPr>
            <p:cNvPr id="153" name="Shape 1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00800" y="3429000"/>
              <a:ext cx="1764175" cy="23621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4" name="Shape 154"/>
            <p:cNvGrpSpPr/>
            <p:nvPr/>
          </p:nvGrpSpPr>
          <p:grpSpPr>
            <a:xfrm>
              <a:off x="6019800" y="2819400"/>
              <a:ext cx="2895599" cy="3657599"/>
              <a:chOff x="6019800" y="2819400"/>
              <a:chExt cx="2895599" cy="3657599"/>
            </a:xfrm>
          </p:grpSpPr>
          <p:sp>
            <p:nvSpPr>
              <p:cNvPr id="155" name="Shape 155"/>
              <p:cNvSpPr txBox="1"/>
              <p:nvPr/>
            </p:nvSpPr>
            <p:spPr>
              <a:xfrm>
                <a:off x="6400800" y="2819400"/>
                <a:ext cx="2514599" cy="466725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Calibri"/>
                  <a:buNone/>
                </a:pPr>
                <a:r>
                  <a:rPr lang="en-US" sz="32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Amino acid</a:t>
                </a:r>
              </a:p>
            </p:txBody>
          </p:sp>
          <p:cxnSp>
            <p:nvCxnSpPr>
              <p:cNvPr id="156" name="Shape 156"/>
              <p:cNvCxnSpPr/>
              <p:nvPr/>
            </p:nvCxnSpPr>
            <p:spPr>
              <a:xfrm flipH="1">
                <a:off x="7315200" y="3276600"/>
                <a:ext cx="533399" cy="304799"/>
              </a:xfrm>
              <a:prstGeom prst="straightConnector1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57" name="Shape 157"/>
              <p:cNvSpPr txBox="1"/>
              <p:nvPr/>
            </p:nvSpPr>
            <p:spPr>
              <a:xfrm>
                <a:off x="6019800" y="5943600"/>
                <a:ext cx="2743199" cy="533399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Calibri"/>
                  <a:buNone/>
                </a:pPr>
                <a:r>
                  <a:rPr lang="en-US" sz="32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Anticodon</a:t>
                </a:r>
              </a:p>
            </p:txBody>
          </p:sp>
          <p:sp>
            <p:nvSpPr>
              <p:cNvPr id="158" name="Shape 158"/>
              <p:cNvSpPr/>
              <p:nvPr/>
            </p:nvSpPr>
            <p:spPr>
              <a:xfrm rot="5400000">
                <a:off x="7124699" y="5372100"/>
                <a:ext cx="381000" cy="914400"/>
              </a:xfrm>
              <a:prstGeom prst="rightBrace">
                <a:avLst>
                  <a:gd name="adj1" fmla="val 35430"/>
                  <a:gd name="adj2" fmla="val 50000"/>
                </a:avLst>
              </a:prstGeom>
              <a:noFill/>
              <a:ln w="2857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39400"/>
            <a:ext cx="8442994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228600" y="114300"/>
            <a:ext cx="8610599" cy="1231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carrying the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DNA instructions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tRNA carrying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 in the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ribosomes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81000" y="228600"/>
            <a:ext cx="80010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 acids are joined together to make a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14400"/>
            <a:ext cx="8168639" cy="466953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2743200" y="5943600"/>
            <a:ext cx="3867149" cy="56197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Polypeptide =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304800" y="228600"/>
            <a:ext cx="86105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one of the codon charts on the next page to find the amino acid sequence coded for by the following mRNA strands.</a:t>
            </a:r>
          </a:p>
        </p:txBody>
      </p:sp>
      <p:sp>
        <p:nvSpPr>
          <p:cNvPr id="178" name="Shape 178"/>
          <p:cNvSpPr/>
          <p:nvPr/>
        </p:nvSpPr>
        <p:spPr>
          <a:xfrm>
            <a:off x="228600" y="1800761"/>
            <a:ext cx="8686800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CAC/CCA/UGG/UGA</a:t>
            </a: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AUG/AAC/GAC/UAA</a:t>
            </a: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219200"/>
            <a:ext cx="8153400" cy="563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228600" y="152400"/>
            <a:ext cx="8763000" cy="11849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CAC/CCA/UGG/UGA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457200" y="762000"/>
            <a:ext cx="16763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Histidine</a:t>
            </a:r>
          </a:p>
        </p:txBody>
      </p:sp>
      <p:grpSp>
        <p:nvGrpSpPr>
          <p:cNvPr id="186" name="Shape 186"/>
          <p:cNvGrpSpPr/>
          <p:nvPr/>
        </p:nvGrpSpPr>
        <p:grpSpPr>
          <a:xfrm>
            <a:off x="380464" y="1295677"/>
            <a:ext cx="8402055" cy="5399088"/>
            <a:chOff x="1105" y="1503"/>
            <a:chExt cx="10179" cy="5689"/>
          </a:xfrm>
        </p:grpSpPr>
        <p:sp>
          <p:nvSpPr>
            <p:cNvPr id="187" name="Shape 187"/>
            <p:cNvSpPr/>
            <p:nvPr/>
          </p:nvSpPr>
          <p:spPr>
            <a:xfrm>
              <a:off x="1567" y="6883"/>
              <a:ext cx="9524" cy="309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 rot="-5400000">
              <a:off x="830" y="3946"/>
              <a:ext cx="1035" cy="48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000" b="0" i="0" u="none" strike="noStrike" cap="none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lang="en-US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Base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4799" y="1503"/>
              <a:ext cx="2673" cy="42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000" b="0" i="0" u="none" strike="noStrike" cap="none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nd</a:t>
              </a:r>
              <a:r>
                <a:rPr lang="en-US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Base</a:t>
              </a:r>
            </a:p>
          </p:txBody>
        </p:sp>
        <p:sp>
          <p:nvSpPr>
            <p:cNvPr id="190" name="Shape 190"/>
            <p:cNvSpPr txBox="1"/>
            <p:nvPr/>
          </p:nvSpPr>
          <p:spPr>
            <a:xfrm rot="5400000">
              <a:off x="10302" y="4169"/>
              <a:ext cx="1479" cy="48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US" sz="2000" b="0" i="0" u="none" strike="noStrike" cap="none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</a:t>
              </a:r>
              <a:r>
                <a:rPr lang="en-US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Base</a:t>
              </a:r>
            </a:p>
          </p:txBody>
        </p:sp>
      </p:grpSp>
      <p:sp>
        <p:nvSpPr>
          <p:cNvPr id="191" name="Shape 191"/>
          <p:cNvSpPr txBox="1"/>
          <p:nvPr/>
        </p:nvSpPr>
        <p:spPr>
          <a:xfrm>
            <a:off x="2819400" y="762000"/>
            <a:ext cx="16763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Proline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572000" y="762000"/>
            <a:ext cx="19049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Tryptophan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7162800" y="762000"/>
            <a:ext cx="914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Stop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1676400"/>
            <a:ext cx="5257800" cy="49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304800" y="152400"/>
            <a:ext cx="861059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AUG/AAC/GAC/UAA</a:t>
            </a:r>
          </a:p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81000" y="990600"/>
            <a:ext cx="21335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Methionine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590800" y="990600"/>
            <a:ext cx="2057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Asparagine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495800" y="990600"/>
            <a:ext cx="24383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Aspartic Acid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7391400" y="990600"/>
            <a:ext cx="10667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Stop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590800"/>
            <a:ext cx="8616366" cy="181309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2667000" y="609600"/>
            <a:ext cx="41909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Synthesis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38199"/>
            <a:ext cx="8229600" cy="506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381000" y="304800"/>
            <a:ext cx="8458200" cy="204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 are composed of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there are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amino acids</a:t>
            </a:r>
          </a:p>
          <a:p>
            <a:pPr marL="231775" marR="0" lvl="0" indent="-23177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made by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combining</a:t>
            </a: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20 amino acids in different combinations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2514600"/>
            <a:ext cx="3657600" cy="3950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28600" y="228600"/>
            <a:ext cx="84582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3177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 are manufactured (made) by the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ribosomes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0"/>
            <a:ext cx="4190999" cy="369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8348" y="2971800"/>
            <a:ext cx="5295650" cy="373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28600" y="83894"/>
            <a:ext cx="8686800" cy="370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33362" marR="0" lvl="0" indent="-2333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of proteins:</a:t>
            </a:r>
          </a:p>
          <a:p>
            <a:pPr marL="909637" marR="0" lvl="0" indent="-465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fight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disease</a:t>
            </a:r>
          </a:p>
          <a:p>
            <a:pPr marL="909637" marR="0" lvl="0" indent="-46513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new body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tissue</a:t>
            </a:r>
          </a:p>
          <a:p>
            <a:pPr marL="909637" marR="0" lvl="0" indent="-46513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AutoNum type="arabicPeriod"/>
            </a:pP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Enzymes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used for digestion and other chemical reactions are proteins </a:t>
            </a:r>
          </a:p>
          <a:p>
            <a:pPr marL="909637" marR="0" lvl="0" indent="-46513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(Enzymes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speed up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rate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reaction)</a:t>
            </a:r>
          </a:p>
          <a:p>
            <a:pPr marL="909637" marR="0" lvl="0" indent="-46513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	Component of all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cell membranes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95800"/>
            <a:ext cx="276225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4078350"/>
            <a:ext cx="3201325" cy="25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0800" y="4419600"/>
            <a:ext cx="2743199" cy="208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RNA Vs. DNA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25" y="1260475"/>
            <a:ext cx="6546350" cy="52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228600" y="0"/>
            <a:ext cx="8610599" cy="598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Protein—Transcription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Step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Copying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genetic information from 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RNA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called 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Transcription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has the 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genetic code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needs to be made.</a:t>
            </a: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proteins are made by the ribosomes—ribosomes are outside the 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nucleus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cytoplasm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is too 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large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leave the nucleus (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double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stranded), but RNA 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can leave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nucleus (</a:t>
            </a:r>
            <a:r>
              <a:rPr lang="en-US" sz="24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single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stranded).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228600" y="228600"/>
            <a:ext cx="8077199" cy="1695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of DNA temporarily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unzips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is used as a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assemble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complementary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nucleotides into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messenger RNA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(mRNA).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350" y="1714025"/>
            <a:ext cx="3733799" cy="470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50" y="2158637"/>
            <a:ext cx="38100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597" y="3922747"/>
            <a:ext cx="5481864" cy="16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28600" y="228600"/>
            <a:ext cx="8686800" cy="218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36537" marR="0" lvl="0" indent="-236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continues to copy nucleotides until it reaches the </a:t>
            </a:r>
            <a:r>
              <a:rPr lang="en-US" sz="28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Termination sequence</a:t>
            </a: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of the gene it is copying.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then goes through the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pores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nucleus with the DNA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attaches to the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ribosome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375" y="2535822"/>
            <a:ext cx="4050025" cy="41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304800" y="0"/>
            <a:ext cx="8610599" cy="25391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Protein—Translation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Step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Decoding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mRNA into a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called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Translation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Char char="•"/>
            </a:pP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Transfer RNA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(tRNA) carries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cytoplasm to the </a:t>
            </a:r>
            <a:r>
              <a:rPr lang="en-US" sz="2800" b="1" i="0" u="sng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ribosome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2590800"/>
            <a:ext cx="5098288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On-screen Show (4:3)</PresentationFormat>
  <Paragraphs>68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RNA Vs. 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Chadwick Leslie</dc:creator>
  <cp:lastModifiedBy>Chadwick Leslie</cp:lastModifiedBy>
  <cp:revision>1</cp:revision>
  <dcterms:modified xsi:type="dcterms:W3CDTF">2015-01-29T19:19:53Z</dcterms:modified>
</cp:coreProperties>
</file>