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CEA8CE4-6F79-4230-9BD4-1D6ED482AA3E}">
  <a:tblStyle styleId="{ACEA8CE4-6F79-4230-9BD4-1D6ED482AA3E}" styleName="Table_0">
    <a:wholeTbl>
      <a:tcTxStyle b="off" i="off">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DBE5F1"/>
          </a:solidFill>
        </a:fill>
      </a:tcStyle>
    </a:wholeTbl>
    <a:band1H>
      <a:tcStyle>
        <a:tcBdr/>
        <a:fill>
          <a:solidFill>
            <a:srgbClr val="B8CCE4"/>
          </a:solidFill>
        </a:fill>
      </a:tcStyle>
    </a:band1H>
    <a:band1V>
      <a:tcStyle>
        <a:tcBdr/>
        <a:fill>
          <a:solidFill>
            <a:srgbClr val="B8CCE4"/>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BEF276DE-E5D1-4DB9-834A-21F134010FBB}"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lvl="0" indent="0" algn="l" rtl="0">
              <a:spcBef>
                <a:spcPts val="360"/>
              </a:spcBef>
              <a:spcAft>
                <a:spcPts val="0"/>
              </a:spcAft>
              <a:defRPr/>
            </a:lvl1pPr>
            <a:lvl2pPr marL="742950" marR="0" lvl="1" indent="-285750" algn="l" rtl="0">
              <a:spcBef>
                <a:spcPts val="360"/>
              </a:spcBef>
              <a:spcAft>
                <a:spcPts val="0"/>
              </a:spcAft>
              <a:defRPr/>
            </a:lvl2pPr>
            <a:lvl3pPr marL="1143000" marR="0" lvl="2" indent="-228600" algn="l" rtl="0">
              <a:spcBef>
                <a:spcPts val="360"/>
              </a:spcBef>
              <a:spcAft>
                <a:spcPts val="0"/>
              </a:spcAft>
              <a:defRPr/>
            </a:lvl3pPr>
            <a:lvl4pPr marL="1600200" marR="0" lvl="3" indent="-228600" algn="l" rtl="0">
              <a:spcBef>
                <a:spcPts val="360"/>
              </a:spcBef>
              <a:spcAft>
                <a:spcPts val="0"/>
              </a:spcAft>
              <a:defRPr/>
            </a:lvl4pPr>
            <a:lvl5pPr marL="2057400" marR="0" lvl="4" indent="-228600" algn="l" rtl="0">
              <a:spcBef>
                <a:spcPts val="36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737060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a:solidFill>
                  <a:srgbClr val="000000"/>
                </a:solidFill>
                <a:latin typeface="Arial"/>
                <a:ea typeface="Arial"/>
                <a:cs typeface="Arial"/>
                <a:sym typeface="Aria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a:solidFill>
                  <a:srgbClr val="000000"/>
                </a:solidFill>
                <a:latin typeface="Arial"/>
                <a:ea typeface="Arial"/>
                <a:cs typeface="Arial"/>
                <a:sym typeface="Arial"/>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dk1"/>
              </a:buClr>
              <a:buFont typeface="Arial"/>
              <a:buNone/>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0" marR="0" lvl="5" indent="0" algn="l" rtl="0">
              <a:spcBef>
                <a:spcPts val="0"/>
              </a:spcBef>
              <a:spcAft>
                <a:spcPts val="0"/>
              </a:spcAft>
              <a:defRPr/>
            </a:lvl6pPr>
            <a:lvl7pPr marL="0" marR="0" lvl="6" indent="0" algn="l" rtl="0">
              <a:spcBef>
                <a:spcPts val="0"/>
              </a:spcBef>
              <a:spcAft>
                <a:spcPts val="0"/>
              </a:spcAft>
              <a:defRPr/>
            </a:lvl7pPr>
            <a:lvl8pPr marL="0" marR="0" lvl="7" indent="0" algn="l" rtl="0">
              <a:spcBef>
                <a:spcPts val="0"/>
              </a:spcBef>
              <a:spcAft>
                <a:spcPts val="0"/>
              </a:spcAft>
              <a:defRPr/>
            </a:lvl8pPr>
            <a:lvl9pPr marL="0" marR="0" lvl="8" indent="0" algn="l" rtl="0">
              <a:spcBef>
                <a:spcPts val="0"/>
              </a:spcBef>
              <a:spcAft>
                <a:spcPts val="0"/>
              </a:spcAft>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3F3F3F"/>
              </a:buClr>
              <a:buFont typeface="Arial"/>
              <a:buNone/>
              <a:defRPr/>
            </a:lvl1pPr>
            <a:lvl2pPr marL="457200" marR="0" lvl="1" indent="0" algn="ctr" rtl="0">
              <a:spcBef>
                <a:spcPts val="560"/>
              </a:spcBef>
              <a:spcAft>
                <a:spcPts val="0"/>
              </a:spcAft>
              <a:buClr>
                <a:srgbClr val="3F3F3F"/>
              </a:buClr>
              <a:buFont typeface="Arial"/>
              <a:buNone/>
              <a:defRPr/>
            </a:lvl2pPr>
            <a:lvl3pPr marL="914400" marR="0" lvl="2" indent="0" algn="ctr" rtl="0">
              <a:spcBef>
                <a:spcPts val="480"/>
              </a:spcBef>
              <a:spcAft>
                <a:spcPts val="0"/>
              </a:spcAft>
              <a:buClr>
                <a:srgbClr val="3F3F3F"/>
              </a:buClr>
              <a:buFont typeface="Arial"/>
              <a:buNone/>
              <a:defRPr/>
            </a:lvl3pPr>
            <a:lvl4pPr marL="1371600" marR="0" lvl="3" indent="0" algn="ctr" rtl="0">
              <a:spcBef>
                <a:spcPts val="400"/>
              </a:spcBef>
              <a:spcAft>
                <a:spcPts val="0"/>
              </a:spcAft>
              <a:buClr>
                <a:srgbClr val="3F3F3F"/>
              </a:buClr>
              <a:buFont typeface="Arial"/>
              <a:buNone/>
              <a:defRPr/>
            </a:lvl4pPr>
            <a:lvl5pPr marL="1828800" marR="0" lvl="4" indent="0" algn="ctr" rtl="0">
              <a:spcBef>
                <a:spcPts val="400"/>
              </a:spcBef>
              <a:spcAft>
                <a:spcPts val="0"/>
              </a:spcAft>
              <a:buClr>
                <a:srgbClr val="3F3F3F"/>
              </a:buClr>
              <a:buFont typeface="Arial"/>
              <a:buNone/>
              <a:defRPr/>
            </a:lvl5pPr>
            <a:lvl6pPr marL="2286000" marR="0" lvl="5" indent="0" algn="ctr" rtl="0">
              <a:lnSpc>
                <a:spcPct val="100000"/>
              </a:lnSpc>
              <a:spcBef>
                <a:spcPts val="400"/>
              </a:spcBef>
              <a:spcAft>
                <a:spcPts val="0"/>
              </a:spcAft>
              <a:buClr>
                <a:srgbClr val="3F3F3F"/>
              </a:buClr>
              <a:buFont typeface="Arial"/>
              <a:buNone/>
              <a:defRPr/>
            </a:lvl6pPr>
            <a:lvl7pPr marL="2743200" marR="0" lvl="6" indent="0" algn="ctr" rtl="0">
              <a:lnSpc>
                <a:spcPct val="100000"/>
              </a:lnSpc>
              <a:spcBef>
                <a:spcPts val="400"/>
              </a:spcBef>
              <a:spcAft>
                <a:spcPts val="0"/>
              </a:spcAft>
              <a:buClr>
                <a:srgbClr val="3F3F3F"/>
              </a:buClr>
              <a:buFont typeface="Arial"/>
              <a:buNone/>
              <a:defRPr/>
            </a:lvl7pPr>
            <a:lvl8pPr marL="3200400" marR="0" lvl="7" indent="0" algn="ctr" rtl="0">
              <a:lnSpc>
                <a:spcPct val="100000"/>
              </a:lnSpc>
              <a:spcBef>
                <a:spcPts val="400"/>
              </a:spcBef>
              <a:spcAft>
                <a:spcPts val="0"/>
              </a:spcAft>
              <a:buClr>
                <a:srgbClr val="3F3F3F"/>
              </a:buClr>
              <a:buFont typeface="Arial"/>
              <a:buNone/>
              <a:defRPr/>
            </a:lvl8pPr>
            <a:lvl9pPr marL="3657600" marR="0" lvl="8" indent="0" algn="ctr" rtl="0">
              <a:lnSpc>
                <a:spcPct val="100000"/>
              </a:lnSpc>
              <a:spcBef>
                <a:spcPts val="400"/>
              </a:spcBef>
              <a:spcAft>
                <a:spcPts val="0"/>
              </a:spcAft>
              <a:buClr>
                <a:srgbClr val="3F3F3F"/>
              </a:buClr>
              <a:buFont typeface="Arial"/>
              <a:buNone/>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Tx">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lvl="0" indent="-25400" algn="l" rtl="0">
              <a:spcBef>
                <a:spcPts val="640"/>
              </a:spcBef>
              <a:buClr>
                <a:schemeClr val="dk1"/>
              </a:buClr>
              <a:buFont typeface="Arial"/>
              <a:buChar char="•"/>
              <a:defRPr/>
            </a:lvl1pPr>
            <a:lvl2pPr marL="742950" lvl="1" indent="-63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25400" algn="l" rtl="0">
              <a:spcBef>
                <a:spcPts val="400"/>
              </a:spcBef>
              <a:buClr>
                <a:schemeClr val="dk1"/>
              </a:buClr>
              <a:buFont typeface="Arial"/>
              <a:buChar char="•"/>
              <a:defRPr/>
            </a:lvl4pPr>
            <a:lvl5pPr marL="2057400" lvl="4" indent="-25400" algn="l" rtl="0">
              <a:spcBef>
                <a:spcPts val="400"/>
              </a:spcBef>
              <a:buClr>
                <a:schemeClr val="dk1"/>
              </a:buClr>
              <a:buFont typeface="Arial"/>
              <a:buChar char="•"/>
              <a:defRPr/>
            </a:lvl5pPr>
            <a:lvl6pPr marL="2514600" lvl="5" indent="-25400" algn="l" rtl="0">
              <a:spcBef>
                <a:spcPts val="400"/>
              </a:spcBef>
              <a:buClr>
                <a:schemeClr val="dk1"/>
              </a:buClr>
              <a:buFont typeface="Arial"/>
              <a:buChar char="•"/>
              <a:defRPr/>
            </a:lvl6pPr>
            <a:lvl7pPr marL="2971800" lvl="6" indent="-25400" algn="l" rtl="0">
              <a:spcBef>
                <a:spcPts val="400"/>
              </a:spcBef>
              <a:buClr>
                <a:schemeClr val="dk1"/>
              </a:buClr>
              <a:buFont typeface="Arial"/>
              <a:buChar char="•"/>
              <a:defRPr/>
            </a:lvl7pPr>
            <a:lvl8pPr marL="3429000" lvl="7" indent="-25400" algn="l" rtl="0">
              <a:spcBef>
                <a:spcPts val="400"/>
              </a:spcBef>
              <a:buClr>
                <a:schemeClr val="dk1"/>
              </a:buClr>
              <a:buFont typeface="Arial"/>
              <a:buChar char="•"/>
              <a:defRPr/>
            </a:lvl8pPr>
            <a:lvl9pPr marL="3886200" lvl="8" indent="-25400" algn="l" rtl="0">
              <a:spcBef>
                <a:spcPts val="400"/>
              </a:spcBef>
              <a:buClr>
                <a:schemeClr val="dk1"/>
              </a:buClr>
              <a:buFont typeface="Arial"/>
              <a:buChar char="•"/>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TitleAnd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lvl="0" indent="-25400" algn="l" rtl="0">
              <a:spcBef>
                <a:spcPts val="640"/>
              </a:spcBef>
              <a:buClr>
                <a:schemeClr val="dk1"/>
              </a:buClr>
              <a:buFont typeface="Arial"/>
              <a:buChar char="•"/>
              <a:defRPr/>
            </a:lvl1pPr>
            <a:lvl2pPr marL="742950" lvl="1" indent="-63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25400" algn="l" rtl="0">
              <a:spcBef>
                <a:spcPts val="400"/>
              </a:spcBef>
              <a:buClr>
                <a:schemeClr val="dk1"/>
              </a:buClr>
              <a:buFont typeface="Arial"/>
              <a:buChar char="•"/>
              <a:defRPr/>
            </a:lvl4pPr>
            <a:lvl5pPr marL="2057400" lvl="4" indent="-25400" algn="l" rtl="0">
              <a:spcBef>
                <a:spcPts val="400"/>
              </a:spcBef>
              <a:buClr>
                <a:schemeClr val="dk1"/>
              </a:buClr>
              <a:buFont typeface="Arial"/>
              <a:buChar char="•"/>
              <a:defRPr/>
            </a:lvl5pPr>
            <a:lvl6pPr marL="2514600" lvl="5" indent="-25400" algn="l" rtl="0">
              <a:spcBef>
                <a:spcPts val="400"/>
              </a:spcBef>
              <a:buClr>
                <a:schemeClr val="dk1"/>
              </a:buClr>
              <a:buFont typeface="Arial"/>
              <a:buChar char="•"/>
              <a:defRPr/>
            </a:lvl6pPr>
            <a:lvl7pPr marL="2971800" lvl="6" indent="-25400" algn="l" rtl="0">
              <a:spcBef>
                <a:spcPts val="400"/>
              </a:spcBef>
              <a:buClr>
                <a:schemeClr val="dk1"/>
              </a:buClr>
              <a:buFont typeface="Arial"/>
              <a:buChar char="•"/>
              <a:defRPr/>
            </a:lvl7pPr>
            <a:lvl8pPr marL="3429000" lvl="7" indent="-25400" algn="l" rtl="0">
              <a:spcBef>
                <a:spcPts val="400"/>
              </a:spcBef>
              <a:buClr>
                <a:schemeClr val="dk1"/>
              </a:buClr>
              <a:buFont typeface="Arial"/>
              <a:buChar char="•"/>
              <a:defRPr/>
            </a:lvl8pPr>
            <a:lvl9pPr marL="3886200" lvl="8" indent="-25400" algn="l" rtl="0">
              <a:spcBef>
                <a:spcPts val="400"/>
              </a:spcBef>
              <a:buClr>
                <a:schemeClr val="dk1"/>
              </a:buClr>
              <a:buFont typeface="Arial"/>
              <a:buChar char="•"/>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25400" algn="l" rtl="0">
              <a:spcBef>
                <a:spcPts val="640"/>
              </a:spcBef>
              <a:buClr>
                <a:schemeClr val="dk1"/>
              </a:buClr>
              <a:buFont typeface="Arial"/>
              <a:buChar char="•"/>
              <a:defRPr/>
            </a:lvl1pPr>
            <a:lvl2pPr marL="742950" lvl="1" indent="-63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25400" algn="l" rtl="0">
              <a:spcBef>
                <a:spcPts val="400"/>
              </a:spcBef>
              <a:buClr>
                <a:schemeClr val="dk1"/>
              </a:buClr>
              <a:buFont typeface="Arial"/>
              <a:buChar char="•"/>
              <a:defRPr/>
            </a:lvl4pPr>
            <a:lvl5pPr marL="2057400" lvl="4" indent="-25400" algn="l" rtl="0">
              <a:spcBef>
                <a:spcPts val="400"/>
              </a:spcBef>
              <a:buClr>
                <a:schemeClr val="dk1"/>
              </a:buClr>
              <a:buFont typeface="Arial"/>
              <a:buChar char="•"/>
              <a:defRPr/>
            </a:lvl5pPr>
            <a:lvl6pPr marL="2514600" lvl="5" indent="-25400" algn="l" rtl="0">
              <a:spcBef>
                <a:spcPts val="400"/>
              </a:spcBef>
              <a:buClr>
                <a:schemeClr val="dk1"/>
              </a:buClr>
              <a:buFont typeface="Arial"/>
              <a:buChar char="•"/>
              <a:defRPr/>
            </a:lvl6pPr>
            <a:lvl7pPr marL="2971800" lvl="6" indent="-25400" algn="l" rtl="0">
              <a:spcBef>
                <a:spcPts val="400"/>
              </a:spcBef>
              <a:buClr>
                <a:schemeClr val="dk1"/>
              </a:buClr>
              <a:buFont typeface="Arial"/>
              <a:buChar char="•"/>
              <a:defRPr/>
            </a:lvl7pPr>
            <a:lvl8pPr marL="3429000" lvl="7" indent="-25400" algn="l" rtl="0">
              <a:spcBef>
                <a:spcPts val="400"/>
              </a:spcBef>
              <a:buClr>
                <a:schemeClr val="dk1"/>
              </a:buClr>
              <a:buFont typeface="Arial"/>
              <a:buChar char="•"/>
              <a:defRPr/>
            </a:lvl8pPr>
            <a:lvl9pPr marL="3886200" lvl="8" indent="-25400" algn="l" rtl="0">
              <a:spcBef>
                <a:spcPts val="400"/>
              </a:spcBef>
              <a:buClr>
                <a:schemeClr val="dk1"/>
              </a:buClr>
              <a:buFont typeface="Arial"/>
              <a:buChar char="•"/>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Head">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3F3F3F"/>
              </a:buClr>
              <a:buFont typeface="Arial"/>
              <a:buNone/>
              <a:defRPr/>
            </a:lvl1pPr>
            <a:lvl2pPr marL="457200" lvl="1" indent="0" rtl="0">
              <a:spcBef>
                <a:spcPts val="0"/>
              </a:spcBef>
              <a:buClr>
                <a:srgbClr val="3F3F3F"/>
              </a:buClr>
              <a:buFont typeface="Arial"/>
              <a:buNone/>
              <a:defRPr/>
            </a:lvl2pPr>
            <a:lvl3pPr marL="914400" lvl="2" indent="0" rtl="0">
              <a:spcBef>
                <a:spcPts val="0"/>
              </a:spcBef>
              <a:buClr>
                <a:srgbClr val="3F3F3F"/>
              </a:buClr>
              <a:buFont typeface="Arial"/>
              <a:buNone/>
              <a:defRPr/>
            </a:lvl3pPr>
            <a:lvl4pPr marL="1371600" lvl="3" indent="0" rtl="0">
              <a:spcBef>
                <a:spcPts val="0"/>
              </a:spcBef>
              <a:buClr>
                <a:srgbClr val="3F3F3F"/>
              </a:buClr>
              <a:buFont typeface="Arial"/>
              <a:buNone/>
              <a:defRPr/>
            </a:lvl4pPr>
            <a:lvl5pPr marL="1828800" lvl="4" indent="0" rtl="0">
              <a:spcBef>
                <a:spcPts val="0"/>
              </a:spcBef>
              <a:buClr>
                <a:srgbClr val="3F3F3F"/>
              </a:buClr>
              <a:buFont typeface="Arial"/>
              <a:buNone/>
              <a:defRPr/>
            </a:lvl5pPr>
            <a:lvl6pPr marL="2286000" lvl="5" indent="0" rtl="0">
              <a:spcBef>
                <a:spcPts val="0"/>
              </a:spcBef>
              <a:buClr>
                <a:srgbClr val="3F3F3F"/>
              </a:buClr>
              <a:buFont typeface="Arial"/>
              <a:buNone/>
              <a:defRPr/>
            </a:lvl6pPr>
            <a:lvl7pPr marL="2743200" lvl="6" indent="0" rtl="0">
              <a:spcBef>
                <a:spcPts val="0"/>
              </a:spcBef>
              <a:buClr>
                <a:srgbClr val="3F3F3F"/>
              </a:buClr>
              <a:buFont typeface="Arial"/>
              <a:buNone/>
              <a:defRPr/>
            </a:lvl7pPr>
            <a:lvl8pPr marL="3200400" lvl="7" indent="0" rtl="0">
              <a:spcBef>
                <a:spcPts val="0"/>
              </a:spcBef>
              <a:buClr>
                <a:srgbClr val="3F3F3F"/>
              </a:buClr>
              <a:buFont typeface="Arial"/>
              <a:buNone/>
              <a:defRPr/>
            </a:lvl8pPr>
            <a:lvl9pPr marL="3657600" lvl="8" indent="0" rtl="0">
              <a:spcBef>
                <a:spcPts val="0"/>
              </a:spcBef>
              <a:buClr>
                <a:srgbClr val="3F3F3F"/>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Obj">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TxTwoObj">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43" name="Shape 4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45" name="Shape 4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Tx">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x">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endParaRPr sz="1200" b="0" i="0" u="none" strike="noStrike" cap="none">
              <a:solidFill>
                <a:srgbClr val="3F3F3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5F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42900" algn="l" rtl="0">
              <a:spcBef>
                <a:spcPts val="0"/>
              </a:spcBef>
              <a:spcAft>
                <a:spcPts val="0"/>
              </a:spcAft>
              <a:defRPr/>
            </a:lvl1pPr>
            <a:lvl2pPr marL="742950" marR="0" lvl="1" indent="-285750" algn="l" rtl="0">
              <a:spcBef>
                <a:spcPts val="0"/>
              </a:spcBef>
              <a:spcAft>
                <a:spcPts val="0"/>
              </a:spcAft>
              <a:defRPr/>
            </a:lvl2pPr>
            <a:lvl3pPr marL="1143000" marR="0" lvl="2" indent="-228600" algn="l" rtl="0">
              <a:spcBef>
                <a:spcPts val="0"/>
              </a:spcBef>
              <a:spcAft>
                <a:spcPts val="0"/>
              </a:spcAft>
              <a:defRPr/>
            </a:lvl3pPr>
            <a:lvl4pPr marL="1600200" marR="0" lvl="3" indent="-228600" algn="l" rtl="0">
              <a:spcBef>
                <a:spcPts val="0"/>
              </a:spcBef>
              <a:spcAft>
                <a:spcPts val="0"/>
              </a:spcAft>
              <a:defRPr/>
            </a:lvl4pPr>
            <a:lvl5pPr marL="2057400" marR="0" lvl="4" indent="-228600" algn="l" rtl="0">
              <a:spcBef>
                <a:spcPts val="0"/>
              </a:spcBef>
              <a:spcAft>
                <a:spcPts val="0"/>
              </a:spcAft>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3F3F3F"/>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Font typeface="Arial"/>
              <a:buNone/>
            </a:pPr>
            <a:endParaRPr sz="1200" b="0" i="0" u="none" strike="noStrike" cap="none">
              <a:solidFill>
                <a:srgbClr val="3F3F3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icinenet.com/script/main/art.asp?articlekey=441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1143000" y="838200"/>
            <a:ext cx="6934199" cy="230505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Shape 89"/>
          <p:cNvSpPr txBox="1"/>
          <p:nvPr/>
        </p:nvSpPr>
        <p:spPr>
          <a:xfrm>
            <a:off x="1676400" y="3352800"/>
            <a:ext cx="5867400" cy="21240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600" b="0" i="0" u="none" strike="noStrike" cap="none">
                <a:solidFill>
                  <a:srgbClr val="000000"/>
                </a:solidFill>
                <a:latin typeface="Arial"/>
                <a:ea typeface="Arial"/>
                <a:cs typeface="Arial"/>
                <a:sym typeface="Arial"/>
              </a:rPr>
              <a:t>Human Body Systems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Nervous tissue</a:t>
            </a:r>
          </a:p>
        </p:txBody>
      </p:sp>
      <p:sp>
        <p:nvSpPr>
          <p:cNvPr id="147" name="Shape 147"/>
          <p:cNvSpPr/>
          <p:nvPr/>
        </p:nvSpPr>
        <p:spPr>
          <a:xfrm>
            <a:off x="0" y="1219200"/>
            <a:ext cx="9144000" cy="59086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found in the brain, spinal cord, and </a:t>
            </a:r>
          </a:p>
          <a:p>
            <a:pPr marL="0" marR="0" lvl="0" indent="0" algn="l" rtl="0">
              <a:spcBef>
                <a:spcPts val="0"/>
              </a:spcBef>
              <a:spcAft>
                <a:spcPts val="0"/>
              </a:spcAft>
              <a:buSzPct val="25000"/>
              <a:buNone/>
            </a:pPr>
            <a:r>
              <a:rPr lang="en-US" sz="3600" b="0" i="0" u="none" strike="noStrike" cap="none">
                <a:solidFill>
                  <a:srgbClr val="000000"/>
                </a:solidFill>
                <a:latin typeface="Arial"/>
                <a:ea typeface="Arial"/>
                <a:cs typeface="Arial"/>
                <a:sym typeface="Arial"/>
              </a:rPr>
              <a:t>  nerves</a:t>
            </a:r>
          </a:p>
          <a:p>
            <a:pPr marL="0" marR="0" lvl="0" indent="0" algn="l" rtl="0">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responsible for coordinating and controlling many body activities</a:t>
            </a:r>
          </a:p>
          <a:p>
            <a:pPr marL="0" marR="0" lvl="0" indent="0" algn="l" rtl="0">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stimulates muscle contraction, creates an awareness of the environment, and plays a major role in emotions, memory, and reasoning</a:t>
            </a:r>
          </a:p>
          <a:p>
            <a:pPr marL="0" marR="0" lvl="0" indent="0" algn="l" rtl="0">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cells in nervous tissue need to be able to communicate with each other by way of electrical nerve impulses</a:t>
            </a:r>
          </a:p>
        </p:txBody>
      </p:sp>
      <p:sp>
        <p:nvSpPr>
          <p:cNvPr id="148" name="Shape 148"/>
          <p:cNvSpPr/>
          <p:nvPr/>
        </p:nvSpPr>
        <p:spPr>
          <a:xfrm>
            <a:off x="7004050" y="228600"/>
            <a:ext cx="2139950" cy="16001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Using Bone Features for Identity</a:t>
            </a: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700" b="0" i="0" u="none" strike="noStrike" cap="none">
                <a:solidFill>
                  <a:srgbClr val="000000"/>
                </a:solidFill>
                <a:latin typeface="Arial"/>
                <a:ea typeface="Arial"/>
                <a:cs typeface="Arial"/>
                <a:sym typeface="Arial"/>
              </a:rPr>
              <a:t>•Specialists called forensic anthropologists are trained to analyze the secrets locked in a bone’s shape and structure and can use this information to help solve crimes, trace human origins, or identify those who have gone missing.</a:t>
            </a:r>
          </a:p>
          <a:p>
            <a:pPr marL="0" marR="0" lvl="0" indent="0" algn="l" rtl="0">
              <a:lnSpc>
                <a:spcPct val="115000"/>
              </a:lnSpc>
              <a:spcBef>
                <a:spcPts val="0"/>
              </a:spcBef>
              <a:spcAft>
                <a:spcPts val="0"/>
              </a:spcAft>
              <a:buClr>
                <a:schemeClr val="dk1"/>
              </a:buClr>
              <a:buSzPct val="25000"/>
              <a:buFont typeface="Arial"/>
              <a:buNone/>
            </a:pPr>
            <a:r>
              <a:rPr lang="en-US" sz="2700" b="0" i="0" u="none" strike="noStrike" cap="none">
                <a:solidFill>
                  <a:srgbClr val="000000"/>
                </a:solidFill>
                <a:latin typeface="Arial"/>
                <a:ea typeface="Arial"/>
                <a:cs typeface="Arial"/>
                <a:sym typeface="Arial"/>
              </a:rPr>
              <a:t>•Forensic anthropologists use a combination of quantitative and qualitative measures to predict traits from bone.</a:t>
            </a:r>
          </a:p>
          <a:p>
            <a:pPr marL="0" marR="0" lvl="0" indent="0" algn="l" rtl="0">
              <a:lnSpc>
                <a:spcPct val="115000"/>
              </a:lnSpc>
              <a:spcBef>
                <a:spcPts val="0"/>
              </a:spcBef>
              <a:spcAft>
                <a:spcPts val="0"/>
              </a:spcAft>
              <a:buClr>
                <a:schemeClr val="dk1"/>
              </a:buClr>
              <a:buSzPct val="25000"/>
              <a:buFont typeface="Arial"/>
              <a:buNone/>
            </a:pPr>
            <a:r>
              <a:rPr lang="en-US" sz="2700" b="0" i="0" u="none" strike="noStrike" cap="none">
                <a:solidFill>
                  <a:srgbClr val="000000"/>
                </a:solidFill>
                <a:latin typeface="Arial"/>
                <a:ea typeface="Arial"/>
                <a:cs typeface="Arial"/>
                <a:sym typeface="Arial"/>
              </a:rPr>
              <a:t>•Anthropologists can help identify a deceased from his or her skeletal remains bearing characteristics of ancestry, sex, stature, age and trauma.</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Using Bone Features for Identity</a:t>
            </a:r>
          </a:p>
        </p:txBody>
      </p:sp>
      <p:sp>
        <p:nvSpPr>
          <p:cNvPr id="160" name="Shape 160"/>
          <p:cNvSpPr txBox="1">
            <a:spLocks noGrp="1"/>
          </p:cNvSpPr>
          <p:nvPr>
            <p:ph type="body" idx="1"/>
          </p:nvPr>
        </p:nvSpPr>
        <p:spPr>
          <a:xfrm>
            <a:off x="457200" y="1417637"/>
            <a:ext cx="8229600" cy="4525961"/>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•Sex:  Pelvis, skull, femur, tibia, humerus</a:t>
            </a:r>
          </a:p>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•Race:  Skull</a:t>
            </a:r>
          </a:p>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•Height:  femur, tibia, humerus,</a:t>
            </a:r>
          </a:p>
          <a:p>
            <a:pPr marL="0" marR="0" lvl="0" indent="0" algn="l" rtl="0">
              <a:lnSpc>
                <a:spcPct val="115000"/>
              </a:lnSpc>
              <a:spcBef>
                <a:spcPts val="0"/>
              </a:spcBef>
              <a:spcAft>
                <a:spcPts val="0"/>
              </a:spcAft>
              <a:buClr>
                <a:schemeClr val="dk1"/>
              </a:buClr>
              <a:buSzPct val="25000"/>
              <a:buFont typeface="Arial"/>
              <a:buNone/>
            </a:pPr>
            <a:r>
              <a:rPr lang="en-US" sz="4800" b="0" i="0" u="none" strike="noStrike" cap="none">
                <a:solidFill>
                  <a:srgbClr val="000000"/>
                </a:solidFill>
                <a:latin typeface="Arial"/>
                <a:ea typeface="Arial"/>
                <a:cs typeface="Arial"/>
                <a:sym typeface="Arial"/>
              </a:rPr>
              <a:t>•Age:  pelvis, femur, tibia, humerus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DNA</a:t>
            </a:r>
          </a:p>
        </p:txBody>
      </p:sp>
      <p:sp>
        <p:nvSpPr>
          <p:cNvPr id="166" name="Shape 166"/>
          <p:cNvSpPr txBox="1">
            <a:spLocks noGrp="1"/>
          </p:cNvSpPr>
          <p:nvPr>
            <p:ph type="body" idx="1"/>
          </p:nvPr>
        </p:nvSpPr>
        <p:spPr>
          <a:xfrm>
            <a:off x="457200" y="1600200"/>
            <a:ext cx="3429000"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Double helix</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Carries genetic information</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Sugar/phosphate backbone</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Sugar:  deoxyribose</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Bases:  adenine, guanine, cytosine, thymine</a:t>
            </a:r>
          </a:p>
          <a:p>
            <a:pPr marL="342900" marR="0" lvl="0" indent="-342900" algn="l" rtl="0">
              <a:spcBef>
                <a:spcPts val="638"/>
              </a:spcBef>
              <a:spcAft>
                <a:spcPts val="0"/>
              </a:spcAft>
              <a:buClr>
                <a:srgbClr val="000000"/>
              </a:buClr>
              <a:buSzPct val="116999"/>
              <a:buFont typeface="Arial"/>
              <a:buChar char="•"/>
            </a:pPr>
            <a:r>
              <a:rPr lang="en-US" sz="2700" b="0" i="0" u="none" strike="noStrike" cap="none">
                <a:solidFill>
                  <a:srgbClr val="000000"/>
                </a:solidFill>
                <a:latin typeface="Arial"/>
                <a:ea typeface="Arial"/>
                <a:cs typeface="Arial"/>
                <a:sym typeface="Arial"/>
              </a:rPr>
              <a:t>Base pairing:  A with T and C with G</a:t>
            </a:r>
          </a:p>
        </p:txBody>
      </p:sp>
      <p:sp>
        <p:nvSpPr>
          <p:cNvPr id="167" name="Shape 167"/>
          <p:cNvSpPr/>
          <p:nvPr/>
        </p:nvSpPr>
        <p:spPr>
          <a:xfrm>
            <a:off x="155575" y="-1012825"/>
            <a:ext cx="3667125" cy="2114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Shape 168"/>
          <p:cNvSpPr/>
          <p:nvPr/>
        </p:nvSpPr>
        <p:spPr>
          <a:xfrm>
            <a:off x="3810000" y="1524000"/>
            <a:ext cx="5021263" cy="4495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PCR	</a:t>
            </a: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2250" b="0" i="0" u="none" strike="noStrike" cap="none">
                <a:solidFill>
                  <a:schemeClr val="dk1"/>
                </a:solidFill>
                <a:latin typeface="Arial"/>
                <a:ea typeface="Arial"/>
                <a:cs typeface="Arial"/>
                <a:sym typeface="Arial"/>
              </a:rPr>
              <a:t>Polymerase Chain Reaction</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Denaturation:</a:t>
            </a:r>
            <a:r>
              <a:rPr lang="en-US" sz="2250" b="0" i="0" u="none" strike="noStrike" cap="none">
                <a:solidFill>
                  <a:schemeClr val="dk1"/>
                </a:solidFill>
                <a:latin typeface="Arial"/>
                <a:ea typeface="Arial"/>
                <a:cs typeface="Arial"/>
                <a:sym typeface="Arial"/>
              </a:rPr>
              <a:t> At 94 C (201.2 F), the double-stranded DNA melts and opens into two pieces of single-stranded DNA. </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Annealing:</a:t>
            </a:r>
            <a:r>
              <a:rPr lang="en-US" sz="2250" b="0" i="0" u="none" strike="noStrike" cap="none">
                <a:solidFill>
                  <a:schemeClr val="dk1"/>
                </a:solidFill>
                <a:latin typeface="Arial"/>
                <a:ea typeface="Arial"/>
                <a:cs typeface="Arial"/>
                <a:sym typeface="Arial"/>
              </a:rPr>
              <a:t> At medium temperatures, around 54 C (129.2 F), the primers pair up (anneal) with the single-stranded "template" (The template is the sequence of DNA to be copied.) On the small length of double-stranded DNA (the joined primer and template), the taq polymerase attaches and starts copying the template. </a:t>
            </a:r>
          </a:p>
          <a:p>
            <a:pPr marL="342900" marR="0" lvl="0" indent="-342900" algn="l" rtl="0">
              <a:spcBef>
                <a:spcPts val="640"/>
              </a:spcBef>
              <a:spcAft>
                <a:spcPts val="0"/>
              </a:spcAft>
              <a:buClr>
                <a:schemeClr val="dk1"/>
              </a:buClr>
              <a:buSzPct val="134687"/>
              <a:buFont typeface="Arial"/>
              <a:buChar char="•"/>
            </a:pPr>
            <a:r>
              <a:rPr lang="en-US" sz="2250" b="1" i="0" u="none" strike="noStrike" cap="none">
                <a:solidFill>
                  <a:schemeClr val="dk1"/>
                </a:solidFill>
                <a:latin typeface="Arial"/>
                <a:ea typeface="Arial"/>
                <a:cs typeface="Arial"/>
                <a:sym typeface="Arial"/>
              </a:rPr>
              <a:t>Extension: </a:t>
            </a:r>
            <a:r>
              <a:rPr lang="en-US" sz="2250" b="0" i="0" u="none" strike="noStrike" cap="none">
                <a:solidFill>
                  <a:schemeClr val="dk1"/>
                </a:solidFill>
                <a:latin typeface="Arial"/>
                <a:ea typeface="Arial"/>
                <a:cs typeface="Arial"/>
                <a:sym typeface="Arial"/>
              </a:rPr>
              <a:t>At 72 C (161.6 F), the taq polymerase works best, and DNA building blocks complementary to the template are coupled to the primer, making a double stranded DNA </a:t>
            </a:r>
            <a:r>
              <a:rPr lang="en-US" sz="2250" b="0" i="0" u="sng" strike="noStrike" cap="none">
                <a:solidFill>
                  <a:schemeClr val="hlink"/>
                </a:solidFill>
                <a:latin typeface="Arial"/>
                <a:ea typeface="Arial"/>
                <a:cs typeface="Arial"/>
                <a:sym typeface="Arial"/>
                <a:hlinkClick r:id="rId3"/>
              </a:rPr>
              <a:t>molecule</a:t>
            </a:r>
            <a:r>
              <a:rPr lang="en-US" sz="2250" b="0" i="0" u="none" strike="noStrike" cap="none">
                <a:solidFill>
                  <a:schemeClr val="dk1"/>
                </a:solidFill>
                <a:latin typeface="Arial"/>
                <a:ea typeface="Arial"/>
                <a:cs typeface="Arial"/>
                <a:sym typeface="Arial"/>
              </a:rPr>
              <a:t>.</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Restriction enzymes</a:t>
            </a:r>
          </a:p>
        </p:txBody>
      </p:sp>
      <p:sp>
        <p:nvSpPr>
          <p:cNvPr id="180" name="Shape 180"/>
          <p:cNvSpPr/>
          <p:nvPr/>
        </p:nvSpPr>
        <p:spPr>
          <a:xfrm>
            <a:off x="4495800" y="1447800"/>
            <a:ext cx="4314824" cy="5038724"/>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Shape 181"/>
          <p:cNvSpPr txBox="1">
            <a:spLocks noGrp="1"/>
          </p:cNvSpPr>
          <p:nvPr>
            <p:ph type="body" idx="1"/>
          </p:nvPr>
        </p:nvSpPr>
        <p:spPr>
          <a:xfrm>
            <a:off x="4495800" y="1447800"/>
            <a:ext cx="4314824" cy="5038724"/>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342900" marR="0" lvl="0" indent="-228600" algn="l" rtl="0">
              <a:spcBef>
                <a:spcPts val="0"/>
              </a:spcBef>
              <a:spcAft>
                <a:spcPts val="0"/>
              </a:spcAft>
              <a:buClr>
                <a:srgbClr val="000000"/>
              </a:buClr>
              <a:buSzPct val="100000"/>
              <a:buFont typeface="Arial"/>
              <a:buNone/>
            </a:pPr>
            <a:endParaRPr sz="3200" b="0" i="0" u="none" strike="noStrike" cap="none">
              <a:solidFill>
                <a:srgbClr val="000000"/>
              </a:solidFill>
              <a:latin typeface="Arial"/>
              <a:ea typeface="Arial"/>
              <a:cs typeface="Arial"/>
              <a:sym typeface="Arial"/>
            </a:endParaRPr>
          </a:p>
        </p:txBody>
      </p:sp>
      <p:sp>
        <p:nvSpPr>
          <p:cNvPr id="182" name="Shape 182"/>
          <p:cNvSpPr txBox="1"/>
          <p:nvPr/>
        </p:nvSpPr>
        <p:spPr>
          <a:xfrm>
            <a:off x="0" y="1219200"/>
            <a:ext cx="4419599" cy="535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2000"/>
              <a:buFont typeface="Arial"/>
              <a:buChar char="•"/>
            </a:pPr>
            <a:r>
              <a:rPr lang="en-US" sz="1800" b="0" i="0" u="none" strike="noStrike" cap="none">
                <a:solidFill>
                  <a:srgbClr val="000000"/>
                </a:solidFill>
                <a:latin typeface="Arial"/>
                <a:ea typeface="Arial"/>
                <a:cs typeface="Arial"/>
                <a:sym typeface="Arial"/>
              </a:rPr>
              <a:t>an enzyme that cuts DNA at specific recognition nucleotide sequences </a:t>
            </a:r>
          </a:p>
          <a:p>
            <a:pPr marL="0" marR="0" lvl="0" indent="0" algn="l" rtl="0">
              <a:spcBef>
                <a:spcPts val="0"/>
              </a:spcBef>
              <a:spcAft>
                <a:spcPts val="0"/>
              </a:spcAft>
              <a:buClr>
                <a:srgbClr val="000000"/>
              </a:buClr>
              <a:buSzPct val="102000"/>
              <a:buFont typeface="Arial"/>
              <a:buChar char="•"/>
            </a:pPr>
            <a:r>
              <a:rPr lang="en-US" sz="1800" b="0" i="0" u="none" strike="noStrike" cap="none">
                <a:solidFill>
                  <a:srgbClr val="000000"/>
                </a:solidFill>
                <a:latin typeface="Arial"/>
                <a:ea typeface="Arial"/>
                <a:cs typeface="Arial"/>
                <a:sym typeface="Arial"/>
              </a:rPr>
              <a:t>Such enzymes, found in bacteria are thought to have evolved to provide a defense mechanism against invading viruses.</a:t>
            </a:r>
          </a:p>
          <a:p>
            <a:pPr marL="0" marR="0" lvl="0" indent="0" algn="l" rtl="0">
              <a:spcBef>
                <a:spcPts val="0"/>
              </a:spcBef>
              <a:spcAft>
                <a:spcPts val="0"/>
              </a:spcAft>
              <a:buClr>
                <a:srgbClr val="000000"/>
              </a:buClr>
              <a:buSzPct val="102000"/>
              <a:buFont typeface="Arial"/>
              <a:buChar char="•"/>
            </a:pPr>
            <a:r>
              <a:rPr lang="en-US" sz="1800" b="0" i="0" u="none" strike="noStrike" cap="none">
                <a:solidFill>
                  <a:srgbClr val="000000"/>
                </a:solidFill>
                <a:latin typeface="Arial"/>
                <a:ea typeface="Arial"/>
                <a:cs typeface="Arial"/>
                <a:sym typeface="Arial"/>
              </a:rPr>
              <a:t>Your specific code determines the number of times this set of scissors will snip and the number and size of DNA pieces that will be left behind. </a:t>
            </a:r>
          </a:p>
          <a:p>
            <a:pPr marL="0" marR="0" lvl="0" indent="0" algn="l" rtl="0">
              <a:spcBef>
                <a:spcPts val="0"/>
              </a:spcBef>
              <a:spcAft>
                <a:spcPts val="0"/>
              </a:spcAft>
              <a:buClr>
                <a:srgbClr val="000000"/>
              </a:buClr>
              <a:buSzPct val="102000"/>
              <a:buFont typeface="Arial"/>
              <a:buChar char="•"/>
            </a:pPr>
            <a:r>
              <a:rPr lang="en-US" sz="1800" b="0" i="0" u="none" strike="noStrike" cap="none">
                <a:solidFill>
                  <a:srgbClr val="000000"/>
                </a:solidFill>
                <a:latin typeface="Arial"/>
                <a:ea typeface="Arial"/>
                <a:cs typeface="Arial"/>
                <a:sym typeface="Arial"/>
              </a:rPr>
              <a:t>These pieces can then be separated and compared using the process of gel electrophoresis.</a:t>
            </a:r>
          </a:p>
          <a:p>
            <a:pPr marL="0" marR="0" lvl="0" indent="0" algn="l" rtl="0">
              <a:spcBef>
                <a:spcPts val="0"/>
              </a:spcBef>
              <a:spcAft>
                <a:spcPts val="0"/>
              </a:spcAft>
              <a:buClr>
                <a:srgbClr val="000000"/>
              </a:buClr>
              <a:buSzPct val="102000"/>
              <a:buFont typeface="Arial"/>
              <a:buChar char="•"/>
            </a:pPr>
            <a:r>
              <a:rPr lang="en-US" sz="1800" b="0" i="0" u="none" strike="noStrike" cap="none">
                <a:solidFill>
                  <a:srgbClr val="000000"/>
                </a:solidFill>
                <a:latin typeface="Arial"/>
                <a:ea typeface="Arial"/>
                <a:cs typeface="Arial"/>
                <a:sym typeface="Arial"/>
              </a:rPr>
              <a:t> As these fragments move, their varying lengths propel them through the gel at different speeds. </a:t>
            </a:r>
          </a:p>
          <a:p>
            <a:pPr marL="0" marR="0" lvl="0" indent="0" algn="l" rtl="0">
              <a:spcBef>
                <a:spcPts val="0"/>
              </a:spcBef>
              <a:spcAft>
                <a:spcPts val="0"/>
              </a:spcAft>
              <a:buClr>
                <a:srgbClr val="000000"/>
              </a:buClr>
              <a:buSzPct val="102000"/>
              <a:buFont typeface="Arial"/>
              <a:buChar char="•"/>
            </a:pPr>
            <a:r>
              <a:rPr lang="en-US" sz="1800" b="0" i="0" u="none" strike="noStrike" cap="none">
                <a:solidFill>
                  <a:srgbClr val="000000"/>
                </a:solidFill>
                <a:latin typeface="Arial"/>
                <a:ea typeface="Arial"/>
                <a:cs typeface="Arial"/>
                <a:sym typeface="Arial"/>
              </a:rPr>
              <a:t>Scientists can use these RFLPs, Restriction Fragment Length Polymorphisms, a set of DNA puzzle pieces unique to only you, to create a pattern called a DNA fingerprint.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a:off x="1412875" y="112713"/>
            <a:ext cx="6511924" cy="6440486"/>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p:nvPr/>
        </p:nvSpPr>
        <p:spPr>
          <a:xfrm>
            <a:off x="0" y="228600"/>
            <a:ext cx="3927474" cy="32766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Shape 194"/>
          <p:cNvSpPr txBox="1">
            <a:spLocks noGrp="1"/>
          </p:cNvSpPr>
          <p:nvPr>
            <p:ph type="body" idx="1"/>
          </p:nvPr>
        </p:nvSpPr>
        <p:spPr>
          <a:xfrm>
            <a:off x="0" y="228600"/>
            <a:ext cx="3927474" cy="3276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342900" marR="0" lvl="0" indent="-228600" algn="l" rtl="0">
              <a:spcBef>
                <a:spcPts val="0"/>
              </a:spcBef>
              <a:spcAft>
                <a:spcPts val="0"/>
              </a:spcAft>
              <a:buClr>
                <a:srgbClr val="000000"/>
              </a:buClr>
              <a:buSzPct val="100000"/>
              <a:buFont typeface="Arial"/>
              <a:buNone/>
            </a:pPr>
            <a:endParaRPr sz="3200" b="0" i="0" u="none" strike="noStrike" cap="none">
              <a:solidFill>
                <a:srgbClr val="000000"/>
              </a:solidFill>
              <a:latin typeface="Arial"/>
              <a:ea typeface="Arial"/>
              <a:cs typeface="Arial"/>
              <a:sym typeface="Arial"/>
            </a:endParaRPr>
          </a:p>
        </p:txBody>
      </p:sp>
      <p:sp>
        <p:nvSpPr>
          <p:cNvPr id="195" name="Shape 195"/>
          <p:cNvSpPr/>
          <p:nvPr/>
        </p:nvSpPr>
        <p:spPr>
          <a:xfrm>
            <a:off x="3962400" y="1524000"/>
            <a:ext cx="4983163" cy="5100638"/>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81000" y="2438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7200" b="1" i="0" u="none" strike="noStrike" cap="none">
                <a:solidFill>
                  <a:schemeClr val="dk1"/>
                </a:solidFill>
                <a:latin typeface="Arial"/>
                <a:ea typeface="Arial"/>
                <a:cs typeface="Arial"/>
                <a:sym typeface="Arial"/>
              </a:rPr>
              <a:t>Unit 2: Communication  </a:t>
            </a:r>
            <a:r>
              <a:rPr lang="en-US" sz="3950" b="1" i="0" u="none" strike="noStrike" cap="none">
                <a:solidFill>
                  <a:schemeClr val="dk1"/>
                </a:solidFill>
                <a:latin typeface="Arial"/>
                <a:ea typeface="Arial"/>
                <a:cs typeface="Arial"/>
                <a:sym typeface="Arial"/>
              </a:rPr>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CNS and PNS</a:t>
            </a:r>
          </a:p>
        </p:txBody>
      </p:sp>
      <p:sp>
        <p:nvSpPr>
          <p:cNvPr id="206" name="Shape 206"/>
          <p:cNvSpPr txBox="1">
            <a:spLocks noGrp="1"/>
          </p:cNvSpPr>
          <p:nvPr>
            <p:ph type="body" idx="1"/>
          </p:nvPr>
        </p:nvSpPr>
        <p:spPr>
          <a:xfrm>
            <a:off x="0" y="1600200"/>
            <a:ext cx="4343400" cy="5257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Central nervous system:  </a:t>
            </a:r>
            <a:r>
              <a:rPr lang="en-US" sz="2700" b="0" i="0" u="none" strike="noStrike" cap="none">
                <a:solidFill>
                  <a:schemeClr val="dk1"/>
                </a:solidFill>
                <a:latin typeface="Arial"/>
                <a:ea typeface="Arial"/>
                <a:cs typeface="Arial"/>
                <a:sym typeface="Arial"/>
              </a:rPr>
              <a:t>composed of the brain and spinal cord. Your brain and spinal cord serve as the main "processing center" for the entire nervous system, and control all the workings of your body.</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Peripheral nervous system:</a:t>
            </a:r>
            <a:r>
              <a:rPr lang="en-US" sz="2700" b="0" i="0" u="none" strike="noStrike" cap="none">
                <a:solidFill>
                  <a:schemeClr val="dk1"/>
                </a:solidFill>
                <a:latin typeface="Arial"/>
                <a:ea typeface="Arial"/>
                <a:cs typeface="Arial"/>
                <a:sym typeface="Arial"/>
              </a:rPr>
              <a:t> The portion of the nervous system that is outside the brain and spinal cord.  Connects and sends messages to CNS.</a:t>
            </a:r>
          </a:p>
        </p:txBody>
      </p:sp>
      <p:sp>
        <p:nvSpPr>
          <p:cNvPr id="207" name="Shape 207"/>
          <p:cNvSpPr/>
          <p:nvPr/>
        </p:nvSpPr>
        <p:spPr>
          <a:xfrm>
            <a:off x="4362450" y="1828800"/>
            <a:ext cx="4781550" cy="382587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33400" y="2438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7200" b="1" i="0" u="none" strike="noStrike" cap="none">
                <a:solidFill>
                  <a:srgbClr val="000000"/>
                </a:solidFill>
                <a:latin typeface="Arial"/>
                <a:ea typeface="Arial"/>
                <a:cs typeface="Arial"/>
                <a:sym typeface="Arial"/>
              </a:rPr>
              <a:t>Unit 1: Identity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Brain Regions</a:t>
            </a:r>
          </a:p>
        </p:txBody>
      </p:sp>
      <p:sp>
        <p:nvSpPr>
          <p:cNvPr id="213" name="Shape 213"/>
          <p:cNvSpPr txBox="1">
            <a:spLocks noGrp="1"/>
          </p:cNvSpPr>
          <p:nvPr>
            <p:ph type="body" idx="1"/>
          </p:nvPr>
        </p:nvSpPr>
        <p:spPr>
          <a:xfrm>
            <a:off x="0" y="609600"/>
            <a:ext cx="5105399" cy="57912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rgbClr val="000000"/>
              </a:buClr>
              <a:buSzPct val="174000"/>
              <a:buFont typeface="Arial"/>
              <a:buChar char="•"/>
            </a:pPr>
            <a:r>
              <a:rPr lang="en-US" sz="3200" b="0" i="0" u="none" strike="noStrike" cap="none">
                <a:solidFill>
                  <a:srgbClr val="000000"/>
                </a:solidFill>
                <a:latin typeface="Arial"/>
                <a:ea typeface="Arial"/>
                <a:cs typeface="Arial"/>
                <a:sym typeface="Arial"/>
              </a:rPr>
              <a:t/>
            </a:r>
            <a:br>
              <a:rPr lang="en-US" sz="3200" b="0" i="0" u="none" strike="noStrike" cap="none">
                <a:solidFill>
                  <a:srgbClr val="000000"/>
                </a:solidFill>
                <a:latin typeface="Arial"/>
                <a:ea typeface="Arial"/>
                <a:cs typeface="Arial"/>
                <a:sym typeface="Arial"/>
              </a:rPr>
            </a:br>
            <a:r>
              <a:rPr lang="en-US" sz="1400" b="1" i="0" u="none" strike="noStrike" cap="none">
                <a:solidFill>
                  <a:srgbClr val="000000"/>
                </a:solidFill>
                <a:latin typeface="Arial"/>
                <a:ea typeface="Arial"/>
                <a:cs typeface="Arial"/>
                <a:sym typeface="Arial"/>
              </a:rPr>
              <a:t>Occipital lobe</a:t>
            </a:r>
            <a:r>
              <a:rPr lang="en-US" sz="1400" b="0" i="0" u="none" strike="noStrike" cap="none">
                <a:solidFill>
                  <a:srgbClr val="000000"/>
                </a:solidFill>
                <a:latin typeface="Arial"/>
                <a:ea typeface="Arial"/>
                <a:cs typeface="Arial"/>
                <a:sym typeface="Arial"/>
              </a:rPr>
              <a:t>:   processes vision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Temporal lobe</a:t>
            </a:r>
            <a:r>
              <a:rPr lang="en-US" sz="1400" b="0" i="0" u="none" strike="noStrike" cap="none">
                <a:solidFill>
                  <a:srgbClr val="000000"/>
                </a:solidFill>
                <a:latin typeface="Arial"/>
                <a:ea typeface="Arial"/>
                <a:cs typeface="Arial"/>
                <a:sym typeface="Arial"/>
              </a:rPr>
              <a:t>:   processes language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Parietal lobe</a:t>
            </a:r>
            <a:r>
              <a:rPr lang="en-US" sz="1400" b="0" i="0" u="none" strike="noStrike" cap="none">
                <a:solidFill>
                  <a:srgbClr val="000000"/>
                </a:solidFill>
                <a:latin typeface="Arial"/>
                <a:ea typeface="Arial"/>
                <a:cs typeface="Arial"/>
                <a:sym typeface="Arial"/>
              </a:rPr>
              <a:t>: processes touch (hands, fingers, face, lips)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Frontal lobe</a:t>
            </a:r>
            <a:r>
              <a:rPr lang="en-US" sz="1400" b="0" i="0" u="none" strike="noStrike" cap="none">
                <a:solidFill>
                  <a:srgbClr val="000000"/>
                </a:solidFill>
                <a:latin typeface="Arial"/>
                <a:ea typeface="Arial"/>
                <a:cs typeface="Arial"/>
                <a:sym typeface="Arial"/>
              </a:rPr>
              <a:t>: specialized in planning and voluntary movement, paying attention, interpreting our emotions and social situations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Cerebral cortex:   </a:t>
            </a:r>
            <a:r>
              <a:rPr lang="en-US" sz="1400" b="0" i="0" u="none" strike="noStrike" cap="none">
                <a:solidFill>
                  <a:srgbClr val="000000"/>
                </a:solidFill>
                <a:latin typeface="Arial"/>
                <a:ea typeface="Arial"/>
                <a:cs typeface="Arial"/>
                <a:sym typeface="Arial"/>
              </a:rPr>
              <a:t>houses the four lobes of the brain; two hemispheres; most complex thinking: remembering an interpreting emotions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Limbic system </a:t>
            </a:r>
            <a:r>
              <a:rPr lang="en-US" sz="1400" b="0" i="0" u="none" strike="noStrike" cap="none">
                <a:solidFill>
                  <a:srgbClr val="000000"/>
                </a:solidFill>
                <a:latin typeface="Arial"/>
                <a:ea typeface="Arial"/>
                <a:cs typeface="Arial"/>
                <a:sym typeface="Arial"/>
              </a:rPr>
              <a:t>:satisfying biological needs, reproduction, and emotion, memory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Hypothalamus</a:t>
            </a:r>
            <a:r>
              <a:rPr lang="en-US" sz="1400" b="0" i="0" u="none" strike="noStrike" cap="none">
                <a:solidFill>
                  <a:srgbClr val="000000"/>
                </a:solidFill>
                <a:latin typeface="Arial"/>
                <a:ea typeface="Arial"/>
                <a:cs typeface="Arial"/>
                <a:sym typeface="Arial"/>
              </a:rPr>
              <a:t>:   hunger, thirst, sex drive</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Pituitary gland</a:t>
            </a:r>
            <a:r>
              <a:rPr lang="en-US" sz="1400" b="0" i="0" u="none" strike="noStrike" cap="none">
                <a:solidFill>
                  <a:srgbClr val="000000"/>
                </a:solidFill>
                <a:latin typeface="Arial"/>
                <a:ea typeface="Arial"/>
                <a:cs typeface="Arial"/>
                <a:sym typeface="Arial"/>
              </a:rPr>
              <a:t>:  cycles of consciousness thalamus processes all sensory information to cerebral cortex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Hippocampus:  </a:t>
            </a:r>
            <a:r>
              <a:rPr lang="en-US" sz="1400" b="0" i="0" u="none" strike="noStrike" cap="none">
                <a:solidFill>
                  <a:srgbClr val="000000"/>
                </a:solidFill>
                <a:latin typeface="Arial"/>
                <a:ea typeface="Arial"/>
                <a:cs typeface="Arial"/>
                <a:sym typeface="Arial"/>
              </a:rPr>
              <a:t>formation and storage of new memories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Amygdala</a:t>
            </a:r>
            <a:r>
              <a:rPr lang="en-US" sz="1400" b="0" i="0" u="none" strike="noStrike" cap="none">
                <a:solidFill>
                  <a:srgbClr val="000000"/>
                </a:solidFill>
                <a:latin typeface="Arial"/>
                <a:ea typeface="Arial"/>
                <a:cs typeface="Arial"/>
                <a:sym typeface="Arial"/>
              </a:rPr>
              <a:t> :  processes associations between unpleasant emotions and memory for those emotions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Basal ganglia</a:t>
            </a:r>
            <a:r>
              <a:rPr lang="en-US" sz="1400" b="0" i="0" u="none" strike="noStrike" cap="none">
                <a:solidFill>
                  <a:srgbClr val="000000"/>
                </a:solidFill>
                <a:latin typeface="Arial"/>
                <a:ea typeface="Arial"/>
                <a:cs typeface="Arial"/>
                <a:sym typeface="Arial"/>
              </a:rPr>
              <a:t>:   group of neurons working together to help plan and produce movement (Parkinson's)</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Medulla</a:t>
            </a:r>
            <a:r>
              <a:rPr lang="en-US" sz="1400" b="0" i="0" u="none" strike="noStrike" cap="none">
                <a:solidFill>
                  <a:srgbClr val="000000"/>
                </a:solidFill>
                <a:latin typeface="Arial"/>
                <a:ea typeface="Arial"/>
                <a:cs typeface="Arial"/>
                <a:sym typeface="Arial"/>
              </a:rPr>
              <a:t> :  controls basic autonomic functions like circulation, breathing, digestion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Pons</a:t>
            </a:r>
            <a:r>
              <a:rPr lang="en-US" sz="1400" b="0" i="0" u="none" strike="noStrike" cap="none">
                <a:solidFill>
                  <a:srgbClr val="000000"/>
                </a:solidFill>
                <a:latin typeface="Arial"/>
                <a:ea typeface="Arial"/>
                <a:cs typeface="Arial"/>
                <a:sym typeface="Arial"/>
              </a:rPr>
              <a:t>: relay station from hindbrain to cerebral cortex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Cerebellum: </a:t>
            </a:r>
            <a:r>
              <a:rPr lang="en-US" sz="1400" b="0" i="0" u="none" strike="noStrike" cap="none">
                <a:solidFill>
                  <a:srgbClr val="000000"/>
                </a:solidFill>
                <a:latin typeface="Arial"/>
                <a:ea typeface="Arial"/>
                <a:cs typeface="Arial"/>
                <a:sym typeface="Arial"/>
              </a:rPr>
              <a:t>coordination of motor function </a:t>
            </a:r>
          </a:p>
          <a:p>
            <a:pPr marL="342900" marR="0" lvl="0" indent="-342900" algn="l" rtl="0">
              <a:lnSpc>
                <a:spcPct val="120000"/>
              </a:lnSpc>
              <a:spcBef>
                <a:spcPts val="1125"/>
              </a:spcBef>
              <a:spcAft>
                <a:spcPts val="0"/>
              </a:spcAft>
              <a:buClr>
                <a:srgbClr val="000000"/>
              </a:buClr>
              <a:buSzPct val="399000"/>
              <a:buFont typeface="Arial"/>
              <a:buChar char="•"/>
            </a:pPr>
            <a:r>
              <a:rPr lang="en-US" sz="1400" b="1" i="0" u="none" strike="noStrike" cap="none">
                <a:solidFill>
                  <a:srgbClr val="000000"/>
                </a:solidFill>
                <a:latin typeface="Arial"/>
                <a:ea typeface="Arial"/>
                <a:cs typeface="Arial"/>
                <a:sym typeface="Arial"/>
              </a:rPr>
              <a:t>Brainstem </a:t>
            </a:r>
            <a:r>
              <a:rPr lang="en-US" sz="1400" b="0" i="0" u="none" strike="noStrike" cap="none">
                <a:solidFill>
                  <a:srgbClr val="000000"/>
                </a:solidFill>
                <a:latin typeface="Arial"/>
                <a:ea typeface="Arial"/>
                <a:cs typeface="Arial"/>
                <a:sym typeface="Arial"/>
              </a:rPr>
              <a:t>: lowest part of brain; basics of life support, and neurons that control sensory/motor skills</a:t>
            </a:r>
          </a:p>
        </p:txBody>
      </p:sp>
      <p:sp>
        <p:nvSpPr>
          <p:cNvPr id="214" name="Shape 214"/>
          <p:cNvSpPr/>
          <p:nvPr/>
        </p:nvSpPr>
        <p:spPr>
          <a:xfrm>
            <a:off x="5105400" y="914400"/>
            <a:ext cx="4038599" cy="356235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Neurons</a:t>
            </a:r>
          </a:p>
        </p:txBody>
      </p:sp>
      <p:sp>
        <p:nvSpPr>
          <p:cNvPr id="220" name="Shape 220"/>
          <p:cNvSpPr txBox="1">
            <a:spLocks noGrp="1"/>
          </p:cNvSpPr>
          <p:nvPr>
            <p:ph type="body" idx="1"/>
          </p:nvPr>
        </p:nvSpPr>
        <p:spPr>
          <a:xfrm>
            <a:off x="0" y="1066800"/>
            <a:ext cx="4953000" cy="5791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Sensory neuron:  a neuron conducting impulses inwards to the brain or spinal cord</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Association neuron:  neurons found in the brain and spinal cord that conduct impulses between neurons</a:t>
            </a:r>
          </a:p>
          <a:p>
            <a:pPr marL="342900" marR="0" lvl="0" indent="-342900" algn="l" rtl="0">
              <a:spcBef>
                <a:spcPts val="640"/>
              </a:spcBef>
              <a:spcAft>
                <a:spcPts val="0"/>
              </a:spcAft>
              <a:buClr>
                <a:schemeClr val="dk1"/>
              </a:buClr>
              <a:buSzPct val="103795"/>
              <a:buFont typeface="Arial"/>
              <a:buChar char="•"/>
            </a:pPr>
            <a:r>
              <a:rPr lang="en-US" sz="2950" b="0" i="0" u="none" strike="noStrike" cap="none">
                <a:solidFill>
                  <a:schemeClr val="dk1"/>
                </a:solidFill>
                <a:latin typeface="Arial"/>
                <a:ea typeface="Arial"/>
                <a:cs typeface="Arial"/>
                <a:sym typeface="Arial"/>
              </a:rPr>
              <a:t>Motor neuron:  a neuron that conveys impulses from the central nervous system to a muscle, gland, or other effector tissue</a:t>
            </a:r>
          </a:p>
        </p:txBody>
      </p:sp>
      <p:sp>
        <p:nvSpPr>
          <p:cNvPr id="221" name="Shape 221"/>
          <p:cNvSpPr/>
          <p:nvPr/>
        </p:nvSpPr>
        <p:spPr>
          <a:xfrm>
            <a:off x="4876800" y="1295400"/>
            <a:ext cx="4267199" cy="31241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Action Potential</a:t>
            </a:r>
          </a:p>
        </p:txBody>
      </p:sp>
      <p:sp>
        <p:nvSpPr>
          <p:cNvPr id="227" name="Shape 227"/>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Shape 228"/>
          <p:cNvSpPr txBox="1"/>
          <p:nvPr/>
        </p:nvSpPr>
        <p:spPr>
          <a:xfrm>
            <a:off x="4876800" y="1143000"/>
            <a:ext cx="3048000"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Resting Potential</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Shape 234"/>
          <p:cNvSpPr txBox="1"/>
          <p:nvPr/>
        </p:nvSpPr>
        <p:spPr>
          <a:xfrm>
            <a:off x="3429000" y="762000"/>
            <a:ext cx="1752600"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Depolarization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Shape 240"/>
          <p:cNvSpPr txBox="1"/>
          <p:nvPr/>
        </p:nvSpPr>
        <p:spPr>
          <a:xfrm>
            <a:off x="3429000" y="685800"/>
            <a:ext cx="16763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Repolarization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0" y="0"/>
            <a:ext cx="9144000" cy="68580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Shape 246"/>
          <p:cNvSpPr txBox="1"/>
          <p:nvPr/>
        </p:nvSpPr>
        <p:spPr>
          <a:xfrm>
            <a:off x="3429000" y="914400"/>
            <a:ext cx="1752600" cy="646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Return to Resting Potential</a:t>
            </a:r>
          </a:p>
        </p:txBody>
      </p:sp>
      <p:sp>
        <p:nvSpPr>
          <p:cNvPr id="247" name="Shape 247"/>
          <p:cNvSpPr txBox="1"/>
          <p:nvPr/>
        </p:nvSpPr>
        <p:spPr>
          <a:xfrm>
            <a:off x="6553200" y="5638800"/>
            <a:ext cx="1600199"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Na+/K+ pump</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Hormones</a:t>
            </a: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Any one of the many circulating chemical signals found in all multicellular organisms that are formed in specialized cells, travel in body fluids, and coordinate the various parts of the organism by interacting with target cells.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Hormones are secreted by tissues in the body referred to as glands.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Endocrine glands secrete hormones directly into the bloodstream while exocrine glands secrete hormones into ducts, or passageways, before they reach their target.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endocrine system, works with the nervous system to regulate and control all the actions of the human machine.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Endocrine System</a:t>
            </a:r>
          </a:p>
        </p:txBody>
      </p:sp>
      <p:sp>
        <p:nvSpPr>
          <p:cNvPr id="259" name="Shape 259"/>
          <p:cNvSpPr txBox="1">
            <a:spLocks noGrp="1"/>
          </p:cNvSpPr>
          <p:nvPr>
            <p:ph type="body" idx="1"/>
          </p:nvPr>
        </p:nvSpPr>
        <p:spPr>
          <a:xfrm>
            <a:off x="0" y="1295400"/>
            <a:ext cx="9144000" cy="5562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Endocrine System : </a:t>
            </a:r>
            <a:r>
              <a:rPr lang="en-US" sz="2000" b="0" i="0" u="none" strike="noStrike" cap="none">
                <a:solidFill>
                  <a:schemeClr val="dk1"/>
                </a:solidFill>
                <a:latin typeface="Arial"/>
                <a:ea typeface="Arial"/>
                <a:cs typeface="Arial"/>
                <a:sym typeface="Arial"/>
              </a:rPr>
              <a:t>The glands and parts of glands that produce endocrine secretions, help to integrate and control bodily metabolic activity, and include especially the pituitary, thyroid, parathyroid, adrenals, islets of Langerhans, ovaries, and testes.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Endocrine Gland : </a:t>
            </a:r>
            <a:r>
              <a:rPr lang="en-US" sz="2000" b="0" i="0" u="none" strike="noStrike" cap="none">
                <a:solidFill>
                  <a:schemeClr val="dk1"/>
                </a:solidFill>
                <a:latin typeface="Arial"/>
                <a:ea typeface="Arial"/>
                <a:cs typeface="Arial"/>
                <a:sym typeface="Arial"/>
              </a:rPr>
              <a:t>A gland (as the thyroid or the pituitary) that produces an endocrine secretion -- called also </a:t>
            </a:r>
            <a:r>
              <a:rPr lang="en-US" sz="2000" b="0" i="1" u="none" strike="noStrike" cap="none">
                <a:solidFill>
                  <a:schemeClr val="dk1"/>
                </a:solidFill>
                <a:latin typeface="Arial"/>
                <a:ea typeface="Arial"/>
                <a:cs typeface="Arial"/>
                <a:sym typeface="Arial"/>
              </a:rPr>
              <a:t>ductless gland,</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gland of internal secretion.</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Exocrine Gland : </a:t>
            </a:r>
            <a:r>
              <a:rPr lang="en-US" sz="2000" b="0" i="0" u="none" strike="noStrike" cap="none">
                <a:solidFill>
                  <a:schemeClr val="dk1"/>
                </a:solidFill>
                <a:latin typeface="Arial"/>
                <a:ea typeface="Arial"/>
                <a:cs typeface="Arial"/>
                <a:sym typeface="Arial"/>
              </a:rPr>
              <a:t>A gland (as a sweat gland, a salivary gland, or a kidney) that releases a secretion external to or at the surface of an organ by means of a canal or duct.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Glucagon : </a:t>
            </a:r>
            <a:r>
              <a:rPr lang="en-US" sz="2000" b="0" i="0" u="none" strike="noStrike" cap="none">
                <a:solidFill>
                  <a:schemeClr val="dk1"/>
                </a:solidFill>
                <a:latin typeface="Arial"/>
                <a:ea typeface="Arial"/>
                <a:cs typeface="Arial"/>
                <a:sym typeface="Arial"/>
              </a:rPr>
              <a:t>A protein hormone that is produced especially by the pancreatic islets of Langerhans and that promotes an increase in the sugar content of the blood by increasing the rate of breakdown of glycogen in the liver.</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58332"/>
              <a:buFont typeface="Arial"/>
              <a:buChar char="•"/>
            </a:pPr>
            <a:r>
              <a:rPr lang="en-US" sz="2000" b="1" i="0" u="none" strike="noStrike" cap="none">
                <a:solidFill>
                  <a:schemeClr val="dk1"/>
                </a:solidFill>
                <a:latin typeface="Arial"/>
                <a:ea typeface="Arial"/>
                <a:cs typeface="Arial"/>
                <a:sym typeface="Arial"/>
              </a:rPr>
              <a:t>Insulin :</a:t>
            </a:r>
            <a:r>
              <a:rPr lang="en-US" sz="2000" b="0" i="0" u="none" strike="noStrike" cap="none">
                <a:solidFill>
                  <a:schemeClr val="dk1"/>
                </a:solidFill>
                <a:latin typeface="Arial"/>
                <a:ea typeface="Arial"/>
                <a:cs typeface="Arial"/>
                <a:sym typeface="Arial"/>
              </a:rPr>
              <a:t>A vertebrate hormone that lowers blood glucose levels by promoting the uptake of glucose by most body cells and the synthesis and storage of glycogen in the liver. </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Endocrine System Cont. </a:t>
            </a:r>
          </a:p>
        </p:txBody>
      </p:sp>
      <p:sp>
        <p:nvSpPr>
          <p:cNvPr id="265" name="Shape 26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Hypothalamus :  </a:t>
            </a:r>
            <a:r>
              <a:rPr lang="en-US" sz="2700" b="0" i="0" u="none" strike="noStrike" cap="none">
                <a:solidFill>
                  <a:schemeClr val="dk1"/>
                </a:solidFill>
                <a:latin typeface="Arial"/>
                <a:ea typeface="Arial"/>
                <a:cs typeface="Arial"/>
                <a:sym typeface="Arial"/>
              </a:rPr>
              <a:t>The ventral part of the vertebrate forebrain; functions in maintaining homeostasis, especially in coordinating the endocrine and nervous systems; secretes hormones of the posterior pituitary and releasing factors, which regulate the anterior pituitary.</a:t>
            </a:r>
          </a:p>
          <a:p>
            <a:pPr marL="342900" marR="0" lvl="0" indent="-342900" algn="l" rtl="0">
              <a:spcBef>
                <a:spcPts val="640"/>
              </a:spcBef>
              <a:spcAft>
                <a:spcPts val="0"/>
              </a:spcAft>
              <a:buClr>
                <a:schemeClr val="dk1"/>
              </a:buClr>
              <a:buSzPct val="117283"/>
              <a:buFont typeface="Arial"/>
              <a:buChar char="•"/>
            </a:pPr>
            <a:r>
              <a:rPr lang="en-US" sz="2700" b="1" i="0" u="none" strike="noStrike" cap="none">
                <a:solidFill>
                  <a:schemeClr val="dk1"/>
                </a:solidFill>
                <a:latin typeface="Arial"/>
                <a:ea typeface="Arial"/>
                <a:cs typeface="Arial"/>
                <a:sym typeface="Arial"/>
              </a:rPr>
              <a:t>Pituitary gland : </a:t>
            </a:r>
            <a:r>
              <a:rPr lang="en-US" sz="2700" b="0" i="0" u="none" strike="noStrike" cap="none">
                <a:solidFill>
                  <a:schemeClr val="dk1"/>
                </a:solidFill>
                <a:latin typeface="Arial"/>
                <a:ea typeface="Arial"/>
                <a:cs typeface="Arial"/>
                <a:sym typeface="Arial"/>
              </a:rPr>
              <a:t>An endocrine gland at the base of the hypothalamus; consists of a posterior lobe, which stores and releases two hormones produced by the hypothalamus, and an anterior lobe, which produces and secretes many hormones that regulate diverse body functions.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p:nvPr/>
        </p:nvSpPr>
        <p:spPr>
          <a:xfrm>
            <a:off x="0" y="1371600"/>
            <a:ext cx="9144000" cy="51403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Arial"/>
                <a:ea typeface="Arial"/>
                <a:cs typeface="Arial"/>
                <a:sym typeface="Arial"/>
              </a:rPr>
              <a:t/>
            </a:r>
            <a:br>
              <a:rPr lang="en-US" sz="1800" b="0" i="0" u="none" strike="noStrike" cap="none">
                <a:solidFill>
                  <a:srgbClr val="000000"/>
                </a:solidFill>
                <a:latin typeface="Arial"/>
                <a:ea typeface="Arial"/>
                <a:cs typeface="Arial"/>
                <a:sym typeface="Arial"/>
              </a:rPr>
            </a:br>
            <a:r>
              <a:rPr lang="en-US" sz="3200" b="1" i="0" u="none" strike="noStrike" cap="none">
                <a:solidFill>
                  <a:srgbClr val="000000"/>
                </a:solidFill>
                <a:latin typeface="Arial"/>
                <a:ea typeface="Arial"/>
                <a:cs typeface="Arial"/>
                <a:sym typeface="Arial"/>
              </a:rPr>
              <a:t>Negative feedback loop </a:t>
            </a:r>
            <a:r>
              <a:rPr lang="en-US" sz="3200" b="0" i="0" u="none" strike="noStrike" cap="none">
                <a:solidFill>
                  <a:srgbClr val="000000"/>
                </a:solidFill>
                <a:latin typeface="Arial"/>
                <a:ea typeface="Arial"/>
                <a:cs typeface="Arial"/>
                <a:sym typeface="Arial"/>
              </a:rPr>
              <a:t>- The body senses an internal change and activates mechanisms that reverse, or negate, that change. </a:t>
            </a:r>
          </a:p>
          <a:p>
            <a:pPr marL="457200" marR="0" lvl="1" indent="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body temperature regulation</a:t>
            </a:r>
          </a:p>
          <a:p>
            <a:pPr marL="0" marR="0" lvl="0" indent="0" algn="l" rtl="0">
              <a:spcBef>
                <a:spcPts val="0"/>
              </a:spcBef>
              <a:spcAft>
                <a:spcPts val="0"/>
              </a:spcAft>
              <a:buSzPct val="25000"/>
              <a:buNone/>
            </a:pPr>
            <a:r>
              <a:rPr lang="en-US" sz="3200" b="1" i="0" u="none" strike="noStrike" cap="none">
                <a:solidFill>
                  <a:srgbClr val="000000"/>
                </a:solidFill>
                <a:latin typeface="Arial"/>
                <a:ea typeface="Arial"/>
                <a:cs typeface="Arial"/>
                <a:sym typeface="Arial"/>
              </a:rPr>
              <a:t>Positive feedback loop </a:t>
            </a:r>
            <a:r>
              <a:rPr lang="en-US" sz="3200" b="0" i="0" u="none" strike="noStrike" cap="none">
                <a:solidFill>
                  <a:srgbClr val="000000"/>
                </a:solidFill>
                <a:latin typeface="Arial"/>
                <a:ea typeface="Arial"/>
                <a:cs typeface="Arial"/>
                <a:sym typeface="Arial"/>
              </a:rPr>
              <a:t>- a process in which the body senses a change and activates mechanisms that accelerate or increase that change</a:t>
            </a:r>
          </a:p>
          <a:p>
            <a:pPr marL="457200" marR="0" lvl="1" indent="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blood clotting</a:t>
            </a:r>
          </a:p>
        </p:txBody>
      </p:sp>
      <p:sp>
        <p:nvSpPr>
          <p:cNvPr id="271" name="Shape 271"/>
          <p:cNvSpPr/>
          <p:nvPr/>
        </p:nvSpPr>
        <p:spPr>
          <a:xfrm>
            <a:off x="0" y="0"/>
            <a:ext cx="9144000" cy="144621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rgbClr val="000000"/>
                </a:solidFill>
                <a:latin typeface="Arial"/>
                <a:ea typeface="Arial"/>
                <a:cs typeface="Arial"/>
                <a:sym typeface="Arial"/>
              </a:rPr>
              <a:t>Hormone Imbalance and Feedback Loops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Directional Terms</a:t>
            </a:r>
          </a:p>
        </p:txBody>
      </p:sp>
      <p:sp>
        <p:nvSpPr>
          <p:cNvPr id="100" name="Shape 100"/>
          <p:cNvSpPr txBox="1">
            <a:spLocks noGrp="1"/>
          </p:cNvSpPr>
          <p:nvPr>
            <p:ph type="body" idx="1"/>
          </p:nvPr>
        </p:nvSpPr>
        <p:spPr>
          <a:xfrm>
            <a:off x="457200" y="1143000"/>
            <a:ext cx="8229600" cy="53339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2250" b="0" i="0" u="none" strike="noStrike" cap="none">
                <a:solidFill>
                  <a:schemeClr val="dk1"/>
                </a:solidFill>
                <a:latin typeface="Arial"/>
                <a:ea typeface="Arial"/>
                <a:cs typeface="Arial"/>
                <a:sym typeface="Arial"/>
              </a:rPr>
              <a:t>General, directional terms are grouped in pairs of opposites based on the standard position.</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Superior and inferior</a:t>
            </a:r>
            <a:r>
              <a:rPr lang="en-US" sz="2250" b="0" i="0" u="none" strike="noStrike" cap="none">
                <a:solidFill>
                  <a:schemeClr val="dk1"/>
                </a:solidFill>
                <a:latin typeface="Arial"/>
                <a:ea typeface="Arial"/>
                <a:cs typeface="Arial"/>
                <a:sym typeface="Arial"/>
              </a:rPr>
              <a:t>. Superior means above, inferior means below. The elbow is superior (above) to the hand. The foot is inferior (below) to the knee.</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Anterior (ventral) and posterior (dorsal)</a:t>
            </a:r>
            <a:r>
              <a:rPr lang="en-US" sz="2250" b="0" i="0" u="none" strike="noStrike" cap="none">
                <a:solidFill>
                  <a:schemeClr val="dk1"/>
                </a:solidFill>
                <a:latin typeface="Arial"/>
                <a:ea typeface="Arial"/>
                <a:cs typeface="Arial"/>
                <a:sym typeface="Arial"/>
              </a:rPr>
              <a:t>. Anterior means toward the front (chest side) of the body, posterior means toward the back.</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Medial and Lateral</a:t>
            </a:r>
            <a:r>
              <a:rPr lang="en-US" sz="2250" b="0" i="0" u="none" strike="noStrike" cap="none">
                <a:solidFill>
                  <a:schemeClr val="dk1"/>
                </a:solidFill>
                <a:latin typeface="Arial"/>
                <a:ea typeface="Arial"/>
                <a:cs typeface="Arial"/>
                <a:sym typeface="Arial"/>
              </a:rPr>
              <a:t>. Medial means toward the midline of the body, lateral means away from the midline. </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Proximal and distal</a:t>
            </a:r>
            <a:r>
              <a:rPr lang="en-US" sz="2250" b="0" i="0" u="none" strike="noStrike" cap="none">
                <a:solidFill>
                  <a:schemeClr val="dk1"/>
                </a:solidFill>
                <a:latin typeface="Arial"/>
                <a:ea typeface="Arial"/>
                <a:cs typeface="Arial"/>
                <a:sym typeface="Arial"/>
              </a:rPr>
              <a:t>. Proximal means closest to the point of origin or trunk of the body, distal means farthest. Often used when describing arms and legs. If you were describing the shin bone, the proximal end would be the end close to the knee and the distal end would be the end close to the foot.</a:t>
            </a:r>
          </a:p>
          <a:p>
            <a:pPr marL="342900" marR="0" lvl="0" indent="-342900" algn="l" rtl="0">
              <a:spcBef>
                <a:spcPts val="640"/>
              </a:spcBef>
              <a:spcAft>
                <a:spcPts val="0"/>
              </a:spcAft>
              <a:buClr>
                <a:schemeClr val="dk1"/>
              </a:buClr>
              <a:buSzPct val="134687"/>
              <a:buFont typeface="Arial"/>
              <a:buChar char="•"/>
            </a:pPr>
            <a:r>
              <a:rPr lang="en-US" sz="2250" b="0" i="1" u="none" strike="noStrike" cap="none">
                <a:solidFill>
                  <a:schemeClr val="dk1"/>
                </a:solidFill>
                <a:latin typeface="Arial"/>
                <a:ea typeface="Arial"/>
                <a:cs typeface="Arial"/>
                <a:sym typeface="Arial"/>
              </a:rPr>
              <a:t>Superficial and deep</a:t>
            </a:r>
            <a:r>
              <a:rPr lang="en-US" sz="2250" b="0" i="0" u="none" strike="noStrike" cap="none">
                <a:solidFill>
                  <a:schemeClr val="dk1"/>
                </a:solidFill>
                <a:latin typeface="Arial"/>
                <a:ea typeface="Arial"/>
                <a:cs typeface="Arial"/>
                <a:sym typeface="Arial"/>
              </a:rPr>
              <a:t>. Superficial means toward the body surface, deep means farthest from the body surface.</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950" b="0" i="0" u="none" strike="noStrike" cap="none">
                <a:solidFill>
                  <a:schemeClr val="dk1"/>
                </a:solidFill>
                <a:latin typeface="Arial"/>
                <a:ea typeface="Arial"/>
                <a:cs typeface="Arial"/>
                <a:sym typeface="Arial"/>
              </a:rPr>
              <a:t>Hormone Imbalance and Feedback Loops (insulin)</a:t>
            </a:r>
          </a:p>
        </p:txBody>
      </p:sp>
      <p:sp>
        <p:nvSpPr>
          <p:cNvPr id="277" name="Shape 277"/>
          <p:cNvSpPr/>
          <p:nvPr/>
        </p:nvSpPr>
        <p:spPr>
          <a:xfrm>
            <a:off x="1295400" y="1360487"/>
            <a:ext cx="6248399" cy="5497512"/>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3950" b="0" i="0" u="none" strike="noStrike" cap="none">
                <a:solidFill>
                  <a:schemeClr val="dk1"/>
                </a:solidFill>
                <a:latin typeface="Arial"/>
                <a:ea typeface="Arial"/>
                <a:cs typeface="Arial"/>
                <a:sym typeface="Arial"/>
              </a:rPr>
              <a:t>Hormone Imbalance and Feedback Loops (thyroid)</a:t>
            </a:r>
          </a:p>
        </p:txBody>
      </p:sp>
      <p:sp>
        <p:nvSpPr>
          <p:cNvPr id="283" name="Shape 283"/>
          <p:cNvSpPr/>
          <p:nvPr/>
        </p:nvSpPr>
        <p:spPr>
          <a:xfrm>
            <a:off x="1501775" y="1270000"/>
            <a:ext cx="6140449" cy="541655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a:t>
            </a:r>
          </a:p>
        </p:txBody>
      </p:sp>
      <p:sp>
        <p:nvSpPr>
          <p:cNvPr id="289" name="Shape 289"/>
          <p:cNvSpPr/>
          <p:nvPr/>
        </p:nvSpPr>
        <p:spPr>
          <a:xfrm>
            <a:off x="990600" y="1235075"/>
            <a:ext cx="6858000" cy="56229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a:t>
            </a:r>
          </a:p>
        </p:txBody>
      </p:sp>
      <p:sp>
        <p:nvSpPr>
          <p:cNvPr id="295" name="Shape 295"/>
          <p:cNvSpPr txBox="1">
            <a:spLocks noGrp="1"/>
          </p:cNvSpPr>
          <p:nvPr>
            <p:ph type="body" idx="1"/>
          </p:nvPr>
        </p:nvSpPr>
        <p:spPr>
          <a:xfrm>
            <a:off x="0" y="1219200"/>
            <a:ext cx="8839199" cy="541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Accommodation : </a:t>
            </a:r>
            <a:r>
              <a:rPr lang="en-US" sz="2000" b="0" i="0" u="none" strike="noStrike" cap="none">
                <a:solidFill>
                  <a:schemeClr val="dk1"/>
                </a:solidFill>
                <a:latin typeface="Arial"/>
                <a:ea typeface="Arial"/>
                <a:cs typeface="Arial"/>
                <a:sym typeface="Arial"/>
              </a:rPr>
              <a:t>The automatic adjustment of the eye for seeing at different distances affected chiefly by changes in the convexity of the crystalline lens.</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Astigmatism : </a:t>
            </a:r>
            <a:r>
              <a:rPr lang="en-US" sz="2000" b="0" i="0" u="none" strike="noStrike" cap="none">
                <a:solidFill>
                  <a:schemeClr val="dk1"/>
                </a:solidFill>
                <a:latin typeface="Arial"/>
                <a:ea typeface="Arial"/>
                <a:cs typeface="Arial"/>
                <a:sym typeface="Arial"/>
              </a:rPr>
              <a:t>A defect of an optical system (as a lens) causing rays from a point to fail to meet in a focal point resulting in a blurred and imperfect image.</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Blind spot: </a:t>
            </a:r>
            <a:r>
              <a:rPr lang="en-US" sz="2000" b="0" i="0" u="none" strike="noStrike" cap="none">
                <a:solidFill>
                  <a:schemeClr val="dk1"/>
                </a:solidFill>
                <a:latin typeface="Arial"/>
                <a:ea typeface="Arial"/>
                <a:cs typeface="Arial"/>
                <a:sym typeface="Arial"/>
              </a:rPr>
              <a:t>The small circular area in the retina where the optic nerve enters the eye that is devoid of rods and cones and is insensitive to light.</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Cone : </a:t>
            </a:r>
            <a:r>
              <a:rPr lang="en-US" sz="2000" b="0" i="0" u="none" strike="noStrike" cap="none">
                <a:solidFill>
                  <a:schemeClr val="dk1"/>
                </a:solidFill>
                <a:latin typeface="Arial"/>
                <a:ea typeface="Arial"/>
                <a:cs typeface="Arial"/>
                <a:sym typeface="Arial"/>
              </a:rPr>
              <a:t>Any of the conical photosensitive receptor cells of the vertebrate retina that function in color vision.</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Cornea: </a:t>
            </a:r>
            <a:r>
              <a:rPr lang="en-US" sz="2000" b="0" i="0" u="none" strike="noStrike" cap="none">
                <a:solidFill>
                  <a:schemeClr val="dk1"/>
                </a:solidFill>
                <a:latin typeface="Arial"/>
                <a:ea typeface="Arial"/>
                <a:cs typeface="Arial"/>
                <a:sym typeface="Arial"/>
              </a:rPr>
              <a:t>The transparent part of the coat of the eyeball that covers the iris and pupil and admits light to the interior.</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Depth Perception :  </a:t>
            </a:r>
            <a:r>
              <a:rPr lang="en-US" sz="2000" b="0" i="0" u="none" strike="noStrike" cap="none">
                <a:solidFill>
                  <a:schemeClr val="dk1"/>
                </a:solidFill>
                <a:latin typeface="Arial"/>
                <a:ea typeface="Arial"/>
                <a:cs typeface="Arial"/>
                <a:sym typeface="Arial"/>
              </a:rPr>
              <a:t>The ability to judge the distance of objects and the spatial relationship of objects at different distances.</a:t>
            </a:r>
          </a:p>
          <a:p>
            <a:pPr marL="342900" marR="0" lvl="0" indent="-342900" algn="l" rtl="0">
              <a:spcBef>
                <a:spcPts val="400"/>
              </a:spcBef>
              <a:spcAft>
                <a:spcPts val="0"/>
              </a:spcAft>
              <a:buClr>
                <a:schemeClr val="dk1"/>
              </a:buClr>
              <a:buSzPct val="100000"/>
              <a:buFont typeface="Arial"/>
              <a:buChar char="•"/>
            </a:pPr>
            <a:r>
              <a:rPr lang="en-US" sz="2000" b="1" i="0" u="none" strike="noStrike" cap="none">
                <a:solidFill>
                  <a:schemeClr val="dk1"/>
                </a:solidFill>
                <a:latin typeface="Arial"/>
                <a:ea typeface="Arial"/>
                <a:cs typeface="Arial"/>
                <a:sym typeface="Arial"/>
              </a:rPr>
              <a:t>Hyperopia:  </a:t>
            </a:r>
            <a:r>
              <a:rPr lang="en-US" sz="2000" b="0" i="0" u="none" strike="noStrike" cap="none">
                <a:solidFill>
                  <a:schemeClr val="dk1"/>
                </a:solidFill>
                <a:latin typeface="Arial"/>
                <a:ea typeface="Arial"/>
                <a:cs typeface="Arial"/>
                <a:sym typeface="Arial"/>
              </a:rPr>
              <a:t>A condition in which visual images come to a focus behind the retina of the eye and vision is better for distant than for near objects -- called also </a:t>
            </a:r>
            <a:r>
              <a:rPr lang="en-US" sz="2000" b="0" i="1" u="none" strike="noStrike" cap="none">
                <a:solidFill>
                  <a:schemeClr val="dk1"/>
                </a:solidFill>
                <a:latin typeface="Arial"/>
                <a:ea typeface="Arial"/>
                <a:cs typeface="Arial"/>
                <a:sym typeface="Arial"/>
              </a:rPr>
              <a:t>farsightedness.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a:t>
            </a:r>
          </a:p>
        </p:txBody>
      </p:sp>
      <p:sp>
        <p:nvSpPr>
          <p:cNvPr id="301" name="Shape 301"/>
          <p:cNvSpPr txBox="1">
            <a:spLocks noGrp="1"/>
          </p:cNvSpPr>
          <p:nvPr>
            <p:ph type="body" idx="1"/>
          </p:nvPr>
        </p:nvSpPr>
        <p:spPr>
          <a:xfrm>
            <a:off x="0" y="1219200"/>
            <a:ext cx="8839199" cy="541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44270"/>
              <a:buFont typeface="Arial"/>
              <a:buChar char="•"/>
            </a:pPr>
            <a:r>
              <a:rPr lang="en-US" sz="3200" b="0" i="0" u="none" strike="noStrike" cap="none">
                <a:solidFill>
                  <a:schemeClr val="dk1"/>
                </a:solidFill>
                <a:latin typeface="Arial"/>
                <a:ea typeface="Arial"/>
                <a:cs typeface="Arial"/>
                <a:sym typeface="Arial"/>
              </a:rPr>
              <a:t/>
            </a:r>
            <a:br>
              <a:rPr lang="en-US" sz="3200" b="0" i="0" u="none" strike="noStrike" cap="none">
                <a:solidFill>
                  <a:schemeClr val="dk1"/>
                </a:solidFill>
                <a:latin typeface="Arial"/>
                <a:ea typeface="Arial"/>
                <a:cs typeface="Arial"/>
                <a:sym typeface="Arial"/>
              </a:rPr>
            </a:br>
            <a:r>
              <a:rPr lang="en-US" sz="1400" b="1" i="0" u="none" strike="noStrike" cap="none">
                <a:solidFill>
                  <a:schemeClr val="dk1"/>
                </a:solidFill>
                <a:latin typeface="Arial"/>
                <a:ea typeface="Arial"/>
                <a:cs typeface="Arial"/>
                <a:sym typeface="Arial"/>
              </a:rPr>
              <a:t>Iris : </a:t>
            </a:r>
            <a:r>
              <a:rPr lang="en-US" sz="1400" b="0" i="0" u="none" strike="noStrike" cap="none">
                <a:solidFill>
                  <a:schemeClr val="dk1"/>
                </a:solidFill>
                <a:latin typeface="Arial"/>
                <a:ea typeface="Arial"/>
                <a:cs typeface="Arial"/>
                <a:sym typeface="Arial"/>
              </a:rPr>
              <a:t>The opaque muscular contractile diaphragm that is suspended in the aqueous humor in front of the lens of the eye, is perforated by the pupil and is continuous peripherally with the ciliary body, has a deeply pigmented posterior surface which excludes the entrance of light except through the pupil and a colored anterior surface which determines the color of the eyes.</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Lens : </a:t>
            </a:r>
            <a:r>
              <a:rPr lang="en-US" sz="1400" b="0" i="0" u="none" strike="noStrike" cap="none">
                <a:solidFill>
                  <a:schemeClr val="dk1"/>
                </a:solidFill>
                <a:latin typeface="Arial"/>
                <a:ea typeface="Arial"/>
                <a:cs typeface="Arial"/>
                <a:sym typeface="Arial"/>
              </a:rPr>
              <a:t>A curved piece of glass or plastic used singly or combined in eyeglasses or an optical instrument (as a microscope) for forming an image by focusing rays of light.</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Myopia : </a:t>
            </a:r>
            <a:r>
              <a:rPr lang="en-US" sz="1400" b="0" i="0" u="none" strike="noStrike" cap="none">
                <a:solidFill>
                  <a:schemeClr val="dk1"/>
                </a:solidFill>
                <a:latin typeface="Arial"/>
                <a:ea typeface="Arial"/>
                <a:cs typeface="Arial"/>
                <a:sym typeface="Arial"/>
              </a:rPr>
              <a:t>A condition in which the visual images come to a focus in front of the retina of the eye because of defects in the refractive media of the eye or of abnormal length of the eyeball resulting especially in defective vision of distant objects -- called also </a:t>
            </a:r>
            <a:r>
              <a:rPr lang="en-US" sz="1400" b="0" i="1" u="none" strike="noStrike" cap="none">
                <a:solidFill>
                  <a:schemeClr val="dk1"/>
                </a:solidFill>
                <a:latin typeface="Arial"/>
                <a:ea typeface="Arial"/>
                <a:cs typeface="Arial"/>
                <a:sym typeface="Arial"/>
              </a:rPr>
              <a:t>nearsightedness.</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Optic nerve: </a:t>
            </a:r>
            <a:r>
              <a:rPr lang="en-US" sz="1400" b="0" i="0" u="none" strike="noStrike" cap="none">
                <a:solidFill>
                  <a:schemeClr val="dk1"/>
                </a:solidFill>
                <a:latin typeface="Arial"/>
                <a:ea typeface="Arial"/>
                <a:cs typeface="Arial"/>
                <a:sym typeface="Arial"/>
              </a:rPr>
              <a:t>Either of the pair of sensory nerves that comprise the second pair of cranial nerves, arise from the ventral part of the diencephalon, form an optic chiasma before passing to the eye and spreading over the anterior surface of the retina, and conduct visual stimuli to the brain.</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Pupil: </a:t>
            </a:r>
            <a:r>
              <a:rPr lang="en-US" sz="1400" b="0" i="0" u="none" strike="noStrike" cap="none">
                <a:solidFill>
                  <a:schemeClr val="dk1"/>
                </a:solidFill>
                <a:latin typeface="Arial"/>
                <a:ea typeface="Arial"/>
                <a:cs typeface="Arial"/>
                <a:sym typeface="Arial"/>
              </a:rPr>
              <a:t>The opening in the iris, which admits light into the interior of the vertebrate eye; muscles in the iris regulate its size.</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Refraction: </a:t>
            </a:r>
            <a:r>
              <a:rPr lang="en-US" sz="1400" b="0" i="0" u="none" strike="noStrike" cap="none">
                <a:solidFill>
                  <a:schemeClr val="dk1"/>
                </a:solidFill>
                <a:latin typeface="Arial"/>
                <a:ea typeface="Arial"/>
                <a:cs typeface="Arial"/>
                <a:sym typeface="Arial"/>
              </a:rPr>
              <a:t>The deflection from a straight path undergone by a light ray or a wave of energy in passing obliquely from one medium (as air) into another (as water or glass) in which its velocity is different.</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Retina :  </a:t>
            </a:r>
            <a:r>
              <a:rPr lang="en-US" sz="1400" b="0" i="0" u="none" strike="noStrike" cap="none">
                <a:solidFill>
                  <a:schemeClr val="dk1"/>
                </a:solidFill>
                <a:latin typeface="Arial"/>
                <a:ea typeface="Arial"/>
                <a:cs typeface="Arial"/>
                <a:sym typeface="Arial"/>
              </a:rPr>
              <a:t>The sensory membrane that lines most of the large posterior chamber of the vertebrate eye, is composed of several layers including one containing the rods and cones, and functions as the immediate instrument of vision by receiving the image formed by the lens and converting it into chemical and nervous signals which reach the brain by way of the optic nerve.</a:t>
            </a:r>
          </a:p>
          <a:p>
            <a:pPr marL="342900" marR="0" lvl="0" indent="-342900" algn="l" rtl="0">
              <a:spcBef>
                <a:spcPts val="280"/>
              </a:spcBef>
              <a:spcAft>
                <a:spcPts val="0"/>
              </a:spcAft>
              <a:buClr>
                <a:schemeClr val="dk1"/>
              </a:buClr>
              <a:buSzPct val="101190"/>
              <a:buFont typeface="Arial"/>
              <a:buChar char="•"/>
            </a:pPr>
            <a:r>
              <a:rPr lang="en-US" sz="1400" b="1" i="0" u="none" strike="noStrike" cap="none">
                <a:solidFill>
                  <a:schemeClr val="dk1"/>
                </a:solidFill>
                <a:latin typeface="Arial"/>
                <a:ea typeface="Arial"/>
                <a:cs typeface="Arial"/>
                <a:sym typeface="Arial"/>
              </a:rPr>
              <a:t>Rod :</a:t>
            </a:r>
            <a:r>
              <a:rPr lang="en-US" sz="1400" b="0" i="0" u="none" strike="noStrike" cap="none">
                <a:solidFill>
                  <a:schemeClr val="dk1"/>
                </a:solidFill>
                <a:latin typeface="Arial"/>
                <a:ea typeface="Arial"/>
                <a:cs typeface="Arial"/>
                <a:sym typeface="Arial"/>
              </a:rPr>
              <a:t>Any of the long rod-shaped photosensitive receptors in the retina responsive to faint light.</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The Eye: Focusing Light</a:t>
            </a:r>
          </a:p>
        </p:txBody>
      </p:sp>
      <p:sp>
        <p:nvSpPr>
          <p:cNvPr id="307" name="Shape 3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Light rays enter the eye through the cornea.</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iris works like a shutter in a camera.</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After passing through the iris, the light rays pass thru the eye's natural crystalline lens.</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Light rays pass through a dense, transparent gel-like substance, called the vitreous that fills the globe of the eyeball and helps the eye hold its spherical shape.</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In a normal eye, the light rays come to a sharp focusing point on the retina. </a:t>
            </a:r>
          </a:p>
          <a:p>
            <a:pPr marL="342900" marR="0" lvl="0" indent="-342900" algn="l" rtl="0">
              <a:spcBef>
                <a:spcPts val="640"/>
              </a:spcBef>
              <a:spcAft>
                <a:spcPts val="0"/>
              </a:spcAft>
              <a:buClr>
                <a:schemeClr val="dk1"/>
              </a:buClr>
              <a:buSzPct val="134687"/>
              <a:buFont typeface="Arial"/>
              <a:buChar char="•"/>
            </a:pPr>
            <a:r>
              <a:rPr lang="en-US" sz="2250" b="0" i="0" u="none" strike="noStrike" cap="none">
                <a:solidFill>
                  <a:schemeClr val="dk1"/>
                </a:solidFill>
                <a:latin typeface="Arial"/>
                <a:ea typeface="Arial"/>
                <a:cs typeface="Arial"/>
                <a:sym typeface="Arial"/>
              </a:rPr>
              <a:t>The retina's functions much like the film in a camera. It is responsible for capturing all of the light rays, processing them into light impulses through millions of tiny nerve endings, then sending these light impulses through over a million nerve fibers to the optic nerve.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81000" y="2667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US" sz="6550" b="1" i="0" u="none" strike="noStrike" cap="none">
                <a:solidFill>
                  <a:schemeClr val="dk1"/>
                </a:solidFill>
                <a:latin typeface="Arial"/>
                <a:ea typeface="Arial"/>
                <a:cs typeface="Arial"/>
                <a:sym typeface="Arial"/>
              </a:rPr>
              <a:t>Unit 3: Power </a:t>
            </a:r>
            <a:r>
              <a:rPr lang="en-US" sz="3950" b="1" i="0" u="none" strike="noStrike" cap="none">
                <a:solidFill>
                  <a:schemeClr val="dk1"/>
                </a:solidFill>
                <a:latin typeface="Arial"/>
                <a:ea typeface="Arial"/>
                <a:cs typeface="Arial"/>
                <a:sym typeface="Arial"/>
              </a:rPr>
              <a:t>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Digestive System</a:t>
            </a:r>
          </a:p>
        </p:txBody>
      </p:sp>
      <p:sp>
        <p:nvSpPr>
          <p:cNvPr id="318" name="Shape 318"/>
          <p:cNvSpPr/>
          <p:nvPr/>
        </p:nvSpPr>
        <p:spPr>
          <a:xfrm>
            <a:off x="0" y="1143000"/>
            <a:ext cx="3886200" cy="540385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Shape 319"/>
          <p:cNvSpPr txBox="1"/>
          <p:nvPr/>
        </p:nvSpPr>
        <p:spPr>
          <a:xfrm>
            <a:off x="3733800" y="1143000"/>
            <a:ext cx="5410200" cy="58483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Digestion</a:t>
            </a:r>
            <a:r>
              <a:rPr lang="en-US" sz="2200" b="0" i="0" u="none" strike="noStrike" cap="none">
                <a:solidFill>
                  <a:srgbClr val="000000"/>
                </a:solidFill>
                <a:latin typeface="Arial"/>
                <a:ea typeface="Arial"/>
                <a:cs typeface="Arial"/>
                <a:sym typeface="Arial"/>
              </a:rPr>
              <a:t>: allows your body to get the nutrients and energy it needs from the food you eat</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Mouth:  </a:t>
            </a:r>
            <a:r>
              <a:rPr lang="en-US" sz="2200" b="0" i="0" u="none" strike="noStrike" cap="none">
                <a:solidFill>
                  <a:srgbClr val="000000"/>
                </a:solidFill>
                <a:latin typeface="Arial"/>
                <a:ea typeface="Arial"/>
                <a:cs typeface="Arial"/>
                <a:sym typeface="Arial"/>
              </a:rPr>
              <a:t>mechanical digestion, salivary amylase starts protein breakdown</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Esophagus:  </a:t>
            </a:r>
            <a:r>
              <a:rPr lang="en-US" sz="2200" b="0" i="0" u="none" strike="noStrike" cap="none">
                <a:solidFill>
                  <a:srgbClr val="000000"/>
                </a:solidFill>
                <a:latin typeface="Arial"/>
                <a:ea typeface="Arial"/>
                <a:cs typeface="Arial"/>
                <a:sym typeface="Arial"/>
              </a:rPr>
              <a:t>peristalsis pushes food down tube</a:t>
            </a:r>
          </a:p>
          <a:p>
            <a:pPr marL="0" marR="0" lvl="0" indent="0" algn="l" rtl="0">
              <a:spcBef>
                <a:spcPts val="0"/>
              </a:spcBef>
              <a:spcAft>
                <a:spcPts val="0"/>
              </a:spcAft>
              <a:buClr>
                <a:srgbClr val="000000"/>
              </a:buClr>
              <a:buSzPct val="97999"/>
              <a:buFont typeface="Arial"/>
              <a:buChar char="•"/>
            </a:pPr>
            <a:r>
              <a:rPr lang="en-US" sz="2200" b="0" i="0" u="none" strike="noStrike" cap="none">
                <a:solidFill>
                  <a:srgbClr val="000000"/>
                </a:solidFill>
                <a:latin typeface="Arial"/>
                <a:ea typeface="Arial"/>
                <a:cs typeface="Arial"/>
                <a:sym typeface="Arial"/>
              </a:rPr>
              <a:t>Stomach:  holds food while being mixed with enzymes to help with digestion</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Small intestine:  </a:t>
            </a:r>
            <a:r>
              <a:rPr lang="en-US" sz="2200" b="0" i="0" u="none" strike="noStrike" cap="none">
                <a:solidFill>
                  <a:srgbClr val="000000"/>
                </a:solidFill>
                <a:latin typeface="Arial"/>
                <a:ea typeface="Arial"/>
                <a:cs typeface="Arial"/>
                <a:sym typeface="Arial"/>
              </a:rPr>
              <a:t>most digestion occurs here, absorption of nutrients</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Pancreas: </a:t>
            </a:r>
            <a:r>
              <a:rPr lang="en-US" sz="2200" b="0" i="0" u="none" strike="noStrike" cap="none">
                <a:solidFill>
                  <a:srgbClr val="000000"/>
                </a:solidFill>
                <a:latin typeface="Arial"/>
                <a:ea typeface="Arial"/>
                <a:cs typeface="Arial"/>
                <a:sym typeface="Arial"/>
              </a:rPr>
              <a:t>secretes digestive enzymes</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Liver</a:t>
            </a:r>
            <a:r>
              <a:rPr lang="en-US" sz="2200" b="0" i="0" u="none" strike="noStrike" cap="none">
                <a:solidFill>
                  <a:srgbClr val="000000"/>
                </a:solidFill>
                <a:latin typeface="Arial"/>
                <a:ea typeface="Arial"/>
                <a:cs typeface="Arial"/>
                <a:sym typeface="Arial"/>
              </a:rPr>
              <a:t>: produces bile to help digest fat</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Gall bladder:  </a:t>
            </a:r>
            <a:r>
              <a:rPr lang="en-US" sz="2200" b="0" i="0" u="none" strike="noStrike" cap="none">
                <a:solidFill>
                  <a:srgbClr val="000000"/>
                </a:solidFill>
                <a:latin typeface="Arial"/>
                <a:ea typeface="Arial"/>
                <a:cs typeface="Arial"/>
                <a:sym typeface="Arial"/>
              </a:rPr>
              <a:t>stores bile</a:t>
            </a:r>
          </a:p>
          <a:p>
            <a:pPr marL="0" marR="0" lvl="0" indent="0" algn="l" rtl="0">
              <a:spcBef>
                <a:spcPts val="0"/>
              </a:spcBef>
              <a:spcAft>
                <a:spcPts val="0"/>
              </a:spcAft>
              <a:buClr>
                <a:srgbClr val="000000"/>
              </a:buClr>
              <a:buSzPct val="97999"/>
              <a:buFont typeface="Arial"/>
              <a:buChar char="•"/>
            </a:pPr>
            <a:r>
              <a:rPr lang="en-US" sz="2200" b="1" i="0" u="none" strike="noStrike" cap="none">
                <a:solidFill>
                  <a:srgbClr val="000000"/>
                </a:solidFill>
                <a:latin typeface="Arial"/>
                <a:ea typeface="Arial"/>
                <a:cs typeface="Arial"/>
                <a:sym typeface="Arial"/>
              </a:rPr>
              <a:t>Large intestine:  </a:t>
            </a:r>
            <a:r>
              <a:rPr lang="en-US" sz="2200" b="0" i="0" u="none" strike="noStrike" cap="none">
                <a:solidFill>
                  <a:srgbClr val="000000"/>
                </a:solidFill>
                <a:latin typeface="Arial"/>
                <a:ea typeface="Arial"/>
                <a:cs typeface="Arial"/>
                <a:sym typeface="Arial"/>
              </a:rPr>
              <a:t>responsible for processing waste so that emptying the bowels is easy and convenient (water reabsorption)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Enzymes</a:t>
            </a:r>
          </a:p>
        </p:txBody>
      </p:sp>
      <p:sp>
        <p:nvSpPr>
          <p:cNvPr id="325" name="Shape 32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Salivary amylase:  starches and carbohydrates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Pepsin:  proteins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Pancreatic amylase: starches and carbohydrates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Lipases:  fats</a:t>
            </a:r>
          </a:p>
          <a:p>
            <a:pPr marL="342900" marR="0" lvl="0" indent="-342900" algn="l" rtl="0">
              <a:spcBef>
                <a:spcPts val="640"/>
              </a:spcBef>
              <a:spcAft>
                <a:spcPts val="0"/>
              </a:spcAft>
              <a:buClr>
                <a:schemeClr val="dk1"/>
              </a:buClr>
              <a:buSzPct val="98958"/>
              <a:buFont typeface="Arial"/>
              <a:buChar char="•"/>
            </a:pPr>
            <a:r>
              <a:rPr lang="en-US" sz="3200" b="0" i="0" u="none" strike="noStrike" cap="none">
                <a:solidFill>
                  <a:schemeClr val="dk1"/>
                </a:solidFill>
                <a:latin typeface="Arial"/>
                <a:ea typeface="Arial"/>
                <a:cs typeface="Arial"/>
                <a:sym typeface="Arial"/>
              </a:rPr>
              <a:t>Proteases:  proteins</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Enzymes</a:t>
            </a:r>
          </a:p>
        </p:txBody>
      </p:sp>
      <p:sp>
        <p:nvSpPr>
          <p:cNvPr id="331" name="Shape 331"/>
          <p:cNvSpPr txBox="1">
            <a:spLocks noGrp="1"/>
          </p:cNvSpPr>
          <p:nvPr>
            <p:ph type="body" idx="1"/>
          </p:nvPr>
        </p:nvSpPr>
        <p:spPr>
          <a:xfrm>
            <a:off x="457200" y="1600200"/>
            <a:ext cx="4648199" cy="5257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Catalysts</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facilitates or helps a reaction to occur more readily by reducing the energy required for the reaction to occur</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Lock and Key model</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Induced Fit model</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Substrate</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Active Sites</a:t>
            </a:r>
          </a:p>
        </p:txBody>
      </p:sp>
      <p:sp>
        <p:nvSpPr>
          <p:cNvPr id="332" name="Shape 332"/>
          <p:cNvSpPr/>
          <p:nvPr/>
        </p:nvSpPr>
        <p:spPr>
          <a:xfrm>
            <a:off x="4953000" y="1600200"/>
            <a:ext cx="3667125" cy="142874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Shape 333"/>
          <p:cNvSpPr/>
          <p:nvPr/>
        </p:nvSpPr>
        <p:spPr>
          <a:xfrm>
            <a:off x="4953000" y="3581400"/>
            <a:ext cx="3667125" cy="2219325"/>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Directional Terms</a:t>
            </a:r>
          </a:p>
        </p:txBody>
      </p:sp>
      <p:sp>
        <p:nvSpPr>
          <p:cNvPr id="106" name="Shape 106"/>
          <p:cNvSpPr/>
          <p:nvPr/>
        </p:nvSpPr>
        <p:spPr>
          <a:xfrm>
            <a:off x="-151400" y="160475"/>
            <a:ext cx="8838299" cy="61617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ATP</a:t>
            </a:r>
          </a:p>
        </p:txBody>
      </p:sp>
      <p:sp>
        <p:nvSpPr>
          <p:cNvPr id="339" name="Shape 339"/>
          <p:cNvSpPr/>
          <p:nvPr/>
        </p:nvSpPr>
        <p:spPr>
          <a:xfrm>
            <a:off x="1447800" y="1668463"/>
            <a:ext cx="6476999" cy="5189536"/>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Regional Terms</a:t>
            </a:r>
          </a:p>
        </p:txBody>
      </p:sp>
      <p:sp>
        <p:nvSpPr>
          <p:cNvPr id="112" name="Shape 112"/>
          <p:cNvSpPr txBox="1">
            <a:spLocks noGrp="1"/>
          </p:cNvSpPr>
          <p:nvPr>
            <p:ph type="body" idx="1"/>
          </p:nvPr>
        </p:nvSpPr>
        <p:spPr>
          <a:xfrm>
            <a:off x="457200" y="1600200"/>
            <a:ext cx="39623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48455"/>
              <a:buFont typeface="Arial"/>
              <a:buChar char="•"/>
            </a:pPr>
            <a:r>
              <a:rPr lang="en-US" sz="1750" b="0" i="0" u="none" strike="noStrike" cap="none">
                <a:solidFill>
                  <a:schemeClr val="dk1"/>
                </a:solidFill>
                <a:latin typeface="Arial"/>
                <a:ea typeface="Arial"/>
                <a:cs typeface="Arial"/>
                <a:sym typeface="Arial"/>
              </a:rPr>
              <a:t>o  </a:t>
            </a:r>
            <a:r>
              <a:rPr lang="en-US" sz="2100" b="0" i="0" u="none" strike="noStrike" cap="none">
                <a:solidFill>
                  <a:schemeClr val="dk1"/>
                </a:solidFill>
                <a:latin typeface="Arial"/>
                <a:ea typeface="Arial"/>
                <a:cs typeface="Arial"/>
                <a:sym typeface="Arial"/>
              </a:rPr>
              <a:t>Abdominal:  Abdomen </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Antecubital:  Front of Elbow </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Axillary:  Armpit  </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Brachial:  Arm</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Buccal:  Cheek</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Calcaneal :  Heal</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Carpal: Wrist </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Cephalic:  Head</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Cervical:  Neck </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Coxal:  Hip</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Digital:  Fingers</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Femoral:  Thigh</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Gluteal:  Buttocks</a:t>
            </a:r>
          </a:p>
          <a:p>
            <a:pPr marL="342900" marR="0" lvl="0" indent="-342900" algn="l" rtl="0">
              <a:spcBef>
                <a:spcPts val="760"/>
              </a:spcBef>
              <a:spcAft>
                <a:spcPts val="0"/>
              </a:spcAft>
              <a:buClr>
                <a:schemeClr val="dk1"/>
              </a:buClr>
              <a:buSzPct val="182539"/>
              <a:buFont typeface="Arial"/>
              <a:buChar char="•"/>
            </a:pPr>
            <a:r>
              <a:rPr lang="en-US" sz="2100" b="0" i="0" u="none" strike="noStrike" cap="none">
                <a:solidFill>
                  <a:schemeClr val="dk1"/>
                </a:solidFill>
                <a:latin typeface="Arial"/>
                <a:ea typeface="Arial"/>
                <a:cs typeface="Arial"/>
                <a:sym typeface="Arial"/>
              </a:rPr>
              <a:t>o  Inguinal:  Groin</a:t>
            </a: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a:p>
            <a:pPr marL="342900" marR="0" lvl="0" indent="-22860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
        <p:nvSpPr>
          <p:cNvPr id="113" name="Shape 113"/>
          <p:cNvSpPr/>
          <p:nvPr/>
        </p:nvSpPr>
        <p:spPr>
          <a:xfrm>
            <a:off x="4572000" y="1371600"/>
            <a:ext cx="4572000" cy="532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23333"/>
              <a:buFont typeface="Courier New"/>
              <a:buChar char="o"/>
            </a:pPr>
            <a:r>
              <a:rPr lang="en-US" sz="1800" b="0"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Lumbar:  Lower spine</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Nasal:  Nose</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Occipital:  Back of head</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Olecranal:  Behind the elbow joint</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Oral:  Mouth</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Orbital:  Eye</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Patellar:  Knee</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Pelvic:  Pelvis </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Popliteal:  Back of knee	</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Sacral: area of spine containing sacrum and coccyx</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Scapular:  Shoulders</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Sternal:  Breast Bone</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Tarsal:  Ankle </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Thoracic:  Chest/Upper back</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Umbilical:  Belly button</a:t>
            </a:r>
          </a:p>
          <a:p>
            <a:pPr marL="0" marR="0" lvl="0" indent="0" algn="l" rtl="0">
              <a:spcBef>
                <a:spcPts val="0"/>
              </a:spcBef>
              <a:spcAft>
                <a:spcPts val="0"/>
              </a:spcAft>
              <a:buSzPct val="25000"/>
              <a:buNone/>
            </a:pPr>
            <a:r>
              <a:rPr lang="en-US" sz="2000" b="0" i="0" u="none" strike="noStrike" cap="none">
                <a:solidFill>
                  <a:srgbClr val="000000"/>
                </a:solidFill>
                <a:latin typeface="Arial"/>
                <a:ea typeface="Arial"/>
                <a:cs typeface="Arial"/>
                <a:sym typeface="Arial"/>
              </a:rPr>
              <a:t>o  Vertebral :  Back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Regional Terms</a:t>
            </a:r>
          </a:p>
        </p:txBody>
      </p:sp>
      <p:sp>
        <p:nvSpPr>
          <p:cNvPr id="119" name="Shape 119"/>
          <p:cNvSpPr/>
          <p:nvPr/>
        </p:nvSpPr>
        <p:spPr>
          <a:xfrm>
            <a:off x="2362200" y="1219200"/>
            <a:ext cx="4953000" cy="5386387"/>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6827838" y="838200"/>
            <a:ext cx="2316162" cy="1828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Shape 1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Tissues</a:t>
            </a:r>
          </a:p>
        </p:txBody>
      </p:sp>
      <p:sp>
        <p:nvSpPr>
          <p:cNvPr id="126" name="Shape 1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4500" b="0" i="0" u="none" strike="noStrike" cap="none">
                <a:solidFill>
                  <a:schemeClr val="dk1"/>
                </a:solidFill>
                <a:latin typeface="Arial"/>
                <a:ea typeface="Arial"/>
                <a:cs typeface="Arial"/>
                <a:sym typeface="Arial"/>
              </a:rPr>
              <a:t>Epithelial tissues </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are widespread throughout the body </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they form the covering of all body surfaces, </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line body cavities and hollow organs</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are the major tissue in glands</a:t>
            </a:r>
          </a:p>
          <a:p>
            <a:pPr marL="342900" marR="0" lvl="0" indent="-342900" algn="l" rtl="0">
              <a:spcBef>
                <a:spcPts val="840"/>
              </a:spcBef>
              <a:spcAft>
                <a:spcPts val="0"/>
              </a:spcAft>
              <a:buClr>
                <a:schemeClr val="dk1"/>
              </a:buClr>
              <a:buSzPct val="136573"/>
              <a:buFont typeface="Arial"/>
              <a:buChar char="•"/>
            </a:pPr>
            <a:r>
              <a:rPr lang="en-US" sz="2950" b="0" i="0" u="none" strike="noStrike" cap="none">
                <a:solidFill>
                  <a:schemeClr val="dk1"/>
                </a:solidFill>
                <a:latin typeface="Arial"/>
                <a:ea typeface="Arial"/>
                <a:cs typeface="Arial"/>
                <a:sym typeface="Arial"/>
              </a:rPr>
              <a:t>perform a variety of functions that include protection, secretion, absorption, excretion, filtration, diffusion, and sensory reception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Connective tissues</a:t>
            </a:r>
          </a:p>
        </p:txBody>
      </p:sp>
      <p:sp>
        <p:nvSpPr>
          <p:cNvPr id="133" name="Shape 1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bind structures together</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form a framework </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support for organs and the body as a whole</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store fat </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transport substances </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protect against disease</a:t>
            </a:r>
          </a:p>
          <a:p>
            <a:pPr marL="342900" marR="0" lvl="0" indent="-342900" algn="l" rtl="0">
              <a:spcBef>
                <a:spcPts val="638"/>
              </a:spcBef>
              <a:spcAft>
                <a:spcPts val="0"/>
              </a:spcAft>
              <a:buClr>
                <a:srgbClr val="000000"/>
              </a:buClr>
              <a:buSzPct val="99000"/>
              <a:buFont typeface="Arial"/>
              <a:buChar char="•"/>
            </a:pPr>
            <a:r>
              <a:rPr lang="en-US" sz="3200" b="0" i="0" u="none" strike="noStrike" cap="none">
                <a:solidFill>
                  <a:srgbClr val="000000"/>
                </a:solidFill>
                <a:latin typeface="Arial"/>
                <a:ea typeface="Arial"/>
                <a:cs typeface="Arial"/>
                <a:sym typeface="Arial"/>
              </a:rPr>
              <a:t>help repair tissue damage</a:t>
            </a:r>
          </a:p>
        </p:txBody>
      </p:sp>
      <p:sp>
        <p:nvSpPr>
          <p:cNvPr id="134" name="Shape 134"/>
          <p:cNvSpPr/>
          <p:nvPr/>
        </p:nvSpPr>
        <p:spPr>
          <a:xfrm>
            <a:off x="5476875" y="3505200"/>
            <a:ext cx="3667125" cy="25622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0"/>
            <a:ext cx="8229600" cy="83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Muscle Tissue</a:t>
            </a:r>
          </a:p>
        </p:txBody>
      </p:sp>
      <p:sp>
        <p:nvSpPr>
          <p:cNvPr id="140" name="Shape 140"/>
          <p:cNvSpPr/>
          <p:nvPr/>
        </p:nvSpPr>
        <p:spPr>
          <a:xfrm>
            <a:off x="381000" y="733425"/>
            <a:ext cx="5638800" cy="61245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44222"/>
              <a:buFont typeface="Arial"/>
              <a:buChar char="•"/>
            </a:pPr>
            <a:r>
              <a:rPr lang="en-US" sz="1800" b="0"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composed of cells that have the special ability to shorten or contract in order to produce movement of the body parts</a:t>
            </a:r>
          </a:p>
          <a:p>
            <a:pPr marL="0" marR="0" lvl="0" indent="0" algn="l" rtl="0">
              <a:spcBef>
                <a:spcPts val="0"/>
              </a:spcBef>
              <a:spcAft>
                <a:spcPts val="0"/>
              </a:spcAft>
              <a:buClr>
                <a:srgbClr val="000000"/>
              </a:buClr>
              <a:buSzPct val="101000"/>
              <a:buFont typeface="Arial"/>
              <a:buChar char="•"/>
            </a:pPr>
            <a:r>
              <a:rPr lang="en-US" sz="2800" b="0" i="0" u="none" strike="noStrike" cap="none">
                <a:solidFill>
                  <a:srgbClr val="000000"/>
                </a:solidFill>
                <a:latin typeface="Arial"/>
                <a:ea typeface="Arial"/>
                <a:cs typeface="Arial"/>
                <a:sym typeface="Arial"/>
              </a:rPr>
              <a:t>highly cellular and is well supplied with blood vessels</a:t>
            </a:r>
          </a:p>
          <a:p>
            <a:pPr marL="0" marR="0" lvl="0" indent="0" algn="l" rtl="0">
              <a:spcBef>
                <a:spcPts val="0"/>
              </a:spcBef>
              <a:spcAft>
                <a:spcPts val="0"/>
              </a:spcAft>
              <a:buClr>
                <a:srgbClr val="000000"/>
              </a:buClr>
              <a:buSzPct val="101000"/>
              <a:buFont typeface="Arial"/>
              <a:buChar char="•"/>
            </a:pPr>
            <a:r>
              <a:rPr lang="en-US" sz="2800" b="0" i="0" u="none" strike="noStrike" cap="none">
                <a:solidFill>
                  <a:srgbClr val="000000"/>
                </a:solidFill>
                <a:latin typeface="Arial"/>
                <a:ea typeface="Arial"/>
                <a:cs typeface="Arial"/>
                <a:sym typeface="Arial"/>
              </a:rPr>
              <a:t>the cells are long and slender so they are sometimes called muscle fibers</a:t>
            </a:r>
          </a:p>
          <a:p>
            <a:pPr marL="0" marR="0" lvl="0" indent="0" algn="l" rtl="0">
              <a:spcBef>
                <a:spcPts val="0"/>
              </a:spcBef>
              <a:spcAft>
                <a:spcPts val="0"/>
              </a:spcAft>
              <a:buClr>
                <a:srgbClr val="000000"/>
              </a:buClr>
              <a:buSzPct val="101000"/>
              <a:buFont typeface="Arial"/>
              <a:buChar char="•"/>
            </a:pPr>
            <a:r>
              <a:rPr lang="en-US" sz="2800" b="0" i="0" u="none" strike="noStrike" cap="none">
                <a:solidFill>
                  <a:srgbClr val="000000"/>
                </a:solidFill>
                <a:latin typeface="Arial"/>
                <a:ea typeface="Arial"/>
                <a:cs typeface="Arial"/>
                <a:sym typeface="Arial"/>
              </a:rPr>
              <a:t>are usually arranged in bundles or layers that are surrounded by connective tissue</a:t>
            </a:r>
          </a:p>
          <a:p>
            <a:pPr marL="0" marR="0" lvl="0" indent="0" algn="l" rtl="0">
              <a:spcBef>
                <a:spcPts val="0"/>
              </a:spcBef>
              <a:spcAft>
                <a:spcPts val="0"/>
              </a:spcAft>
              <a:buClr>
                <a:srgbClr val="000000"/>
              </a:buClr>
              <a:buSzPct val="101000"/>
              <a:buFont typeface="Arial"/>
              <a:buChar char="•"/>
            </a:pPr>
            <a:r>
              <a:rPr lang="en-US" sz="2800" b="0" i="0" u="none" strike="noStrike" cap="none">
                <a:solidFill>
                  <a:srgbClr val="000000"/>
                </a:solidFill>
                <a:latin typeface="Arial"/>
                <a:ea typeface="Arial"/>
                <a:cs typeface="Arial"/>
                <a:sym typeface="Arial"/>
              </a:rPr>
              <a:t> Actin and myosin are contractile proteins in muscle tissue.</a:t>
            </a:r>
          </a:p>
        </p:txBody>
      </p:sp>
      <p:sp>
        <p:nvSpPr>
          <p:cNvPr id="141" name="Shape 141"/>
          <p:cNvSpPr/>
          <p:nvPr/>
        </p:nvSpPr>
        <p:spPr>
          <a:xfrm>
            <a:off x="5865812" y="1524000"/>
            <a:ext cx="3278186" cy="419099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1849</Words>
  <Application>Microsoft Office PowerPoint</Application>
  <PresentationFormat>On-screen Show (4:3)</PresentationFormat>
  <Paragraphs>209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PowerPoint Presentation</vt:lpstr>
      <vt:lpstr>Unit 1: Identity </vt:lpstr>
      <vt:lpstr>Directional Terms</vt:lpstr>
      <vt:lpstr>Directional Terms</vt:lpstr>
      <vt:lpstr>Regional Terms</vt:lpstr>
      <vt:lpstr>Regional Terms</vt:lpstr>
      <vt:lpstr>Tissues</vt:lpstr>
      <vt:lpstr>Connective tissues</vt:lpstr>
      <vt:lpstr>Muscle Tissue</vt:lpstr>
      <vt:lpstr>Nervous tissue</vt:lpstr>
      <vt:lpstr>Using Bone Features for Identity</vt:lpstr>
      <vt:lpstr>Using Bone Features for Identity</vt:lpstr>
      <vt:lpstr>DNA</vt:lpstr>
      <vt:lpstr>PCR </vt:lpstr>
      <vt:lpstr>Restriction enzymes</vt:lpstr>
      <vt:lpstr>PowerPoint Presentation</vt:lpstr>
      <vt:lpstr>PowerPoint Presentation</vt:lpstr>
      <vt:lpstr>Unit 2: Communication    </vt:lpstr>
      <vt:lpstr>CNS and PNS</vt:lpstr>
      <vt:lpstr>Brain Regions</vt:lpstr>
      <vt:lpstr>Neurons</vt:lpstr>
      <vt:lpstr>Action Potential</vt:lpstr>
      <vt:lpstr>PowerPoint Presentation</vt:lpstr>
      <vt:lpstr>PowerPoint Presentation</vt:lpstr>
      <vt:lpstr>PowerPoint Presentation</vt:lpstr>
      <vt:lpstr>Hormones</vt:lpstr>
      <vt:lpstr>Endocrine System</vt:lpstr>
      <vt:lpstr>Endocrine System Cont. </vt:lpstr>
      <vt:lpstr>PowerPoint Presentation</vt:lpstr>
      <vt:lpstr>Hormone Imbalance and Feedback Loops (insulin)</vt:lpstr>
      <vt:lpstr>Hormone Imbalance and Feedback Loops (thyroid)</vt:lpstr>
      <vt:lpstr>The Eye</vt:lpstr>
      <vt:lpstr>The Eye</vt:lpstr>
      <vt:lpstr>The Eye</vt:lpstr>
      <vt:lpstr>The Eye: Focusing Light</vt:lpstr>
      <vt:lpstr>Unit 3: Power    </vt:lpstr>
      <vt:lpstr>Digestive System</vt:lpstr>
      <vt:lpstr>Enzymes</vt:lpstr>
      <vt:lpstr>Enzymes</vt:lpstr>
      <vt:lpstr>ATP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Leslie</dc:creator>
  <cp:lastModifiedBy>Chadwick Leslie</cp:lastModifiedBy>
  <cp:revision>2</cp:revision>
  <dcterms:modified xsi:type="dcterms:W3CDTF">2016-01-20T16:01:02Z</dcterms:modified>
</cp:coreProperties>
</file>