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0A47185-7629-448B-AF91-8347F8652DA3}">
  <a:tblStyle styleId="{A0A47185-7629-448B-AF91-8347F8652DA3}" styleName="Table_0">
    <a:wholeTbl>
      <a:tcTxStyle b="off" i="off">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DBE5F1"/>
          </a:solidFill>
        </a:fill>
      </a:tcStyle>
    </a:wholeTbl>
    <a:band1H>
      <a:tcStyle>
        <a:tcBdr/>
        <a:fill>
          <a:solidFill>
            <a:srgbClr val="B8CCE4"/>
          </a:solidFill>
        </a:fill>
      </a:tcStyle>
    </a:band1H>
    <a:band1V>
      <a:tcStyle>
        <a:tcBdr/>
        <a:fill>
          <a:solidFill>
            <a:srgbClr val="B8CCE4"/>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F402C4D0-627E-4241-A3DB-447DFCD22B98}"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742950" marR="0" lvl="1" indent="-285750" algn="l" rtl="0">
              <a:spcBef>
                <a:spcPts val="360"/>
              </a:spcBef>
              <a:spcAft>
                <a:spcPts val="0"/>
              </a:spcAft>
              <a:buNone/>
              <a:defRPr sz="1200" b="0" i="0" u="none" strike="noStrike" cap="none">
                <a:solidFill>
                  <a:schemeClr val="dk1"/>
                </a:solidFill>
                <a:latin typeface="Arial"/>
                <a:ea typeface="Arial"/>
                <a:cs typeface="Arial"/>
                <a:sym typeface="Arial"/>
              </a:defRPr>
            </a:lvl2pPr>
            <a:lvl3pPr marL="1143000" marR="0" lvl="2" indent="-228600" algn="l" rtl="0">
              <a:spcBef>
                <a:spcPts val="360"/>
              </a:spcBef>
              <a:spcAft>
                <a:spcPts val="0"/>
              </a:spcAft>
              <a:buNone/>
              <a:defRPr sz="12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2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57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3F3F3F"/>
              </a:buClr>
              <a:buFont typeface="Arial"/>
              <a:buNone/>
              <a:defRPr sz="3200" b="0" i="0" u="none" strike="noStrike" cap="none">
                <a:solidFill>
                  <a:srgbClr val="3F3F3F"/>
                </a:solidFill>
                <a:latin typeface="Arial"/>
                <a:ea typeface="Arial"/>
                <a:cs typeface="Arial"/>
                <a:sym typeface="Arial"/>
              </a:defRPr>
            </a:lvl1pPr>
            <a:lvl2pPr marL="457200" marR="0" lvl="1" indent="0" algn="ctr" rtl="0">
              <a:spcBef>
                <a:spcPts val="560"/>
              </a:spcBef>
              <a:spcAft>
                <a:spcPts val="0"/>
              </a:spcAft>
              <a:buClr>
                <a:srgbClr val="3F3F3F"/>
              </a:buClr>
              <a:buFont typeface="Arial"/>
              <a:buNone/>
              <a:defRPr sz="2800" b="0" i="0" u="none" strike="noStrike" cap="none">
                <a:solidFill>
                  <a:srgbClr val="3F3F3F"/>
                </a:solidFill>
                <a:latin typeface="Arial"/>
                <a:ea typeface="Arial"/>
                <a:cs typeface="Arial"/>
                <a:sym typeface="Arial"/>
              </a:defRPr>
            </a:lvl2pPr>
            <a:lvl3pPr marL="914400" marR="0" lvl="2" indent="0" algn="ctr" rtl="0">
              <a:spcBef>
                <a:spcPts val="480"/>
              </a:spcBef>
              <a:spcAft>
                <a:spcPts val="0"/>
              </a:spcAft>
              <a:buClr>
                <a:srgbClr val="3F3F3F"/>
              </a:buClr>
              <a:buFont typeface="Arial"/>
              <a:buNone/>
              <a:defRPr sz="2400" b="0" i="0" u="none" strike="noStrike" cap="none">
                <a:solidFill>
                  <a:srgbClr val="3F3F3F"/>
                </a:solidFill>
                <a:latin typeface="Arial"/>
                <a:ea typeface="Arial"/>
                <a:cs typeface="Arial"/>
                <a:sym typeface="Arial"/>
              </a:defRPr>
            </a:lvl3pPr>
            <a:lvl4pPr marL="1371600" marR="0" lvl="3" indent="0" algn="ctr" rtl="0">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4pPr>
            <a:lvl5pPr marL="1828800" marR="0" lvl="4" indent="0" algn="ctr" rtl="0">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5pPr>
            <a:lvl6pPr marL="2286000" marR="0" lvl="5" indent="0" algn="ctr" rtl="0">
              <a:lnSpc>
                <a:spcPct val="100000"/>
              </a:lnSpc>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6pPr>
            <a:lvl7pPr marL="2743200" marR="0" lvl="6" indent="0" algn="ctr" rtl="0">
              <a:lnSpc>
                <a:spcPct val="100000"/>
              </a:lnSpc>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7pPr>
            <a:lvl8pPr marL="3200400" marR="0" lvl="7" indent="0" algn="ctr" rtl="0">
              <a:lnSpc>
                <a:spcPct val="100000"/>
              </a:lnSpc>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8pPr>
            <a:lvl9pPr marL="3657600" marR="0" lvl="8" indent="0" algn="ctr" rtl="0">
              <a:lnSpc>
                <a:spcPct val="100000"/>
              </a:lnSpc>
              <a:spcBef>
                <a:spcPts val="40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Tx">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254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3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127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TitleAnd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254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3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127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54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3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127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Head">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small">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Clr>
                <a:srgbClr val="3F3F3F"/>
              </a:buClr>
              <a:buFont typeface="Arial"/>
              <a:buNone/>
              <a:defRPr sz="1800" b="0" i="0" u="none" strike="noStrike" cap="none">
                <a:solidFill>
                  <a:srgbClr val="3F3F3F"/>
                </a:solidFill>
                <a:latin typeface="Arial"/>
                <a:ea typeface="Arial"/>
                <a:cs typeface="Arial"/>
                <a:sym typeface="Arial"/>
              </a:defRPr>
            </a:lvl2pPr>
            <a:lvl3pPr marL="914400" marR="0" lvl="2" indent="0" algn="l" rtl="0">
              <a:spcBef>
                <a:spcPts val="0"/>
              </a:spcBef>
              <a:spcAft>
                <a:spcPts val="0"/>
              </a:spcAft>
              <a:buClr>
                <a:srgbClr val="3F3F3F"/>
              </a:buClr>
              <a:buFont typeface="Arial"/>
              <a:buNone/>
              <a:defRPr sz="1600" b="0" i="0" u="none" strike="noStrike" cap="none">
                <a:solidFill>
                  <a:srgbClr val="3F3F3F"/>
                </a:solidFill>
                <a:latin typeface="Arial"/>
                <a:ea typeface="Arial"/>
                <a:cs typeface="Arial"/>
                <a:sym typeface="Arial"/>
              </a:defRPr>
            </a:lvl3pPr>
            <a:lvl4pPr marL="1371600" marR="0" lvl="3" indent="0" algn="l" rtl="0">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4pPr>
            <a:lvl5pPr marL="1828800" marR="0" lvl="4" indent="0" algn="l" rtl="0">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5pPr>
            <a:lvl6pPr marL="2286000" marR="0" lvl="5" indent="0" algn="l" rtl="0">
              <a:lnSpc>
                <a:spcPct val="100000"/>
              </a:lnSpc>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6pPr>
            <a:lvl7pPr marL="2743200" marR="0" lvl="6" indent="0" algn="l" rtl="0">
              <a:lnSpc>
                <a:spcPct val="100000"/>
              </a:lnSpc>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7pPr>
            <a:lvl8pPr marL="3200400" marR="0" lvl="7" indent="0" algn="l" rtl="0">
              <a:lnSpc>
                <a:spcPct val="100000"/>
              </a:lnSpc>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8pPr>
            <a:lvl9pPr marL="3657600" marR="0" lvl="8" indent="0" algn="l" rtl="0">
              <a:lnSpc>
                <a:spcPct val="100000"/>
              </a:lnSpc>
              <a:spcBef>
                <a:spcPts val="0"/>
              </a:spcBef>
              <a:spcAft>
                <a:spcPts val="0"/>
              </a:spcAft>
              <a:buClr>
                <a:srgbClr val="3F3F3F"/>
              </a:buClr>
              <a:buFont typeface="Arial"/>
              <a:buNone/>
              <a:defRPr sz="1400" b="0" i="0" u="none" strike="noStrike" cap="none">
                <a:solidFill>
                  <a:srgbClr val="3F3F3F"/>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Obj">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28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24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20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28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24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20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TxTwoObj">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000000"/>
              </a:buClr>
              <a:buFont typeface="Arial"/>
              <a:buNone/>
              <a:defRPr sz="2400" b="1" i="0" u="none" strike="noStrike" cap="none">
                <a:solidFill>
                  <a:srgbClr val="000000"/>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2000" b="1"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24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20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6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6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000000"/>
              </a:buClr>
              <a:buFont typeface="Arial"/>
              <a:buNone/>
              <a:defRPr sz="2400" b="1" i="0" u="none" strike="noStrike" cap="none">
                <a:solidFill>
                  <a:srgbClr val="000000"/>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2000" b="1"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1"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24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20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6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6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Tx">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32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28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24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20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20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x">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3F3F3F"/>
              </a:buClr>
              <a:buFont typeface="Arial"/>
              <a:buNone/>
              <a:defRPr sz="32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9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endParaRPr sz="1200">
              <a:solidFill>
                <a:srgbClr val="3F3F3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5F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14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14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14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4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3F3F3F"/>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None/>
            </a:pPr>
            <a:endParaRPr sz="1200" b="0" i="0" u="none" strike="noStrike" cap="none">
              <a:solidFill>
                <a:srgbClr val="3F3F3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cinenet.com/script/main/art.asp?articlekey=44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4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143000" y="838200"/>
            <a:ext cx="6934199" cy="23050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9" name="Shape 89"/>
          <p:cNvSpPr txBox="1"/>
          <p:nvPr/>
        </p:nvSpPr>
        <p:spPr>
          <a:xfrm>
            <a:off x="1676400" y="3352800"/>
            <a:ext cx="5867400" cy="21240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600">
                <a:solidFill>
                  <a:srgbClr val="000000"/>
                </a:solidFill>
                <a:latin typeface="Arial"/>
                <a:ea typeface="Arial"/>
                <a:cs typeface="Arial"/>
                <a:sym typeface="Arial"/>
              </a:rPr>
              <a:t>Human Body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Nervous tissue</a:t>
            </a:r>
          </a:p>
        </p:txBody>
      </p:sp>
      <p:sp>
        <p:nvSpPr>
          <p:cNvPr id="147" name="Shape 147"/>
          <p:cNvSpPr/>
          <p:nvPr/>
        </p:nvSpPr>
        <p:spPr>
          <a:xfrm>
            <a:off x="0" y="1219200"/>
            <a:ext cx="9144000" cy="59086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found in the brain, spinal cord, and </a:t>
            </a:r>
          </a:p>
          <a:p>
            <a:pPr marL="0" marR="0" lvl="0" indent="0" algn="l" rtl="0">
              <a:spcBef>
                <a:spcPts val="0"/>
              </a:spcBef>
              <a:spcAft>
                <a:spcPts val="0"/>
              </a:spcAft>
              <a:buSzPct val="25000"/>
              <a:buNone/>
            </a:pPr>
            <a:r>
              <a:rPr lang="en-US" sz="3600">
                <a:solidFill>
                  <a:srgbClr val="000000"/>
                </a:solidFill>
                <a:latin typeface="Arial"/>
                <a:ea typeface="Arial"/>
                <a:cs typeface="Arial"/>
                <a:sym typeface="Arial"/>
              </a:rPr>
              <a:t>  nerves</a:t>
            </a:r>
          </a:p>
          <a:p>
            <a:pPr marL="0" marR="0" lvl="0" indent="0" algn="l" rtl="0">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responsible for coordinating and controlling many body activities</a:t>
            </a:r>
          </a:p>
          <a:p>
            <a:pPr marL="0" marR="0" lvl="0" indent="0" algn="l" rtl="0">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stimulates muscle contraction, creates an awareness of the environment, and plays a major role in emotions, memory, and reasoning</a:t>
            </a:r>
          </a:p>
          <a:p>
            <a:pPr marL="0" marR="0" lvl="0" indent="0" algn="l" rtl="0">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cells in nervous tissue need to be able to communicate with each other by way of electrical nerve impulses</a:t>
            </a:r>
          </a:p>
        </p:txBody>
      </p:sp>
      <p:sp>
        <p:nvSpPr>
          <p:cNvPr id="148" name="Shape 148"/>
          <p:cNvSpPr/>
          <p:nvPr/>
        </p:nvSpPr>
        <p:spPr>
          <a:xfrm>
            <a:off x="7004050" y="228600"/>
            <a:ext cx="2139950" cy="16001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1984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Using Bone Features for Identity</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•Specialists called forensic anthropologists are trained to analyze the secrets locked in a bone’s shape and structure and can use this information to help solve crimes, trace human origins, or identify those who have gone missing.</a:t>
            </a:r>
          </a:p>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•Forensic anthropologists use a combination of quantitative and qualitative measures to predict traits from bone.</a:t>
            </a:r>
          </a:p>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•Anthropologists can help identify a deceased from his or her skeletal remains bearing characteristics of ancestry, sex, stature, age and trauma.</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Using Bone Features for Identity</a:t>
            </a:r>
          </a:p>
        </p:txBody>
      </p:sp>
      <p:sp>
        <p:nvSpPr>
          <p:cNvPr id="160" name="Shape 160"/>
          <p:cNvSpPr txBox="1">
            <a:spLocks noGrp="1"/>
          </p:cNvSpPr>
          <p:nvPr>
            <p:ph type="body" idx="1"/>
          </p:nvPr>
        </p:nvSpPr>
        <p:spPr>
          <a:xfrm>
            <a:off x="457200" y="1417637"/>
            <a:ext cx="8229600" cy="4525961"/>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•Sex:  Pelvis, skull, femur, tibia, humerus</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•Race:  Skull</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•Height:  femur, tibia, humerus,</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•Age:  pelvis, femur, tibia, humerus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DNA</a:t>
            </a:r>
          </a:p>
        </p:txBody>
      </p:sp>
      <p:sp>
        <p:nvSpPr>
          <p:cNvPr id="166" name="Shape 166"/>
          <p:cNvSpPr txBox="1">
            <a:spLocks noGrp="1"/>
          </p:cNvSpPr>
          <p:nvPr>
            <p:ph type="body" idx="1"/>
          </p:nvPr>
        </p:nvSpPr>
        <p:spPr>
          <a:xfrm>
            <a:off x="381000" y="620500"/>
            <a:ext cx="3429000" cy="4648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Double helix</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Carries genetic information</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Sugar/phosphate backbone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Sugar:  deoxyribose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Bases:  adenine, guanine, cytosine, thymine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Base pairing:  A with T and C with G</a:t>
            </a:r>
          </a:p>
        </p:txBody>
      </p:sp>
      <p:sp>
        <p:nvSpPr>
          <p:cNvPr id="167" name="Shape 167"/>
          <p:cNvSpPr/>
          <p:nvPr/>
        </p:nvSpPr>
        <p:spPr>
          <a:xfrm>
            <a:off x="3810000" y="1524000"/>
            <a:ext cx="5021263" cy="4495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PCR	</a:t>
            </a: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2250" b="0" i="0" u="none" strike="noStrike" cap="none">
                <a:solidFill>
                  <a:schemeClr val="dk1"/>
                </a:solidFill>
                <a:latin typeface="Arial"/>
                <a:ea typeface="Arial"/>
                <a:cs typeface="Arial"/>
                <a:sym typeface="Arial"/>
              </a:rPr>
              <a:t>Polymerase Chain Reaction</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Denaturation:</a:t>
            </a:r>
            <a:r>
              <a:rPr lang="en-US" sz="2250" b="0" i="0" u="none" strike="noStrike" cap="none">
                <a:solidFill>
                  <a:schemeClr val="dk1"/>
                </a:solidFill>
                <a:latin typeface="Arial"/>
                <a:ea typeface="Arial"/>
                <a:cs typeface="Arial"/>
                <a:sym typeface="Arial"/>
              </a:rPr>
              <a:t> At 94 C (201.2 F), the double-stranded DNA melts and opens into two pieces of single-stranded DNA. </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Annealing:</a:t>
            </a:r>
            <a:r>
              <a:rPr lang="en-US" sz="2250" b="0" i="0" u="none" strike="noStrike" cap="none">
                <a:solidFill>
                  <a:schemeClr val="dk1"/>
                </a:solidFill>
                <a:latin typeface="Arial"/>
                <a:ea typeface="Arial"/>
                <a:cs typeface="Arial"/>
                <a:sym typeface="Arial"/>
              </a:rPr>
              <a:t> At medium temperatures, around 54 C (129.2 F), the primers pair up (anneal) with the single-stranded "template" (The template is the sequence of DNA to be copied.) On the small length of double-stranded DNA (the joined primer and template), the taq polymerase attaches and starts copying the template. </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Extension: </a:t>
            </a:r>
            <a:r>
              <a:rPr lang="en-US" sz="2250" b="0" i="0" u="none" strike="noStrike" cap="none">
                <a:solidFill>
                  <a:schemeClr val="dk1"/>
                </a:solidFill>
                <a:latin typeface="Arial"/>
                <a:ea typeface="Arial"/>
                <a:cs typeface="Arial"/>
                <a:sym typeface="Arial"/>
              </a:rPr>
              <a:t>At 72 C (161.6 F), the taq polymerase works best, and DNA building blocks complementary to the template are coupled to the primer, making a double stranded DNA </a:t>
            </a:r>
            <a:r>
              <a:rPr lang="en-US" sz="2250" b="0" i="0" u="sng" strike="noStrike" cap="none">
                <a:solidFill>
                  <a:schemeClr val="hlink"/>
                </a:solidFill>
                <a:latin typeface="Arial"/>
                <a:ea typeface="Arial"/>
                <a:cs typeface="Arial"/>
                <a:sym typeface="Arial"/>
                <a:hlinkClick r:id="rId3"/>
              </a:rPr>
              <a:t>molecule</a:t>
            </a:r>
            <a:r>
              <a:rPr lang="en-US" sz="2250" b="0" i="0" u="none" strike="noStrike" cap="none">
                <a:solidFill>
                  <a:schemeClr val="dk1"/>
                </a:solidFill>
                <a:latin typeface="Arial"/>
                <a:ea typeface="Arial"/>
                <a:cs typeface="Arial"/>
                <a:sym typeface="Arial"/>
              </a:rPr>
              <a: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Restriction enzymes</a:t>
            </a:r>
          </a:p>
        </p:txBody>
      </p:sp>
      <p:sp>
        <p:nvSpPr>
          <p:cNvPr id="179" name="Shape 179"/>
          <p:cNvSpPr/>
          <p:nvPr/>
        </p:nvSpPr>
        <p:spPr>
          <a:xfrm>
            <a:off x="4495800" y="1447800"/>
            <a:ext cx="4314824" cy="5038724"/>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0" name="Shape 180"/>
          <p:cNvSpPr txBox="1">
            <a:spLocks noGrp="1"/>
          </p:cNvSpPr>
          <p:nvPr>
            <p:ph type="body" idx="1"/>
          </p:nvPr>
        </p:nvSpPr>
        <p:spPr>
          <a:xfrm>
            <a:off x="4495800" y="1447800"/>
            <a:ext cx="4314824" cy="5038724"/>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228600" algn="l" rtl="0">
              <a:spcBef>
                <a:spcPts val="0"/>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181" name="Shape 181"/>
          <p:cNvSpPr txBox="1"/>
          <p:nvPr/>
        </p:nvSpPr>
        <p:spPr>
          <a:xfrm>
            <a:off x="0" y="1219200"/>
            <a:ext cx="4419599" cy="535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Char char="•"/>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1412875" y="112713"/>
            <a:ext cx="6511924" cy="6440486"/>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p:nvPr/>
        </p:nvSpPr>
        <p:spPr>
          <a:xfrm>
            <a:off x="0" y="228600"/>
            <a:ext cx="3927474" cy="32766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3" name="Shape 193"/>
          <p:cNvSpPr txBox="1">
            <a:spLocks noGrp="1"/>
          </p:cNvSpPr>
          <p:nvPr>
            <p:ph type="body" idx="1"/>
          </p:nvPr>
        </p:nvSpPr>
        <p:spPr>
          <a:xfrm>
            <a:off x="0" y="228600"/>
            <a:ext cx="3927474" cy="3276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228600" algn="l" rtl="0">
              <a:spcBef>
                <a:spcPts val="0"/>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194" name="Shape 194"/>
          <p:cNvSpPr/>
          <p:nvPr/>
        </p:nvSpPr>
        <p:spPr>
          <a:xfrm>
            <a:off x="3962400" y="1524000"/>
            <a:ext cx="4983163" cy="5100638"/>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1000" y="2438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7200" b="1" i="0" u="none" strike="noStrike" cap="none">
                <a:solidFill>
                  <a:schemeClr val="dk1"/>
                </a:solidFill>
                <a:latin typeface="Arial"/>
                <a:ea typeface="Arial"/>
                <a:cs typeface="Arial"/>
                <a:sym typeface="Arial"/>
              </a:rPr>
              <a:t>Unit 2: Communication  </a:t>
            </a:r>
            <a:r>
              <a:rPr lang="en-US" sz="3950" b="1" i="0" u="none" strike="noStrike" cap="none">
                <a:solidFill>
                  <a:schemeClr val="dk1"/>
                </a:solidFill>
                <a:latin typeface="Arial"/>
                <a:ea typeface="Arial"/>
                <a:cs typeface="Arial"/>
                <a:sym typeface="Aria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CNS and PNS</a:t>
            </a:r>
          </a:p>
        </p:txBody>
      </p:sp>
      <p:sp>
        <p:nvSpPr>
          <p:cNvPr id="205" name="Shape 205"/>
          <p:cNvSpPr txBox="1">
            <a:spLocks noGrp="1"/>
          </p:cNvSpPr>
          <p:nvPr>
            <p:ph type="body" idx="1"/>
          </p:nvPr>
        </p:nvSpPr>
        <p:spPr>
          <a:xfrm>
            <a:off x="0" y="1112837"/>
            <a:ext cx="4343400" cy="5257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Central nervous system:  </a:t>
            </a:r>
            <a:r>
              <a:rPr lang="en-US" sz="2700" b="0" i="0" u="none" strike="noStrike" cap="none">
                <a:solidFill>
                  <a:schemeClr val="dk1"/>
                </a:solidFill>
                <a:latin typeface="Arial"/>
                <a:ea typeface="Arial"/>
                <a:cs typeface="Arial"/>
                <a:sym typeface="Arial"/>
              </a:rPr>
              <a:t>composed of the brain and spinal cord. Your brain and spinal cord serve as the main "processing center" for the entire nervous system, and control all the workings of your body.</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Peripheral nervous system:</a:t>
            </a:r>
            <a:r>
              <a:rPr lang="en-US" sz="2700" b="0" i="0" u="none" strike="noStrike" cap="none">
                <a:solidFill>
                  <a:schemeClr val="dk1"/>
                </a:solidFill>
                <a:latin typeface="Arial"/>
                <a:ea typeface="Arial"/>
                <a:cs typeface="Arial"/>
                <a:sym typeface="Arial"/>
              </a:rPr>
              <a:t> The portion of the nervous system that is outside the brain and spinal cord.  Connects and sends messages to CNS.</a:t>
            </a:r>
          </a:p>
        </p:txBody>
      </p:sp>
      <p:sp>
        <p:nvSpPr>
          <p:cNvPr id="206" name="Shape 206"/>
          <p:cNvSpPr/>
          <p:nvPr/>
        </p:nvSpPr>
        <p:spPr>
          <a:xfrm>
            <a:off x="4362450" y="1828800"/>
            <a:ext cx="4781550" cy="382587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33400" y="2438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7200" b="1" i="0" u="none" strike="noStrike" cap="none">
                <a:solidFill>
                  <a:srgbClr val="000000"/>
                </a:solidFill>
                <a:latin typeface="Arial"/>
                <a:ea typeface="Arial"/>
                <a:cs typeface="Arial"/>
                <a:sym typeface="Arial"/>
              </a:rPr>
              <a:t>Unit 1: Identity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Brain Regions</a:t>
            </a:r>
          </a:p>
        </p:txBody>
      </p:sp>
      <p:sp>
        <p:nvSpPr>
          <p:cNvPr id="212" name="Shape 212"/>
          <p:cNvSpPr txBox="1">
            <a:spLocks noGrp="1"/>
          </p:cNvSpPr>
          <p:nvPr>
            <p:ph type="body" idx="1"/>
          </p:nvPr>
        </p:nvSpPr>
        <p:spPr>
          <a:xfrm>
            <a:off x="-85550" y="0"/>
            <a:ext cx="5105400" cy="57912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74000"/>
              <a:buFont typeface="Arial"/>
              <a:buChar char="•"/>
            </a:pPr>
            <a:r>
              <a:rPr lang="en-US" sz="3200" b="0" i="0" u="none" strike="noStrike" cap="none">
                <a:solidFill>
                  <a:srgbClr val="000000"/>
                </a:solidFill>
                <a:latin typeface="Arial"/>
                <a:ea typeface="Arial"/>
                <a:cs typeface="Arial"/>
                <a:sym typeface="Arial"/>
              </a:rPr>
              <a:t/>
            </a:r>
            <a:br>
              <a:rPr lang="en-US" sz="3200" b="0"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Occipital lobe</a:t>
            </a:r>
            <a:r>
              <a:rPr lang="en-US" sz="1400" b="0" i="0" u="none" strike="noStrike" cap="none">
                <a:solidFill>
                  <a:srgbClr val="000000"/>
                </a:solidFill>
                <a:latin typeface="Arial"/>
                <a:ea typeface="Arial"/>
                <a:cs typeface="Arial"/>
                <a:sym typeface="Arial"/>
              </a:rPr>
              <a:t>:   processes vision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Temporal lobe</a:t>
            </a:r>
            <a:r>
              <a:rPr lang="en-US" sz="1400" b="0" i="0" u="none" strike="noStrike" cap="none">
                <a:solidFill>
                  <a:srgbClr val="000000"/>
                </a:solidFill>
                <a:latin typeface="Arial"/>
                <a:ea typeface="Arial"/>
                <a:cs typeface="Arial"/>
                <a:sym typeface="Arial"/>
              </a:rPr>
              <a:t>:   processes language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Parietal lobe</a:t>
            </a:r>
            <a:r>
              <a:rPr lang="en-US" sz="1400" b="0" i="0" u="none" strike="noStrike" cap="none">
                <a:solidFill>
                  <a:srgbClr val="000000"/>
                </a:solidFill>
                <a:latin typeface="Arial"/>
                <a:ea typeface="Arial"/>
                <a:cs typeface="Arial"/>
                <a:sym typeface="Arial"/>
              </a:rPr>
              <a:t>: processes touch (hands, fingers, face, lips)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Frontal lobe</a:t>
            </a:r>
            <a:r>
              <a:rPr lang="en-US" sz="1400" b="0" i="0" u="none" strike="noStrike" cap="none">
                <a:solidFill>
                  <a:srgbClr val="000000"/>
                </a:solidFill>
                <a:latin typeface="Arial"/>
                <a:ea typeface="Arial"/>
                <a:cs typeface="Arial"/>
                <a:sym typeface="Arial"/>
              </a:rPr>
              <a:t>: specialized in planning and voluntary movement, paying attention, interpreting our emotions and social situations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Cerebral cortex:   </a:t>
            </a:r>
            <a:r>
              <a:rPr lang="en-US" sz="1400" b="0" i="0" u="none" strike="noStrike" cap="none">
                <a:solidFill>
                  <a:srgbClr val="000000"/>
                </a:solidFill>
                <a:latin typeface="Arial"/>
                <a:ea typeface="Arial"/>
                <a:cs typeface="Arial"/>
                <a:sym typeface="Arial"/>
              </a:rPr>
              <a:t>houses the four lobes of the brain; two hemispheres; most complex thinking: remembering an interpreting emotions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Limbic system </a:t>
            </a:r>
            <a:r>
              <a:rPr lang="en-US" sz="1400" b="0" i="0" u="none" strike="noStrike" cap="none">
                <a:solidFill>
                  <a:srgbClr val="000000"/>
                </a:solidFill>
                <a:latin typeface="Arial"/>
                <a:ea typeface="Arial"/>
                <a:cs typeface="Arial"/>
                <a:sym typeface="Arial"/>
              </a:rPr>
              <a:t>:satisfying biological needs, reproduction, and emotion, memory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Hypothalamus</a:t>
            </a:r>
            <a:r>
              <a:rPr lang="en-US" sz="1400" b="0" i="0" u="none" strike="noStrike" cap="none">
                <a:solidFill>
                  <a:srgbClr val="000000"/>
                </a:solidFill>
                <a:latin typeface="Arial"/>
                <a:ea typeface="Arial"/>
                <a:cs typeface="Arial"/>
                <a:sym typeface="Arial"/>
              </a:rPr>
              <a:t>:   hunger, thirst, sex drive</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Pituitary gland</a:t>
            </a:r>
            <a:r>
              <a:rPr lang="en-US" sz="1400" b="0" i="0" u="none" strike="noStrike" cap="none">
                <a:solidFill>
                  <a:srgbClr val="000000"/>
                </a:solidFill>
                <a:latin typeface="Arial"/>
                <a:ea typeface="Arial"/>
                <a:cs typeface="Arial"/>
                <a:sym typeface="Arial"/>
              </a:rPr>
              <a:t>:  cycles of consciousness thalamus processes all sensory information to cerebral cortex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Hippocampus:  </a:t>
            </a:r>
            <a:r>
              <a:rPr lang="en-US" sz="1400" b="0" i="0" u="none" strike="noStrike" cap="none">
                <a:solidFill>
                  <a:srgbClr val="000000"/>
                </a:solidFill>
                <a:latin typeface="Arial"/>
                <a:ea typeface="Arial"/>
                <a:cs typeface="Arial"/>
                <a:sym typeface="Arial"/>
              </a:rPr>
              <a:t>formation and storage of new memories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Amygdala</a:t>
            </a:r>
            <a:r>
              <a:rPr lang="en-US" sz="1400" b="0" i="0" u="none" strike="noStrike" cap="none">
                <a:solidFill>
                  <a:srgbClr val="000000"/>
                </a:solidFill>
                <a:latin typeface="Arial"/>
                <a:ea typeface="Arial"/>
                <a:cs typeface="Arial"/>
                <a:sym typeface="Arial"/>
              </a:rPr>
              <a:t> :  processes associations between unpleasant emotions and memory for those emotions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Basal ganglia</a:t>
            </a:r>
            <a:r>
              <a:rPr lang="en-US" sz="1400" b="0" i="0" u="none" strike="noStrike" cap="none">
                <a:solidFill>
                  <a:srgbClr val="000000"/>
                </a:solidFill>
                <a:latin typeface="Arial"/>
                <a:ea typeface="Arial"/>
                <a:cs typeface="Arial"/>
                <a:sym typeface="Arial"/>
              </a:rPr>
              <a:t>:   group of neurons working together to help plan and produce movement (Parkinson's)</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Medulla</a:t>
            </a:r>
            <a:r>
              <a:rPr lang="en-US" sz="1400" b="0" i="0" u="none" strike="noStrike" cap="none">
                <a:solidFill>
                  <a:srgbClr val="000000"/>
                </a:solidFill>
                <a:latin typeface="Arial"/>
                <a:ea typeface="Arial"/>
                <a:cs typeface="Arial"/>
                <a:sym typeface="Arial"/>
              </a:rPr>
              <a:t> :  controls basic autonomic functions like circulation, breathing, digestion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Pons</a:t>
            </a:r>
            <a:r>
              <a:rPr lang="en-US" sz="1400" b="0" i="0" u="none" strike="noStrike" cap="none">
                <a:solidFill>
                  <a:srgbClr val="000000"/>
                </a:solidFill>
                <a:latin typeface="Arial"/>
                <a:ea typeface="Arial"/>
                <a:cs typeface="Arial"/>
                <a:sym typeface="Arial"/>
              </a:rPr>
              <a:t>: relay station from hindbrain to cerebral cortex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Cerebellum: </a:t>
            </a:r>
            <a:r>
              <a:rPr lang="en-US" sz="1400" b="0" i="0" u="none" strike="noStrike" cap="none">
                <a:solidFill>
                  <a:srgbClr val="000000"/>
                </a:solidFill>
                <a:latin typeface="Arial"/>
                <a:ea typeface="Arial"/>
                <a:cs typeface="Arial"/>
                <a:sym typeface="Arial"/>
              </a:rPr>
              <a:t>coordination of motor function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Brainstem </a:t>
            </a:r>
            <a:r>
              <a:rPr lang="en-US" sz="1400" b="0" i="0" u="none" strike="noStrike" cap="none">
                <a:solidFill>
                  <a:srgbClr val="000000"/>
                </a:solidFill>
                <a:latin typeface="Arial"/>
                <a:ea typeface="Arial"/>
                <a:cs typeface="Arial"/>
                <a:sym typeface="Arial"/>
              </a:rPr>
              <a:t>: lowest part of brain; basics of life support, and neurons that control sensory/motor skills</a:t>
            </a:r>
          </a:p>
        </p:txBody>
      </p:sp>
      <p:sp>
        <p:nvSpPr>
          <p:cNvPr id="213" name="Shape 213"/>
          <p:cNvSpPr/>
          <p:nvPr/>
        </p:nvSpPr>
        <p:spPr>
          <a:xfrm>
            <a:off x="5105400" y="914400"/>
            <a:ext cx="4038599" cy="35623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Neurons</a:t>
            </a:r>
          </a:p>
        </p:txBody>
      </p:sp>
      <p:sp>
        <p:nvSpPr>
          <p:cNvPr id="219" name="Shape 219"/>
          <p:cNvSpPr txBox="1">
            <a:spLocks noGrp="1"/>
          </p:cNvSpPr>
          <p:nvPr>
            <p:ph type="body" idx="1"/>
          </p:nvPr>
        </p:nvSpPr>
        <p:spPr>
          <a:xfrm>
            <a:off x="0" y="1066800"/>
            <a:ext cx="4953000" cy="579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Sensory neuron:  a neuron conducting impulses inwards to the brain or spinal cord</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Association neuron:  neurons found in the brain and spinal cord that conduct impulses between neurons</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Motor neuron:  a neuron that conveys impulses from the central nervous system to a muscle, gland, or other effector tissue</a:t>
            </a:r>
          </a:p>
        </p:txBody>
      </p:sp>
      <p:sp>
        <p:nvSpPr>
          <p:cNvPr id="220" name="Shape 220"/>
          <p:cNvSpPr/>
          <p:nvPr/>
        </p:nvSpPr>
        <p:spPr>
          <a:xfrm>
            <a:off x="5617650" y="1295400"/>
            <a:ext cx="3374100" cy="24315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Action Potential</a:t>
            </a:r>
          </a:p>
        </p:txBody>
      </p:sp>
      <p:sp>
        <p:nvSpPr>
          <p:cNvPr id="226" name="Shape 226"/>
          <p:cNvSpPr/>
          <p:nvPr/>
        </p:nvSpPr>
        <p:spPr>
          <a:xfrm>
            <a:off x="125" y="15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7" name="Shape 227"/>
          <p:cNvSpPr txBox="1"/>
          <p:nvPr/>
        </p:nvSpPr>
        <p:spPr>
          <a:xfrm>
            <a:off x="4876800" y="1143000"/>
            <a:ext cx="3048000"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Resting Potential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3" name="Shape 233"/>
          <p:cNvSpPr txBox="1"/>
          <p:nvPr/>
        </p:nvSpPr>
        <p:spPr>
          <a:xfrm>
            <a:off x="3429000" y="762000"/>
            <a:ext cx="1752600"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Depolarization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9" name="Shape 239"/>
          <p:cNvSpPr txBox="1"/>
          <p:nvPr/>
        </p:nvSpPr>
        <p:spPr>
          <a:xfrm>
            <a:off x="3429000" y="685800"/>
            <a:ext cx="16763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Repolarization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5" name="Shape 245"/>
          <p:cNvSpPr txBox="1"/>
          <p:nvPr/>
        </p:nvSpPr>
        <p:spPr>
          <a:xfrm>
            <a:off x="3429000" y="914400"/>
            <a:ext cx="1752600"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Return to Resting Potential</a:t>
            </a:r>
          </a:p>
        </p:txBody>
      </p:sp>
      <p:sp>
        <p:nvSpPr>
          <p:cNvPr id="246" name="Shape 246"/>
          <p:cNvSpPr txBox="1"/>
          <p:nvPr/>
        </p:nvSpPr>
        <p:spPr>
          <a:xfrm>
            <a:off x="6553200" y="5638800"/>
            <a:ext cx="1600199"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Na+/K+ pump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Hormones</a:t>
            </a:r>
          </a:p>
        </p:txBody>
      </p:sp>
      <p:sp>
        <p:nvSpPr>
          <p:cNvPr id="252" name="Shape 25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Any one of the many circulating chemical signals found in all multicellular organisms that are formed in specialized cells, travel in body fluids, and coordinate the various parts of the organism by interacting with target cells.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Hormones are secreted by tissues in the body referred to as glands.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Endocrine glands secrete hormones directly into the bloodstream while exocrine glands secrete hormones into ducts, or passageways, before they reach their target.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endocrine system, works with the nervous system to regulate and control all the actions of the human machine.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Endocrine System</a:t>
            </a:r>
          </a:p>
        </p:txBody>
      </p:sp>
      <p:sp>
        <p:nvSpPr>
          <p:cNvPr id="258" name="Shape 258"/>
          <p:cNvSpPr txBox="1">
            <a:spLocks noGrp="1"/>
          </p:cNvSpPr>
          <p:nvPr>
            <p:ph type="body" idx="1"/>
          </p:nvPr>
        </p:nvSpPr>
        <p:spPr>
          <a:xfrm>
            <a:off x="0" y="1295400"/>
            <a:ext cx="9144000" cy="5562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Endocrine System : </a:t>
            </a:r>
            <a:r>
              <a:rPr lang="en-US" sz="2000" b="0" i="0" u="none" strike="noStrike" cap="none">
                <a:solidFill>
                  <a:schemeClr val="dk1"/>
                </a:solidFill>
                <a:latin typeface="Arial"/>
                <a:ea typeface="Arial"/>
                <a:cs typeface="Arial"/>
                <a:sym typeface="Arial"/>
              </a:rPr>
              <a:t>The glands and parts of glands that produce endocrine secretions, help to integrate and control bodily metabolic activity, and include especially the pituitary, thyroid, parathyroid, adrenals, islets of Langerhans, ovaries, and testes.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Endocrine Gland : </a:t>
            </a:r>
            <a:r>
              <a:rPr lang="en-US" sz="2000" b="0" i="0" u="none" strike="noStrike" cap="none">
                <a:solidFill>
                  <a:schemeClr val="dk1"/>
                </a:solidFill>
                <a:latin typeface="Arial"/>
                <a:ea typeface="Arial"/>
                <a:cs typeface="Arial"/>
                <a:sym typeface="Arial"/>
              </a:rPr>
              <a:t>A gland (as the thyroid or the pituitary) that produces an endocrine secretion -- called also </a:t>
            </a:r>
            <a:r>
              <a:rPr lang="en-US" sz="2000" b="0" i="1" u="none" strike="noStrike" cap="none">
                <a:solidFill>
                  <a:schemeClr val="dk1"/>
                </a:solidFill>
                <a:latin typeface="Arial"/>
                <a:ea typeface="Arial"/>
                <a:cs typeface="Arial"/>
                <a:sym typeface="Arial"/>
              </a:rPr>
              <a:t>ductless gland,</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gland of internal secretion.</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Exocrine Gland : </a:t>
            </a:r>
            <a:r>
              <a:rPr lang="en-US" sz="2000" b="0" i="0" u="none" strike="noStrike" cap="none">
                <a:solidFill>
                  <a:schemeClr val="dk1"/>
                </a:solidFill>
                <a:latin typeface="Arial"/>
                <a:ea typeface="Arial"/>
                <a:cs typeface="Arial"/>
                <a:sym typeface="Arial"/>
              </a:rPr>
              <a:t>A gland (as a sweat gland, a salivary gland, or a kidney) that releases a secretion external to or at the surface of an organ by means of a canal or duct.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Glucagon : </a:t>
            </a:r>
            <a:r>
              <a:rPr lang="en-US" sz="2000" b="0" i="0" u="none" strike="noStrike" cap="none">
                <a:solidFill>
                  <a:schemeClr val="dk1"/>
                </a:solidFill>
                <a:latin typeface="Arial"/>
                <a:ea typeface="Arial"/>
                <a:cs typeface="Arial"/>
                <a:sym typeface="Arial"/>
              </a:rPr>
              <a:t>A protein hormone that is produced especially by the pancreatic islets of Langerhans and that promotes an increase in the sugar content of the blood by increasing the rate of breakdown of glycogen in the liver.</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Insulin :</a:t>
            </a:r>
            <a:r>
              <a:rPr lang="en-US" sz="2000" b="0" i="0" u="none" strike="noStrike" cap="none">
                <a:solidFill>
                  <a:schemeClr val="dk1"/>
                </a:solidFill>
                <a:latin typeface="Arial"/>
                <a:ea typeface="Arial"/>
                <a:cs typeface="Arial"/>
                <a:sym typeface="Arial"/>
              </a:rPr>
              <a:t>A vertebrate hormone that lowers blood glucose levels by promoting the uptake of glucose by most body cells and the synthesis and storage of glycogen in the liver.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Endocrine System Cont. </a:t>
            </a:r>
          </a:p>
        </p:txBody>
      </p:sp>
      <p:sp>
        <p:nvSpPr>
          <p:cNvPr id="264" name="Shape 2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Hypothalamus :  </a:t>
            </a:r>
            <a:r>
              <a:rPr lang="en-US" sz="2700" b="0" i="0" u="none" strike="noStrike" cap="none">
                <a:solidFill>
                  <a:schemeClr val="dk1"/>
                </a:solidFill>
                <a:latin typeface="Arial"/>
                <a:ea typeface="Arial"/>
                <a:cs typeface="Arial"/>
                <a:sym typeface="Arial"/>
              </a:rPr>
              <a:t>The ventral part of the vertebrate forebrain; functions in maintaining homeostasis, especially in coordinating the endocrine and nervous systems; secretes hormones of the posterior pituitary and releasing factors, which regulate the anterior pituitary.</a:t>
            </a:r>
          </a:p>
          <a:p>
            <a:pPr marL="342900" marR="0" lvl="0" indent="-342900" algn="l" rtl="0">
              <a:spcBef>
                <a:spcPts val="64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Pituitary gland : </a:t>
            </a:r>
            <a:r>
              <a:rPr lang="en-US" sz="2700" b="0" i="0" u="none" strike="noStrike" cap="none">
                <a:solidFill>
                  <a:schemeClr val="dk1"/>
                </a:solidFill>
                <a:latin typeface="Arial"/>
                <a:ea typeface="Arial"/>
                <a:cs typeface="Arial"/>
                <a:sym typeface="Arial"/>
              </a:rPr>
              <a:t>An endocrine gland at the base of the hypothalamus; consists of a posterior lobe, which stores and releases two hormones produced by the hypothalamus, and an anterior lobe, which produces and secretes many hormones that regulate diverse body functions.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0" y="1371600"/>
            <a:ext cx="9144000" cy="51403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
            </a:r>
            <a:br>
              <a:rPr lang="en-US" sz="1800">
                <a:solidFill>
                  <a:srgbClr val="000000"/>
                </a:solidFill>
                <a:latin typeface="Arial"/>
                <a:ea typeface="Arial"/>
                <a:cs typeface="Arial"/>
                <a:sym typeface="Arial"/>
              </a:rPr>
            </a:br>
            <a:r>
              <a:rPr lang="en-US" sz="3200" b="1">
                <a:solidFill>
                  <a:srgbClr val="000000"/>
                </a:solidFill>
                <a:latin typeface="Arial"/>
                <a:ea typeface="Arial"/>
                <a:cs typeface="Arial"/>
                <a:sym typeface="Arial"/>
              </a:rPr>
              <a:t>Negative feedback loop </a:t>
            </a:r>
            <a:r>
              <a:rPr lang="en-US" sz="3200">
                <a:solidFill>
                  <a:srgbClr val="000000"/>
                </a:solidFill>
                <a:latin typeface="Arial"/>
                <a:ea typeface="Arial"/>
                <a:cs typeface="Arial"/>
                <a:sym typeface="Arial"/>
              </a:rPr>
              <a:t>- The body senses an internal change and activates mechanisms that reverse, or negate, that change. </a:t>
            </a:r>
          </a:p>
          <a:p>
            <a:pPr marL="457200" marR="0" lvl="1" indent="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body temperature regulation</a:t>
            </a:r>
          </a:p>
          <a:p>
            <a:pPr marL="0" marR="0" lvl="0" indent="0" algn="l" rtl="0">
              <a:spcBef>
                <a:spcPts val="0"/>
              </a:spcBef>
              <a:spcAft>
                <a:spcPts val="0"/>
              </a:spcAft>
              <a:buSzPct val="25000"/>
              <a:buNone/>
            </a:pPr>
            <a:r>
              <a:rPr lang="en-US" sz="3200" b="1">
                <a:solidFill>
                  <a:srgbClr val="000000"/>
                </a:solidFill>
                <a:latin typeface="Arial"/>
                <a:ea typeface="Arial"/>
                <a:cs typeface="Arial"/>
                <a:sym typeface="Arial"/>
              </a:rPr>
              <a:t>Positive feedback loop </a:t>
            </a:r>
            <a:r>
              <a:rPr lang="en-US" sz="3200">
                <a:solidFill>
                  <a:srgbClr val="000000"/>
                </a:solidFill>
                <a:latin typeface="Arial"/>
                <a:ea typeface="Arial"/>
                <a:cs typeface="Arial"/>
                <a:sym typeface="Arial"/>
              </a:rPr>
              <a:t>- a process in which the body senses a change and activates mechanisms that accelerate or increase that change</a:t>
            </a:r>
          </a:p>
          <a:p>
            <a:pPr marL="457200" marR="0" lvl="1" indent="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blood clotting</a:t>
            </a:r>
          </a:p>
        </p:txBody>
      </p:sp>
      <p:sp>
        <p:nvSpPr>
          <p:cNvPr id="270" name="Shape 270"/>
          <p:cNvSpPr/>
          <p:nvPr/>
        </p:nvSpPr>
        <p:spPr>
          <a:xfrm>
            <a:off x="0" y="0"/>
            <a:ext cx="9144000" cy="144621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a:solidFill>
                  <a:srgbClr val="000000"/>
                </a:solidFill>
                <a:latin typeface="Arial"/>
                <a:ea typeface="Arial"/>
                <a:cs typeface="Arial"/>
                <a:sym typeface="Arial"/>
              </a:rPr>
              <a:t>Hormone Imbalance and Feedback Loops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Directional Terms</a:t>
            </a:r>
          </a:p>
        </p:txBody>
      </p:sp>
      <p:sp>
        <p:nvSpPr>
          <p:cNvPr id="100" name="Shape 100"/>
          <p:cNvSpPr txBox="1">
            <a:spLocks noGrp="1"/>
          </p:cNvSpPr>
          <p:nvPr>
            <p:ph type="body" idx="1"/>
          </p:nvPr>
        </p:nvSpPr>
        <p:spPr>
          <a:xfrm>
            <a:off x="457200" y="1143000"/>
            <a:ext cx="8229600" cy="53339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2250" b="0" i="0" u="none" strike="noStrike" cap="none">
                <a:solidFill>
                  <a:schemeClr val="dk1"/>
                </a:solidFill>
                <a:latin typeface="Arial"/>
                <a:ea typeface="Arial"/>
                <a:cs typeface="Arial"/>
                <a:sym typeface="Arial"/>
              </a:rPr>
              <a:t>General, directional terms are grouped in pairs of opposites based on the standard position.</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Superior and inferior</a:t>
            </a:r>
            <a:r>
              <a:rPr lang="en-US" sz="2250" b="0" i="0" u="none" strike="noStrike" cap="none">
                <a:solidFill>
                  <a:schemeClr val="dk1"/>
                </a:solidFill>
                <a:latin typeface="Arial"/>
                <a:ea typeface="Arial"/>
                <a:cs typeface="Arial"/>
                <a:sym typeface="Arial"/>
              </a:rPr>
              <a:t>. Superior means above, inferior means below. The elbow is superior (above) to the hand. The foot is inferior (below) to the knee.</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Anterior (ventral) and posterior (dorsal)</a:t>
            </a:r>
            <a:r>
              <a:rPr lang="en-US" sz="2250" b="0" i="0" u="none" strike="noStrike" cap="none">
                <a:solidFill>
                  <a:schemeClr val="dk1"/>
                </a:solidFill>
                <a:latin typeface="Arial"/>
                <a:ea typeface="Arial"/>
                <a:cs typeface="Arial"/>
                <a:sym typeface="Arial"/>
              </a:rPr>
              <a:t>. Anterior means toward the front (chest side) of the body, posterior means toward the back.</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Medial and Lateral</a:t>
            </a:r>
            <a:r>
              <a:rPr lang="en-US" sz="2250" b="0" i="0" u="none" strike="noStrike" cap="none">
                <a:solidFill>
                  <a:schemeClr val="dk1"/>
                </a:solidFill>
                <a:latin typeface="Arial"/>
                <a:ea typeface="Arial"/>
                <a:cs typeface="Arial"/>
                <a:sym typeface="Arial"/>
              </a:rPr>
              <a:t>. Medial means toward the midline of the body, lateral means away from the midline. </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Proximal and distal</a:t>
            </a:r>
            <a:r>
              <a:rPr lang="en-US" sz="2250" b="0" i="0" u="none" strike="noStrike" cap="none">
                <a:solidFill>
                  <a:schemeClr val="dk1"/>
                </a:solidFill>
                <a:latin typeface="Arial"/>
                <a:ea typeface="Arial"/>
                <a:cs typeface="Arial"/>
                <a:sym typeface="Arial"/>
              </a:rPr>
              <a:t>. Proximal means closest to the point of origin or trunk of the body, distal means farthest. Often used when describing arms and legs. If you were describing the shin bone, the proximal end would be the end close to the knee and the distal end would be the end close to the foot.</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Superficial and deep</a:t>
            </a:r>
            <a:r>
              <a:rPr lang="en-US" sz="2250" b="0" i="0" u="none" strike="noStrike" cap="none">
                <a:solidFill>
                  <a:schemeClr val="dk1"/>
                </a:solidFill>
                <a:latin typeface="Arial"/>
                <a:ea typeface="Arial"/>
                <a:cs typeface="Arial"/>
                <a:sym typeface="Arial"/>
              </a:rPr>
              <a:t>. Superficial means toward the body surface, deep means farthest from the body surface.</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0" i="0" u="none" strike="noStrike" cap="none">
                <a:solidFill>
                  <a:schemeClr val="dk1"/>
                </a:solidFill>
                <a:latin typeface="Arial"/>
                <a:ea typeface="Arial"/>
                <a:cs typeface="Arial"/>
                <a:sym typeface="Arial"/>
              </a:rPr>
              <a:t>Hormone Imbalance and Feedback Loops (insulin)</a:t>
            </a:r>
          </a:p>
        </p:txBody>
      </p:sp>
      <p:sp>
        <p:nvSpPr>
          <p:cNvPr id="276" name="Shape 276"/>
          <p:cNvSpPr/>
          <p:nvPr/>
        </p:nvSpPr>
        <p:spPr>
          <a:xfrm>
            <a:off x="1295400" y="1360487"/>
            <a:ext cx="6248399" cy="5497512"/>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0" i="0" u="none" strike="noStrike" cap="none">
                <a:solidFill>
                  <a:schemeClr val="dk1"/>
                </a:solidFill>
                <a:latin typeface="Arial"/>
                <a:ea typeface="Arial"/>
                <a:cs typeface="Arial"/>
                <a:sym typeface="Arial"/>
              </a:rPr>
              <a:t>Hormone Imbalance and Feedback Loops (thyroid)</a:t>
            </a:r>
          </a:p>
        </p:txBody>
      </p:sp>
      <p:sp>
        <p:nvSpPr>
          <p:cNvPr id="282" name="Shape 282"/>
          <p:cNvSpPr/>
          <p:nvPr/>
        </p:nvSpPr>
        <p:spPr>
          <a:xfrm>
            <a:off x="1501775" y="1270000"/>
            <a:ext cx="6140449" cy="541655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288" name="Shape 288"/>
          <p:cNvSpPr/>
          <p:nvPr/>
        </p:nvSpPr>
        <p:spPr>
          <a:xfrm>
            <a:off x="990600" y="1235075"/>
            <a:ext cx="6858000" cy="56229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294" name="Shape 294"/>
          <p:cNvSpPr txBox="1">
            <a:spLocks noGrp="1"/>
          </p:cNvSpPr>
          <p:nvPr>
            <p:ph type="body" idx="1"/>
          </p:nvPr>
        </p:nvSpPr>
        <p:spPr>
          <a:xfrm>
            <a:off x="0" y="1219200"/>
            <a:ext cx="8839199"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Accommodation : </a:t>
            </a:r>
            <a:r>
              <a:rPr lang="en-US" sz="2000" b="0" i="0" u="none" strike="noStrike" cap="none">
                <a:solidFill>
                  <a:schemeClr val="dk1"/>
                </a:solidFill>
                <a:latin typeface="Arial"/>
                <a:ea typeface="Arial"/>
                <a:cs typeface="Arial"/>
                <a:sym typeface="Arial"/>
              </a:rPr>
              <a:t>The automatic adjustment of the eye for seeing at different distances affected chiefly by changes in the convexity of the crystalline lens.</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Astigmatism : </a:t>
            </a:r>
            <a:r>
              <a:rPr lang="en-US" sz="2000" b="0" i="0" u="none" strike="noStrike" cap="none">
                <a:solidFill>
                  <a:schemeClr val="dk1"/>
                </a:solidFill>
                <a:latin typeface="Arial"/>
                <a:ea typeface="Arial"/>
                <a:cs typeface="Arial"/>
                <a:sym typeface="Arial"/>
              </a:rPr>
              <a:t>A defect of an optical system (as a lens) causing rays from a point to fail to meet in a focal point resulting in a blurred and imperfect image.</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Blind spot: </a:t>
            </a:r>
            <a:r>
              <a:rPr lang="en-US" sz="2000" b="0" i="0" u="none" strike="noStrike" cap="none">
                <a:solidFill>
                  <a:schemeClr val="dk1"/>
                </a:solidFill>
                <a:latin typeface="Arial"/>
                <a:ea typeface="Arial"/>
                <a:cs typeface="Arial"/>
                <a:sym typeface="Arial"/>
              </a:rPr>
              <a:t>The small circular area in the retina where the optic nerve enters the eye that is devoid of rods and cones and is insensitive to light.</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Cone : </a:t>
            </a:r>
            <a:r>
              <a:rPr lang="en-US" sz="2000" b="0" i="0" u="none" strike="noStrike" cap="none">
                <a:solidFill>
                  <a:schemeClr val="dk1"/>
                </a:solidFill>
                <a:latin typeface="Arial"/>
                <a:ea typeface="Arial"/>
                <a:cs typeface="Arial"/>
                <a:sym typeface="Arial"/>
              </a:rPr>
              <a:t>Any of the conical photosensitive receptor cells of the vertebrate retina that function in color vision.</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Cornea: </a:t>
            </a:r>
            <a:r>
              <a:rPr lang="en-US" sz="2000" b="0" i="0" u="none" strike="noStrike" cap="none">
                <a:solidFill>
                  <a:schemeClr val="dk1"/>
                </a:solidFill>
                <a:latin typeface="Arial"/>
                <a:ea typeface="Arial"/>
                <a:cs typeface="Arial"/>
                <a:sym typeface="Arial"/>
              </a:rPr>
              <a:t>The transparent part of the coat of the eyeball that covers the iris and pupil and admits light to the interior.</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Depth Perception :  </a:t>
            </a:r>
            <a:r>
              <a:rPr lang="en-US" sz="2000" b="0" i="0" u="none" strike="noStrike" cap="none">
                <a:solidFill>
                  <a:schemeClr val="dk1"/>
                </a:solidFill>
                <a:latin typeface="Arial"/>
                <a:ea typeface="Arial"/>
                <a:cs typeface="Arial"/>
                <a:sym typeface="Arial"/>
              </a:rPr>
              <a:t>The ability to judge the distance of objects and the spatial relationship of objects at different distances.</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Hyperopia:  </a:t>
            </a:r>
            <a:r>
              <a:rPr lang="en-US" sz="2000" b="0" i="0" u="none" strike="noStrike" cap="none">
                <a:solidFill>
                  <a:schemeClr val="dk1"/>
                </a:solidFill>
                <a:latin typeface="Arial"/>
                <a:ea typeface="Arial"/>
                <a:cs typeface="Arial"/>
                <a:sym typeface="Arial"/>
              </a:rPr>
              <a:t>A condition in which visual images come to a focus behind the retina of the eye and vision is better for distant than for near objects -- called also </a:t>
            </a:r>
            <a:r>
              <a:rPr lang="en-US" sz="2000" b="0" i="1" u="none" strike="noStrike" cap="none">
                <a:solidFill>
                  <a:schemeClr val="dk1"/>
                </a:solidFill>
                <a:latin typeface="Arial"/>
                <a:ea typeface="Arial"/>
                <a:cs typeface="Arial"/>
                <a:sym typeface="Arial"/>
              </a:rPr>
              <a:t>farsightedness.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300" name="Shape 300"/>
          <p:cNvSpPr txBox="1">
            <a:spLocks noGrp="1"/>
          </p:cNvSpPr>
          <p:nvPr>
            <p:ph type="body" idx="1"/>
          </p:nvPr>
        </p:nvSpPr>
        <p:spPr>
          <a:xfrm>
            <a:off x="0" y="1219200"/>
            <a:ext cx="8839199"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44270"/>
              <a:buFont typeface="Arial"/>
              <a:buChar char="•"/>
            </a:pPr>
            <a:r>
              <a:rPr lang="en-US" sz="3200" b="0" i="0" u="none" strike="noStrike" cap="none">
                <a:solidFill>
                  <a:schemeClr val="dk1"/>
                </a:solidFill>
                <a:latin typeface="Arial"/>
                <a:ea typeface="Arial"/>
                <a:cs typeface="Arial"/>
                <a:sym typeface="Arial"/>
              </a:rPr>
              <a:t/>
            </a:r>
            <a:br>
              <a:rPr lang="en-US" sz="3200" b="0" i="0" u="none" strike="noStrike" cap="none">
                <a:solidFill>
                  <a:schemeClr val="dk1"/>
                </a:solidFill>
                <a:latin typeface="Arial"/>
                <a:ea typeface="Arial"/>
                <a:cs typeface="Arial"/>
                <a:sym typeface="Arial"/>
              </a:rPr>
            </a:br>
            <a:r>
              <a:rPr lang="en-US" sz="1400" b="1" i="0" u="none" strike="noStrike" cap="none">
                <a:solidFill>
                  <a:schemeClr val="dk1"/>
                </a:solidFill>
                <a:latin typeface="Arial"/>
                <a:ea typeface="Arial"/>
                <a:cs typeface="Arial"/>
                <a:sym typeface="Arial"/>
              </a:rPr>
              <a:t>Iris : </a:t>
            </a:r>
            <a:r>
              <a:rPr lang="en-US" sz="1400" b="0" i="0" u="none" strike="noStrike" cap="none">
                <a:solidFill>
                  <a:schemeClr val="dk1"/>
                </a:solidFill>
                <a:latin typeface="Arial"/>
                <a:ea typeface="Arial"/>
                <a:cs typeface="Arial"/>
                <a:sym typeface="Arial"/>
              </a:rPr>
              <a:t>The opaque muscular contractile diaphragm that is suspended in the aqueous humor in front of the lens of the eye, is perforated by the pupil and is continuous peripherally with the ciliary body, has a deeply pigmented posterior surface which excludes the entrance of light except through the pupil and a colored anterior surface which determines the color of the eyes.</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Lens : </a:t>
            </a:r>
            <a:r>
              <a:rPr lang="en-US" sz="1400" b="0" i="0" u="none" strike="noStrike" cap="none">
                <a:solidFill>
                  <a:schemeClr val="dk1"/>
                </a:solidFill>
                <a:latin typeface="Arial"/>
                <a:ea typeface="Arial"/>
                <a:cs typeface="Arial"/>
                <a:sym typeface="Arial"/>
              </a:rPr>
              <a:t>A curved piece of glass or plastic used singly or combined in eyeglasses or an optical instrument (as a microscope) for forming an image by focusing rays of light.</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Myopia : </a:t>
            </a:r>
            <a:r>
              <a:rPr lang="en-US" sz="1400" b="0" i="0" u="none" strike="noStrike" cap="none">
                <a:solidFill>
                  <a:schemeClr val="dk1"/>
                </a:solidFill>
                <a:latin typeface="Arial"/>
                <a:ea typeface="Arial"/>
                <a:cs typeface="Arial"/>
                <a:sym typeface="Arial"/>
              </a:rPr>
              <a:t>A condition in which the visual images come to a focus in front of the retina of the eye because of defects in the refractive media of the eye or of abnormal length of the eyeball resulting especially in defective vision of distant objects -- called also </a:t>
            </a:r>
            <a:r>
              <a:rPr lang="en-US" sz="1400" b="0" i="1" u="none" strike="noStrike" cap="none">
                <a:solidFill>
                  <a:schemeClr val="dk1"/>
                </a:solidFill>
                <a:latin typeface="Arial"/>
                <a:ea typeface="Arial"/>
                <a:cs typeface="Arial"/>
                <a:sym typeface="Arial"/>
              </a:rPr>
              <a:t>nearsightedness.</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Optic nerve: </a:t>
            </a:r>
            <a:r>
              <a:rPr lang="en-US" sz="1400" b="0" i="0" u="none" strike="noStrike" cap="none">
                <a:solidFill>
                  <a:schemeClr val="dk1"/>
                </a:solidFill>
                <a:latin typeface="Arial"/>
                <a:ea typeface="Arial"/>
                <a:cs typeface="Arial"/>
                <a:sym typeface="Arial"/>
              </a:rPr>
              <a:t>Either of the pair of sensory nerves that comprise the second pair of cranial nerves, arise from the ventral part of the diencephalon, form an optic chiasma before passing to the eye and spreading over the anterior surface of the retina, and conduct visual stimuli to the brain.</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Pupil: </a:t>
            </a:r>
            <a:r>
              <a:rPr lang="en-US" sz="1400" b="0" i="0" u="none" strike="noStrike" cap="none">
                <a:solidFill>
                  <a:schemeClr val="dk1"/>
                </a:solidFill>
                <a:latin typeface="Arial"/>
                <a:ea typeface="Arial"/>
                <a:cs typeface="Arial"/>
                <a:sym typeface="Arial"/>
              </a:rPr>
              <a:t>The opening in the iris, which admits light into the interior of the vertebrate eye; muscles in the iris regulate its size.</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Refraction: </a:t>
            </a:r>
            <a:r>
              <a:rPr lang="en-US" sz="1400" b="0" i="0" u="none" strike="noStrike" cap="none">
                <a:solidFill>
                  <a:schemeClr val="dk1"/>
                </a:solidFill>
                <a:latin typeface="Arial"/>
                <a:ea typeface="Arial"/>
                <a:cs typeface="Arial"/>
                <a:sym typeface="Arial"/>
              </a:rPr>
              <a:t>The deflection from a straight path undergone by a light ray or a wave of energy in passing obliquely from one medium (as air) into another (as water or glass) in which its velocity is different.</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Retina :  </a:t>
            </a:r>
            <a:r>
              <a:rPr lang="en-US" sz="1400" b="0" i="0" u="none" strike="noStrike" cap="none">
                <a:solidFill>
                  <a:schemeClr val="dk1"/>
                </a:solidFill>
                <a:latin typeface="Arial"/>
                <a:ea typeface="Arial"/>
                <a:cs typeface="Arial"/>
                <a:sym typeface="Arial"/>
              </a:rPr>
              <a:t>The sensory membrane that lines most of the large posterior chamber of the vertebrate eye, is composed of several layers including one containing the rods and cones, and functions as the immediate instrument of vision by receiving the image formed by the lens and converting it into chemical and nervous signals which reach the brain by way of the optic nerve.</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Rod :</a:t>
            </a:r>
            <a:r>
              <a:rPr lang="en-US" sz="1400" b="0" i="0" u="none" strike="noStrike" cap="none">
                <a:solidFill>
                  <a:schemeClr val="dk1"/>
                </a:solidFill>
                <a:latin typeface="Arial"/>
                <a:ea typeface="Arial"/>
                <a:cs typeface="Arial"/>
                <a:sym typeface="Arial"/>
              </a:rPr>
              <a:t>Any of the long rod-shaped photosensitive receptors in the retina responsive to faint light.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 Focusing Light</a:t>
            </a:r>
          </a:p>
        </p:txBody>
      </p:sp>
      <p:sp>
        <p:nvSpPr>
          <p:cNvPr id="306" name="Shape 30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Light rays enter the eye through the cornea.</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iris works like a shutter in a camera.</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After passing through the iris, the light rays pass thru the eye's natural crystalline lens.</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Light rays pass through a dense, transparent gel-like substance, called the vitreous that fills the globe of the eyeball and helps the eye hold its spherical shape.</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In a normal eye, the light rays come to a sharp focusing point on the retina. </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retina's functions much like the film in a camera. It is responsible for capturing all of the light rays, processing them into light impulses through millions of tiny nerve endings, then sending these light impulses through over a million nerve fibers to the optic nerve.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81000" y="2667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6550" b="1" i="0" u="none" strike="noStrike" cap="none">
                <a:solidFill>
                  <a:schemeClr val="dk1"/>
                </a:solidFill>
                <a:latin typeface="Arial"/>
                <a:ea typeface="Arial"/>
                <a:cs typeface="Arial"/>
                <a:sym typeface="Arial"/>
              </a:rPr>
              <a:t>Unit 3: Power </a:t>
            </a:r>
            <a:r>
              <a:rPr lang="en-US" sz="3950" b="1" i="0" u="none" strike="noStrike" cap="none">
                <a:solidFill>
                  <a:schemeClr val="dk1"/>
                </a:solidFill>
                <a:latin typeface="Arial"/>
                <a:ea typeface="Arial"/>
                <a:cs typeface="Arial"/>
                <a:sym typeface="Aria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8181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Digestive System</a:t>
            </a:r>
          </a:p>
        </p:txBody>
      </p:sp>
      <p:sp>
        <p:nvSpPr>
          <p:cNvPr id="317" name="Shape 317"/>
          <p:cNvSpPr/>
          <p:nvPr/>
        </p:nvSpPr>
        <p:spPr>
          <a:xfrm>
            <a:off x="0" y="1143000"/>
            <a:ext cx="3886200" cy="54038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8" name="Shape 318"/>
          <p:cNvSpPr txBox="1"/>
          <p:nvPr/>
        </p:nvSpPr>
        <p:spPr>
          <a:xfrm>
            <a:off x="3733800" y="843575"/>
            <a:ext cx="5410200" cy="5848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Digestion</a:t>
            </a:r>
            <a:r>
              <a:rPr lang="en-US" sz="2200">
                <a:solidFill>
                  <a:srgbClr val="000000"/>
                </a:solidFill>
                <a:latin typeface="Arial"/>
                <a:ea typeface="Arial"/>
                <a:cs typeface="Arial"/>
                <a:sym typeface="Arial"/>
              </a:rPr>
              <a:t>: allows your body to get the nutrients and energy it needs from the food you eat</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Mouth:  </a:t>
            </a:r>
            <a:r>
              <a:rPr lang="en-US" sz="2200">
                <a:solidFill>
                  <a:srgbClr val="000000"/>
                </a:solidFill>
                <a:latin typeface="Arial"/>
                <a:ea typeface="Arial"/>
                <a:cs typeface="Arial"/>
                <a:sym typeface="Arial"/>
              </a:rPr>
              <a:t>mechanical digestion, salivary amylase starts protein breakdown</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Esophagus:  </a:t>
            </a:r>
            <a:r>
              <a:rPr lang="en-US" sz="2200">
                <a:solidFill>
                  <a:srgbClr val="000000"/>
                </a:solidFill>
                <a:latin typeface="Arial"/>
                <a:ea typeface="Arial"/>
                <a:cs typeface="Arial"/>
                <a:sym typeface="Arial"/>
              </a:rPr>
              <a:t>peristalsis pushes food down tube</a:t>
            </a:r>
          </a:p>
          <a:p>
            <a:pPr marL="0" marR="0" lvl="0" indent="0" algn="l" rtl="0">
              <a:spcBef>
                <a:spcPts val="0"/>
              </a:spcBef>
              <a:spcAft>
                <a:spcPts val="0"/>
              </a:spcAft>
              <a:buClr>
                <a:srgbClr val="000000"/>
              </a:buClr>
              <a:buSzPct val="97999"/>
              <a:buFont typeface="Arial"/>
              <a:buChar char="•"/>
            </a:pPr>
            <a:r>
              <a:rPr lang="en-US" sz="2200">
                <a:solidFill>
                  <a:srgbClr val="000000"/>
                </a:solidFill>
                <a:latin typeface="Arial"/>
                <a:ea typeface="Arial"/>
                <a:cs typeface="Arial"/>
                <a:sym typeface="Arial"/>
              </a:rPr>
              <a:t>Stomach:  holds food while being mixed with enzymes to help with digestion</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Small intestine:  </a:t>
            </a:r>
            <a:r>
              <a:rPr lang="en-US" sz="2200">
                <a:solidFill>
                  <a:srgbClr val="000000"/>
                </a:solidFill>
                <a:latin typeface="Arial"/>
                <a:ea typeface="Arial"/>
                <a:cs typeface="Arial"/>
                <a:sym typeface="Arial"/>
              </a:rPr>
              <a:t>most digestion occurs here, absorption of nutrients</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Pancreas: </a:t>
            </a:r>
            <a:r>
              <a:rPr lang="en-US" sz="2200">
                <a:solidFill>
                  <a:srgbClr val="000000"/>
                </a:solidFill>
                <a:latin typeface="Arial"/>
                <a:ea typeface="Arial"/>
                <a:cs typeface="Arial"/>
                <a:sym typeface="Arial"/>
              </a:rPr>
              <a:t>secretes digestive enzymes</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Liver</a:t>
            </a:r>
            <a:r>
              <a:rPr lang="en-US" sz="2200">
                <a:solidFill>
                  <a:srgbClr val="000000"/>
                </a:solidFill>
                <a:latin typeface="Arial"/>
                <a:ea typeface="Arial"/>
                <a:cs typeface="Arial"/>
                <a:sym typeface="Arial"/>
              </a:rPr>
              <a:t>: produces bile to help digest fat</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Gall bladder:  </a:t>
            </a:r>
            <a:r>
              <a:rPr lang="en-US" sz="2200">
                <a:solidFill>
                  <a:srgbClr val="000000"/>
                </a:solidFill>
                <a:latin typeface="Arial"/>
                <a:ea typeface="Arial"/>
                <a:cs typeface="Arial"/>
                <a:sym typeface="Arial"/>
              </a:rPr>
              <a:t>stores bile</a:t>
            </a:r>
          </a:p>
          <a:p>
            <a:pPr marL="0" marR="0" lvl="0" indent="0" algn="l" rtl="0">
              <a:spcBef>
                <a:spcPts val="0"/>
              </a:spcBef>
              <a:spcAft>
                <a:spcPts val="0"/>
              </a:spcAft>
              <a:buClr>
                <a:srgbClr val="000000"/>
              </a:buClr>
              <a:buSzPct val="97999"/>
              <a:buFont typeface="Arial"/>
              <a:buChar char="•"/>
            </a:pPr>
            <a:r>
              <a:rPr lang="en-US" sz="2200" b="1">
                <a:solidFill>
                  <a:srgbClr val="000000"/>
                </a:solidFill>
                <a:latin typeface="Arial"/>
                <a:ea typeface="Arial"/>
                <a:cs typeface="Arial"/>
                <a:sym typeface="Arial"/>
              </a:rPr>
              <a:t>Large intestine:  </a:t>
            </a:r>
            <a:r>
              <a:rPr lang="en-US" sz="2200">
                <a:solidFill>
                  <a:srgbClr val="000000"/>
                </a:solidFill>
                <a:latin typeface="Arial"/>
                <a:ea typeface="Arial"/>
                <a:cs typeface="Arial"/>
                <a:sym typeface="Arial"/>
              </a:rPr>
              <a:t>responsible for processing waste so that emptying the bowels is easy and convenient (water reabsorption)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Enzymes</a:t>
            </a:r>
          </a:p>
        </p:txBody>
      </p:sp>
      <p:sp>
        <p:nvSpPr>
          <p:cNvPr id="324" name="Shape 3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Salivary amylase:  starches and carbohydrates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Pepsin:  proteins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Pancreatic amylase: starches and carbohydrates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Lipases:  fats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Proteases:  proteins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Enzymes</a:t>
            </a:r>
          </a:p>
        </p:txBody>
      </p:sp>
      <p:sp>
        <p:nvSpPr>
          <p:cNvPr id="330" name="Shape 330"/>
          <p:cNvSpPr txBox="1">
            <a:spLocks noGrp="1"/>
          </p:cNvSpPr>
          <p:nvPr>
            <p:ph type="body" idx="1"/>
          </p:nvPr>
        </p:nvSpPr>
        <p:spPr>
          <a:xfrm>
            <a:off x="457200" y="1600200"/>
            <a:ext cx="4648199"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Catalysts</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facilitates or helps a reaction to occur more readily by reducing the energy required for the reaction to occur</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Lock and Key model</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Induced Fit model</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Substrate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Active Sites</a:t>
            </a:r>
          </a:p>
        </p:txBody>
      </p:sp>
      <p:sp>
        <p:nvSpPr>
          <p:cNvPr id="331" name="Shape 331"/>
          <p:cNvSpPr/>
          <p:nvPr/>
        </p:nvSpPr>
        <p:spPr>
          <a:xfrm>
            <a:off x="4953000" y="1600200"/>
            <a:ext cx="3667125" cy="142874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2" name="Shape 332"/>
          <p:cNvSpPr/>
          <p:nvPr/>
        </p:nvSpPr>
        <p:spPr>
          <a:xfrm>
            <a:off x="4953000" y="3581400"/>
            <a:ext cx="3667125" cy="2219325"/>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Directional Terms</a:t>
            </a:r>
          </a:p>
        </p:txBody>
      </p:sp>
      <p:sp>
        <p:nvSpPr>
          <p:cNvPr id="106" name="Shape 106"/>
          <p:cNvSpPr/>
          <p:nvPr/>
        </p:nvSpPr>
        <p:spPr>
          <a:xfrm>
            <a:off x="2057400" y="1066800"/>
            <a:ext cx="5029200" cy="38403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ATP</a:t>
            </a:r>
          </a:p>
        </p:txBody>
      </p:sp>
      <p:sp>
        <p:nvSpPr>
          <p:cNvPr id="338" name="Shape 338"/>
          <p:cNvSpPr/>
          <p:nvPr/>
        </p:nvSpPr>
        <p:spPr>
          <a:xfrm>
            <a:off x="1447800" y="1668463"/>
            <a:ext cx="6476999" cy="5189536"/>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Respiratory System</a:t>
            </a:r>
          </a:p>
        </p:txBody>
      </p:sp>
      <p:sp>
        <p:nvSpPr>
          <p:cNvPr id="344" name="Shape 344"/>
          <p:cNvSpPr/>
          <p:nvPr/>
        </p:nvSpPr>
        <p:spPr>
          <a:xfrm>
            <a:off x="4406900" y="1676400"/>
            <a:ext cx="4737100" cy="39623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5" name="Shape 345"/>
          <p:cNvSpPr/>
          <p:nvPr/>
        </p:nvSpPr>
        <p:spPr>
          <a:xfrm>
            <a:off x="228600" y="1371600"/>
            <a:ext cx="4114800" cy="4786312"/>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Respiratory System</a:t>
            </a:r>
          </a:p>
        </p:txBody>
      </p:sp>
      <p:sp>
        <p:nvSpPr>
          <p:cNvPr id="351" name="Shape 35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Alveoli :</a:t>
            </a:r>
            <a:r>
              <a:rPr lang="en-US" sz="2250" b="0" i="0" u="none" strike="noStrike" cap="none">
                <a:solidFill>
                  <a:schemeClr val="dk1"/>
                </a:solidFill>
                <a:latin typeface="Arial"/>
                <a:ea typeface="Arial"/>
                <a:cs typeface="Arial"/>
                <a:sym typeface="Arial"/>
              </a:rPr>
              <a:t>Terminal air sacs that constitute the gas exchange surface of the lungs.</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Bronchi: </a:t>
            </a:r>
            <a:r>
              <a:rPr lang="en-US" sz="2250" b="0" i="0" u="none" strike="noStrike" cap="none">
                <a:solidFill>
                  <a:schemeClr val="dk1"/>
                </a:solidFill>
                <a:latin typeface="Arial"/>
                <a:ea typeface="Arial"/>
                <a:cs typeface="Arial"/>
                <a:sym typeface="Arial"/>
              </a:rPr>
              <a:t>Pair of breathing tubes that branch from the trachea into the lungs.</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Minute Volume: </a:t>
            </a:r>
            <a:r>
              <a:rPr lang="en-US" sz="2250" b="0" i="0" u="none" strike="noStrike" cap="none">
                <a:solidFill>
                  <a:schemeClr val="dk1"/>
                </a:solidFill>
                <a:latin typeface="Arial"/>
                <a:ea typeface="Arial"/>
                <a:cs typeface="Arial"/>
                <a:sym typeface="Arial"/>
              </a:rPr>
              <a:t>The volume of air breathed in one minute without conscious effort. Minute volume = Tidal Volume x (breaths/minute)</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Residual Volume: </a:t>
            </a:r>
            <a:r>
              <a:rPr lang="en-US" sz="2250" b="0" i="0" u="none" strike="noStrike" cap="none">
                <a:solidFill>
                  <a:schemeClr val="dk1"/>
                </a:solidFill>
                <a:latin typeface="Arial"/>
                <a:ea typeface="Arial"/>
                <a:cs typeface="Arial"/>
                <a:sym typeface="Arial"/>
              </a:rPr>
              <a:t>The volume of air remaining in lungs after maximum exhalation.</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Spirometer:  </a:t>
            </a:r>
            <a:r>
              <a:rPr lang="en-US" sz="2250" b="0" i="0" u="none" strike="noStrike" cap="none">
                <a:solidFill>
                  <a:schemeClr val="dk1"/>
                </a:solidFill>
                <a:latin typeface="Arial"/>
                <a:ea typeface="Arial"/>
                <a:cs typeface="Arial"/>
                <a:sym typeface="Arial"/>
              </a:rPr>
              <a:t>An instrument for measuring the air entering and leaving the lungs.</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Tidal Volume: </a:t>
            </a:r>
            <a:r>
              <a:rPr lang="en-US" sz="2250" b="0" i="0" u="none" strike="noStrike" cap="none">
                <a:solidFill>
                  <a:schemeClr val="dk1"/>
                </a:solidFill>
                <a:latin typeface="Arial"/>
                <a:ea typeface="Arial"/>
                <a:cs typeface="Arial"/>
                <a:sym typeface="Arial"/>
              </a:rPr>
              <a:t>The volume of air breathed in and out without conscious effort.</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Vital Capacity:  </a:t>
            </a:r>
            <a:r>
              <a:rPr lang="en-US" sz="2250" b="0" i="0" u="none" strike="noStrike" cap="none">
                <a:solidFill>
                  <a:schemeClr val="dk1"/>
                </a:solidFill>
                <a:latin typeface="Arial"/>
                <a:ea typeface="Arial"/>
                <a:cs typeface="Arial"/>
                <a:sym typeface="Arial"/>
              </a:rPr>
              <a:t>The total volume of air that can be exhaled after maximal inhalation.</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Gas Exchange</a:t>
            </a:r>
          </a:p>
        </p:txBody>
      </p:sp>
      <p:sp>
        <p:nvSpPr>
          <p:cNvPr id="357" name="Shape 357"/>
          <p:cNvSpPr txBox="1">
            <a:spLocks noGrp="1"/>
          </p:cNvSpPr>
          <p:nvPr>
            <p:ph type="body" idx="1"/>
          </p:nvPr>
        </p:nvSpPr>
        <p:spPr>
          <a:xfrm>
            <a:off x="457200" y="762000"/>
            <a:ext cx="8229600"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Gas exchange is the process by which oxygen and carbon dioxide (the respiratory gases) move in opposite directions across an organism's respiratory membranes, between the air or water of the external environment and the body fluids of the internal environment.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The net diffusion of a substance occurs because of a difference in its concentration, or </a:t>
            </a:r>
            <a:r>
              <a:rPr lang="en-US" sz="2000" b="1" i="0" u="none" strike="noStrike" cap="none">
                <a:solidFill>
                  <a:schemeClr val="dk1"/>
                </a:solidFill>
                <a:latin typeface="Arial"/>
                <a:ea typeface="Arial"/>
                <a:cs typeface="Arial"/>
                <a:sym typeface="Arial"/>
              </a:rPr>
              <a:t>gradient</a:t>
            </a:r>
            <a:r>
              <a:rPr lang="en-US" sz="2000" b="0" i="0" u="none" strike="noStrike" cap="none">
                <a:solidFill>
                  <a:schemeClr val="dk1"/>
                </a:solidFill>
                <a:latin typeface="Arial"/>
                <a:ea typeface="Arial"/>
                <a:cs typeface="Arial"/>
                <a:sym typeface="Arial"/>
              </a:rPr>
              <a: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Within an animal's body, as oxygen is used up and carbon dioxide produced, the concentration gradient of the two gases provides the direction for their diffusion. </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As air or water nears the respiratory membrane, the oxygen concentration on the outside of the membrane is higher than on the internal side so oxygen diffuses inward</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The concentration gradient for carbon dioxide is in the opposite direction, and so net diffusion of carbon dioxide keeps it diffusing out of the body.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26670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Urinary System</a:t>
            </a:r>
          </a:p>
        </p:txBody>
      </p:sp>
      <p:sp>
        <p:nvSpPr>
          <p:cNvPr id="363" name="Shape 363"/>
          <p:cNvSpPr/>
          <p:nvPr/>
        </p:nvSpPr>
        <p:spPr>
          <a:xfrm>
            <a:off x="0" y="0"/>
            <a:ext cx="3213100" cy="3429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4" name="Shape 364"/>
          <p:cNvSpPr/>
          <p:nvPr/>
        </p:nvSpPr>
        <p:spPr>
          <a:xfrm>
            <a:off x="0" y="3352800"/>
            <a:ext cx="3219450" cy="3200399"/>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5" name="Shape 365"/>
          <p:cNvSpPr/>
          <p:nvPr/>
        </p:nvSpPr>
        <p:spPr>
          <a:xfrm>
            <a:off x="3429000" y="1295400"/>
            <a:ext cx="4572000" cy="52625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00000"/>
                </a:solidFill>
                <a:latin typeface="Arial"/>
                <a:ea typeface="Arial"/>
                <a:cs typeface="Arial"/>
                <a:sym typeface="Arial"/>
              </a:rPr>
              <a:t>The role of the kidneys is to maintain homeostasis by controlling the chemical composition of the blood.  The kidneys do this by:</a:t>
            </a:r>
          </a:p>
          <a:p>
            <a:pPr marL="457200" marR="0" lvl="1" indent="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Removing waste products from the blood</a:t>
            </a:r>
          </a:p>
          <a:p>
            <a:pPr marL="457200" marR="0" lvl="1" indent="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Leaving nutrients such as proteins and glucose in the blood</a:t>
            </a:r>
          </a:p>
          <a:p>
            <a:pPr marL="457200" marR="0" lvl="1" indent="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Maintaining the acid-base balance</a:t>
            </a:r>
          </a:p>
          <a:p>
            <a:pPr marL="457200" marR="0" lvl="1" indent="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Regulating water and electrolyte balance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Urinary System</a:t>
            </a:r>
          </a:p>
        </p:txBody>
      </p:sp>
      <p:sp>
        <p:nvSpPr>
          <p:cNvPr id="371" name="Shape 371"/>
          <p:cNvSpPr/>
          <p:nvPr/>
        </p:nvSpPr>
        <p:spPr>
          <a:xfrm>
            <a:off x="990600" y="1336675"/>
            <a:ext cx="6858000" cy="55213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Urinalysis</a:t>
            </a:r>
          </a:p>
        </p:txBody>
      </p:sp>
      <p:sp>
        <p:nvSpPr>
          <p:cNvPr id="377" name="Shape 3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A test that determines the content of the urine.</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Macroscopic Examination:  Color and clarity</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Chemical analysis: pH, specific gravity, protein content, glucose content, ketone content</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Microscopic Examination:  red blood cells, white blood cells, epithelial cells, crystals, bacteria</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667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6550" b="1" i="0" u="none" strike="noStrike" cap="none">
                <a:solidFill>
                  <a:schemeClr val="dk1"/>
                </a:solidFill>
                <a:latin typeface="Arial"/>
                <a:ea typeface="Arial"/>
                <a:cs typeface="Arial"/>
                <a:sym typeface="Arial"/>
              </a:rPr>
              <a:t>Unit 4: Movement  </a:t>
            </a:r>
            <a:r>
              <a:rPr lang="en-US" sz="3950" b="1" i="0" u="none" strike="noStrike" cap="none">
                <a:solidFill>
                  <a:schemeClr val="dk1"/>
                </a:solidFill>
                <a:latin typeface="Arial"/>
                <a:ea typeface="Arial"/>
                <a:cs typeface="Arial"/>
                <a:sym typeface="Arial"/>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Joints</a:t>
            </a:r>
          </a:p>
        </p:txBody>
      </p:sp>
      <p:sp>
        <p:nvSpPr>
          <p:cNvPr id="388" name="Shape 388"/>
          <p:cNvSpPr/>
          <p:nvPr/>
        </p:nvSpPr>
        <p:spPr>
          <a:xfrm>
            <a:off x="0" y="1447800"/>
            <a:ext cx="4816474" cy="33527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9" name="Shape 389"/>
          <p:cNvSpPr/>
          <p:nvPr/>
        </p:nvSpPr>
        <p:spPr>
          <a:xfrm>
            <a:off x="4327525" y="1447800"/>
            <a:ext cx="4816474" cy="3352799"/>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Joints</a:t>
            </a:r>
          </a:p>
        </p:txBody>
      </p:sp>
      <p:sp>
        <p:nvSpPr>
          <p:cNvPr id="395" name="Shape 395"/>
          <p:cNvSpPr txBox="1">
            <a:spLocks noGrp="1"/>
          </p:cNvSpPr>
          <p:nvPr>
            <p:ph type="body" idx="1"/>
          </p:nvPr>
        </p:nvSpPr>
        <p:spPr>
          <a:xfrm>
            <a:off x="0" y="1600200"/>
            <a:ext cx="8686800"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Abduction:  </a:t>
            </a:r>
            <a:r>
              <a:rPr lang="en-US" sz="2000" b="0" i="0" u="none" strike="noStrike" cap="none">
                <a:solidFill>
                  <a:schemeClr val="dk1"/>
                </a:solidFill>
                <a:latin typeface="Arial"/>
                <a:ea typeface="Arial"/>
                <a:cs typeface="Arial"/>
                <a:sym typeface="Arial"/>
              </a:rPr>
              <a:t>Movement away from the midline of the body</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Adduction :  </a:t>
            </a:r>
            <a:r>
              <a:rPr lang="en-US" sz="2000" b="0" i="0" u="none" strike="noStrike" cap="none">
                <a:solidFill>
                  <a:schemeClr val="dk1"/>
                </a:solidFill>
                <a:latin typeface="Arial"/>
                <a:ea typeface="Arial"/>
                <a:cs typeface="Arial"/>
                <a:sym typeface="Arial"/>
              </a:rPr>
              <a:t>Movement toward the midline off the body</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Circumduction: </a:t>
            </a:r>
            <a:r>
              <a:rPr lang="en-US" sz="2000" b="0" i="0" u="none" strike="noStrike" cap="none">
                <a:solidFill>
                  <a:schemeClr val="dk1"/>
                </a:solidFill>
                <a:latin typeface="Arial"/>
                <a:ea typeface="Arial"/>
                <a:cs typeface="Arial"/>
                <a:sym typeface="Arial"/>
              </a:rPr>
              <a:t>A movement at a synovial joint in which the distal end of the bone moves in a circle while the proximal end remains relatively stable</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Dorsiflexion :  </a:t>
            </a:r>
            <a:r>
              <a:rPr lang="en-US" sz="2000" b="0" i="0" u="none" strike="noStrike" cap="none">
                <a:solidFill>
                  <a:schemeClr val="dk1"/>
                </a:solidFill>
                <a:latin typeface="Arial"/>
                <a:ea typeface="Arial"/>
                <a:cs typeface="Arial"/>
                <a:sym typeface="Arial"/>
              </a:rPr>
              <a:t>Bending the foot in the direction of the dorsum (upper surface)</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Extension:  </a:t>
            </a:r>
            <a:r>
              <a:rPr lang="en-US" sz="2000" b="0" i="0" u="none" strike="noStrike" cap="none">
                <a:solidFill>
                  <a:schemeClr val="dk1"/>
                </a:solidFill>
                <a:latin typeface="Arial"/>
                <a:ea typeface="Arial"/>
                <a:cs typeface="Arial"/>
                <a:sym typeface="Arial"/>
              </a:rPr>
              <a:t>An unbending movement around a joint in a limb (as the knee or elbow) that increases the angle between the bones of the limb at the joint</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Flexion :  </a:t>
            </a:r>
            <a:r>
              <a:rPr lang="en-US" sz="2000" b="0" i="0" u="none" strike="noStrike" cap="none">
                <a:solidFill>
                  <a:schemeClr val="dk1"/>
                </a:solidFill>
                <a:latin typeface="Arial"/>
                <a:ea typeface="Arial"/>
                <a:cs typeface="Arial"/>
                <a:sym typeface="Arial"/>
              </a:rPr>
              <a:t>A bending movement around a joint in a limb (as the knee or elbow) that decreases the angle between the bones of the limb at the joint</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Plantar flexion:  </a:t>
            </a:r>
            <a:r>
              <a:rPr lang="en-US" sz="2000" b="0" i="0" u="none" strike="noStrike" cap="none">
                <a:solidFill>
                  <a:schemeClr val="dk1"/>
                </a:solidFill>
                <a:latin typeface="Arial"/>
                <a:ea typeface="Arial"/>
                <a:cs typeface="Arial"/>
                <a:sym typeface="Arial"/>
              </a:rPr>
              <a:t>Bending the foot in the direction of the plantar surface (sole)</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Range of Motion:  </a:t>
            </a:r>
            <a:r>
              <a:rPr lang="en-US" sz="2000" b="0" i="0" u="none" strike="noStrike" cap="none">
                <a:solidFill>
                  <a:schemeClr val="dk1"/>
                </a:solidFill>
                <a:latin typeface="Arial"/>
                <a:ea typeface="Arial"/>
                <a:cs typeface="Arial"/>
                <a:sym typeface="Arial"/>
              </a:rPr>
              <a:t>The range through which a joint can be moved</a:t>
            </a: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Rotation :  </a:t>
            </a:r>
            <a:r>
              <a:rPr lang="en-US" sz="2000" b="0" i="0" u="none" strike="noStrike" cap="none">
                <a:solidFill>
                  <a:schemeClr val="dk1"/>
                </a:solidFill>
                <a:latin typeface="Arial"/>
                <a:ea typeface="Arial"/>
                <a:cs typeface="Arial"/>
                <a:sym typeface="Arial"/>
              </a:rPr>
              <a:t>Moving a bone around its own axis, with no other movement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225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Regional Terms</a:t>
            </a:r>
          </a:p>
        </p:txBody>
      </p:sp>
      <p:sp>
        <p:nvSpPr>
          <p:cNvPr id="112" name="Shape 112"/>
          <p:cNvSpPr txBox="1">
            <a:spLocks noGrp="1"/>
          </p:cNvSpPr>
          <p:nvPr>
            <p:ph type="body" idx="1"/>
          </p:nvPr>
        </p:nvSpPr>
        <p:spPr>
          <a:xfrm>
            <a:off x="457200" y="1834200"/>
            <a:ext cx="3962400" cy="4526100"/>
          </a:xfrm>
          <a:prstGeom prst="rect">
            <a:avLst/>
          </a:prstGeom>
          <a:noFill/>
          <a:ln>
            <a:noFill/>
          </a:ln>
        </p:spPr>
        <p:txBody>
          <a:bodyPr lIns="91425" tIns="45700" rIns="91425" bIns="45700" anchor="t" anchorCtr="0">
            <a:noAutofit/>
          </a:bodyPr>
          <a:lstStyle/>
          <a:p>
            <a:pPr marL="342900" marR="0" lvl="0" indent="-147815" algn="l" rtl="0">
              <a:spcBef>
                <a:spcPts val="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Abdominal:  Abdomen </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Antecubital:  Front of Elbow </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Axillary:  Armpit  </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Brachial:  Arm</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Buccal:  Cheek</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Calcaneal :  Heal</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Carpal: Wrist </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Cephalic:  Head</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Cervical:  Neck </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Coxal:  Hip</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Digital:  Fingers</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Femoral:  Thigh</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Gluteal:  Buttocks</a:t>
            </a:r>
          </a:p>
          <a:p>
            <a:pPr marL="342900" marR="0" lvl="0" indent="-188384" algn="l" rtl="0">
              <a:spcBef>
                <a:spcPts val="760"/>
              </a:spcBef>
              <a:spcAft>
                <a:spcPts val="0"/>
              </a:spcAft>
              <a:buClr>
                <a:schemeClr val="dk1"/>
              </a:buClr>
              <a:buSzPct val="100000"/>
              <a:buFont typeface="Arial"/>
              <a:buChar char="•"/>
            </a:pPr>
            <a:r>
              <a:rPr lang="en-US" sz="1400" b="0" i="0" u="none" strike="noStrike" cap="none">
                <a:solidFill>
                  <a:schemeClr val="dk1"/>
                </a:solidFill>
                <a:latin typeface="Arial"/>
                <a:ea typeface="Arial"/>
                <a:cs typeface="Arial"/>
                <a:sym typeface="Arial"/>
              </a:rPr>
              <a:t>o  Inguinal:  Groin</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
        <p:nvSpPr>
          <p:cNvPr id="113" name="Shape 113"/>
          <p:cNvSpPr/>
          <p:nvPr/>
        </p:nvSpPr>
        <p:spPr>
          <a:xfrm>
            <a:off x="4572000" y="1371600"/>
            <a:ext cx="4572000" cy="532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23333"/>
              <a:buFont typeface="Courier New"/>
              <a:buChar char="o"/>
            </a:pPr>
            <a:r>
              <a:rPr lang="en-US" sz="1800">
                <a:solidFill>
                  <a:srgbClr val="000000"/>
                </a:solidFill>
                <a:latin typeface="Arial"/>
                <a:ea typeface="Arial"/>
                <a:cs typeface="Arial"/>
                <a:sym typeface="Arial"/>
              </a:rPr>
              <a:t> </a:t>
            </a:r>
            <a:r>
              <a:rPr lang="en-US" sz="2000">
                <a:solidFill>
                  <a:srgbClr val="000000"/>
                </a:solidFill>
                <a:latin typeface="Arial"/>
                <a:ea typeface="Arial"/>
                <a:cs typeface="Arial"/>
                <a:sym typeface="Arial"/>
              </a:rPr>
              <a:t>Lumbar:  Lower spine</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Nasal:  Nose</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Occipital:  Back of head</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Olecranal:  Behind the elbow joint</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Oral:  Mouth</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Orbital:  Eye</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Patellar:  Knee</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Pelvic:  Pelvis </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Popliteal:  Back of knee	</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Sacral: area of spine containing sacrum and coccyx</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Scapular:  Shoulders</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Sternal:  Breast Bone</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Tarsal:  Ankle </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Thoracic:  Chest/Upper back</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Umbilical:  Belly button</a:t>
            </a:r>
          </a:p>
          <a:p>
            <a:pPr marL="0" marR="0" lvl="0" indent="0" algn="l" rtl="0">
              <a:spcBef>
                <a:spcPts val="0"/>
              </a:spcBef>
              <a:spcAft>
                <a:spcPts val="0"/>
              </a:spcAft>
              <a:buSzPct val="25000"/>
              <a:buNone/>
            </a:pPr>
            <a:r>
              <a:rPr lang="en-US" sz="2000">
                <a:solidFill>
                  <a:srgbClr val="000000"/>
                </a:solidFill>
                <a:latin typeface="Arial"/>
                <a:ea typeface="Arial"/>
                <a:cs typeface="Arial"/>
                <a:sym typeface="Arial"/>
              </a:rPr>
              <a:t>o  Vertebral :  Back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Muscles</a:t>
            </a:r>
          </a:p>
        </p:txBody>
      </p:sp>
      <p:graphicFrame>
        <p:nvGraphicFramePr>
          <p:cNvPr id="401" name="Shape 401"/>
          <p:cNvGraphicFramePr/>
          <p:nvPr/>
        </p:nvGraphicFramePr>
        <p:xfrm>
          <a:off x="762000" y="1143000"/>
          <a:ext cx="3000000" cy="3000000"/>
        </p:xfrm>
        <a:graphic>
          <a:graphicData uri="http://schemas.openxmlformats.org/drawingml/2006/table">
            <a:tbl>
              <a:tblPr firstRow="1" bandRow="1">
                <a:noFill/>
                <a:tableStyleId>{A0A47185-7629-448B-AF91-8347F8652DA3}</a:tableStyleId>
              </a:tblPr>
              <a:tblGrid>
                <a:gridCol w="1478275"/>
                <a:gridCol w="1478275"/>
                <a:gridCol w="1478275"/>
                <a:gridCol w="1478275"/>
                <a:gridCol w="1478275"/>
              </a:tblGrid>
              <a:tr h="1252325">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Type of Muscle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Striations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Voluntary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Location in body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Function in body</a:t>
                      </a:r>
                    </a:p>
                  </a:txBody>
                  <a:tcPr marL="91450" marR="91450" marT="45725" marB="45725"/>
                </a:tc>
              </a:tr>
              <a:tr h="7255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Skeletal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Skeletal muscles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Movement of body</a:t>
                      </a:r>
                    </a:p>
                  </a:txBody>
                  <a:tcPr marL="91450" marR="91450" marT="45725" marB="45725"/>
                </a:tc>
              </a:tr>
              <a:tr h="7255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Smooth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Hollow organs and blood vessels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Move substances within the body</a:t>
                      </a:r>
                    </a:p>
                  </a:txBody>
                  <a:tcPr marL="91450" marR="91450" marT="45725" marB="45725"/>
                </a:tc>
              </a:tr>
              <a:tr h="7255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Cardiac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Heart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Contract heart</a:t>
                      </a:r>
                    </a:p>
                  </a:txBody>
                  <a:tcPr marL="91450" marR="91450" marT="45725" marB="457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Muscle</a:t>
            </a:r>
          </a:p>
        </p:txBody>
      </p:sp>
      <p:sp>
        <p:nvSpPr>
          <p:cNvPr id="407" name="Shape 407"/>
          <p:cNvSpPr/>
          <p:nvPr/>
        </p:nvSpPr>
        <p:spPr>
          <a:xfrm>
            <a:off x="1676400" y="1981200"/>
            <a:ext cx="6534150" cy="35813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Muscle contraction</a:t>
            </a:r>
          </a:p>
        </p:txBody>
      </p:sp>
      <p:sp>
        <p:nvSpPr>
          <p:cNvPr id="413" name="Shape 413"/>
          <p:cNvSpPr/>
          <p:nvPr/>
        </p:nvSpPr>
        <p:spPr>
          <a:xfrm>
            <a:off x="304800" y="1447800"/>
            <a:ext cx="4310063" cy="33527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4" name="Shape 414"/>
          <p:cNvSpPr/>
          <p:nvPr/>
        </p:nvSpPr>
        <p:spPr>
          <a:xfrm>
            <a:off x="4648200" y="1447800"/>
            <a:ext cx="4495800" cy="3935412"/>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Arteries vs. Veins</a:t>
            </a:r>
          </a:p>
        </p:txBody>
      </p:sp>
      <p:graphicFrame>
        <p:nvGraphicFramePr>
          <p:cNvPr id="420" name="Shape 420"/>
          <p:cNvGraphicFramePr/>
          <p:nvPr/>
        </p:nvGraphicFramePr>
        <p:xfrm>
          <a:off x="609600" y="1219200"/>
          <a:ext cx="3000000" cy="3000000"/>
        </p:xfrm>
        <a:graphic>
          <a:graphicData uri="http://schemas.openxmlformats.org/drawingml/2006/table">
            <a:tbl>
              <a:tblPr firstRow="1" bandRow="1">
                <a:noFill/>
                <a:tableStyleId>{A0A47185-7629-448B-AF91-8347F8652DA3}</a:tableStyleId>
              </a:tblPr>
              <a:tblGrid>
                <a:gridCol w="2743200"/>
                <a:gridCol w="2743200"/>
                <a:gridCol w="2743200"/>
              </a:tblGrid>
              <a:tr h="3031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Arteries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Veins</a:t>
                      </a:r>
                    </a:p>
                  </a:txBody>
                  <a:tcPr marL="91450" marR="91450" marT="45725" marB="45725"/>
                </a:tc>
              </a:tr>
              <a:tr h="9717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Direction of Blood Flow: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Oxygenated blood from the heart to various parts of the body.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Deoxygenated blood from various parts of the body to the heart.</a:t>
                      </a:r>
                    </a:p>
                  </a:txBody>
                  <a:tcPr marL="91450" marR="91450" marT="45725" marB="45725"/>
                </a:tc>
              </a:tr>
              <a:tr h="164450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Anatomy: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Thick, elastic muscle layer that can handle high pressure of the blood flowing through the arteries.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Thin, elastic muscle layer with semilunar valves that prevent the blood from flowing in the opposite direction.</a:t>
                      </a:r>
                    </a:p>
                  </a:txBody>
                  <a:tcPr marL="91450" marR="91450" marT="45725" marB="45725"/>
                </a:tc>
              </a:tr>
              <a:tr h="9717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Overview: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Arteries are red blood vessels that carry blood away from the heart.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Veins are blood vessels that carry blood towards the heart.</a:t>
                      </a:r>
                    </a:p>
                  </a:txBody>
                  <a:tcPr marL="91450" marR="91450" marT="45725" marB="45725"/>
                </a:tc>
              </a:tr>
              <a:tr h="3031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Oxygen Concentration: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Arteries carry oxygenated blood (with the exception of the pulmonary artery).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Veins carry deoxygenated blood (with the exception of pulmonary veins).</a:t>
                      </a:r>
                    </a:p>
                  </a:txBody>
                  <a:tcPr marL="91450" marR="91450" marT="45725" marB="45725"/>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Arteries vs. Veins vs. Capillaries</a:t>
            </a:r>
          </a:p>
        </p:txBody>
      </p:sp>
      <p:sp>
        <p:nvSpPr>
          <p:cNvPr id="426" name="Shape 426"/>
          <p:cNvSpPr/>
          <p:nvPr/>
        </p:nvSpPr>
        <p:spPr>
          <a:xfrm>
            <a:off x="304800" y="1295400"/>
            <a:ext cx="3200399" cy="51943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7" name="Shape 427"/>
          <p:cNvSpPr txBox="1"/>
          <p:nvPr/>
        </p:nvSpPr>
        <p:spPr>
          <a:xfrm>
            <a:off x="3810000" y="1524000"/>
            <a:ext cx="5029199" cy="3416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Capillaries are the smallest of all blood vessels and form the connection between veins and arteries.</a:t>
            </a:r>
          </a:p>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Capillaries have very thin walls comprised only of endothelial cells, which allows substances to move through the wall with ease. </a:t>
            </a:r>
          </a:p>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Main function of capillaries is gas exchange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Varicose Veins</a:t>
            </a:r>
          </a:p>
        </p:txBody>
      </p:sp>
      <p:sp>
        <p:nvSpPr>
          <p:cNvPr id="433" name="Shape 433"/>
          <p:cNvSpPr/>
          <p:nvPr/>
        </p:nvSpPr>
        <p:spPr>
          <a:xfrm>
            <a:off x="2667000" y="1143000"/>
            <a:ext cx="4419599" cy="44037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Blood Flow</a:t>
            </a:r>
          </a:p>
        </p:txBody>
      </p:sp>
      <p:sp>
        <p:nvSpPr>
          <p:cNvPr id="439" name="Shape 439"/>
          <p:cNvSpPr/>
          <p:nvPr/>
        </p:nvSpPr>
        <p:spPr>
          <a:xfrm>
            <a:off x="1752600" y="1295400"/>
            <a:ext cx="5694362" cy="52577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Cardiac Output</a:t>
            </a:r>
          </a:p>
        </p:txBody>
      </p:sp>
      <p:sp>
        <p:nvSpPr>
          <p:cNvPr id="445" name="Shape 44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The volume of blood ejected from the left side of the heart in one minute. </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Changes in heart rate influence the amount of blood that is pumped to our tissues.</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Changes in cardiac output often signal disease of the heart.</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Factors such as exercise and heart damage both affect the movement of blood in your body and, consequently, can impact cardiac output.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ABI (ankle brachial index)</a:t>
            </a:r>
          </a:p>
        </p:txBody>
      </p:sp>
      <p:sp>
        <p:nvSpPr>
          <p:cNvPr id="451" name="Shape 4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26666"/>
              <a:buFont typeface="Arial"/>
              <a:buChar char="•"/>
            </a:pPr>
            <a:r>
              <a:rPr lang="en-US" sz="2500" b="0" i="0" u="none" strike="noStrike" cap="none">
                <a:solidFill>
                  <a:schemeClr val="dk1"/>
                </a:solidFill>
                <a:latin typeface="Arial"/>
                <a:ea typeface="Arial"/>
                <a:cs typeface="Arial"/>
                <a:sym typeface="Arial"/>
              </a:rPr>
              <a:t>The ABI is a painless measurement that evaluates the circulation in your legs. </a:t>
            </a:r>
          </a:p>
          <a:p>
            <a:pPr marL="342900" marR="0" lvl="0" indent="-342900" algn="l" rtl="0">
              <a:spcBef>
                <a:spcPts val="640"/>
              </a:spcBef>
              <a:spcAft>
                <a:spcPts val="0"/>
              </a:spcAft>
              <a:buClr>
                <a:schemeClr val="dk1"/>
              </a:buClr>
              <a:buSzPct val="126666"/>
              <a:buFont typeface="Arial"/>
              <a:buChar char="•"/>
            </a:pPr>
            <a:r>
              <a:rPr lang="en-US" sz="2500" b="0" i="0" u="none" strike="noStrike" cap="none">
                <a:solidFill>
                  <a:schemeClr val="dk1"/>
                </a:solidFill>
                <a:latin typeface="Arial"/>
                <a:ea typeface="Arial"/>
                <a:cs typeface="Arial"/>
                <a:sym typeface="Arial"/>
              </a:rPr>
              <a:t>the doctor listens to the flow of blood and measures the blood pressure in both the arms and the feet</a:t>
            </a:r>
          </a:p>
          <a:p>
            <a:pPr marL="342900" marR="0" lvl="0" indent="-342900" algn="l" rtl="0">
              <a:spcBef>
                <a:spcPts val="640"/>
              </a:spcBef>
              <a:spcAft>
                <a:spcPts val="0"/>
              </a:spcAft>
              <a:buClr>
                <a:schemeClr val="dk1"/>
              </a:buClr>
              <a:buSzPct val="126666"/>
              <a:buFont typeface="Arial"/>
              <a:buChar char="•"/>
            </a:pPr>
            <a:r>
              <a:rPr lang="en-US" sz="2500" b="0" i="0" u="none" strike="noStrike" cap="none">
                <a:solidFill>
                  <a:schemeClr val="dk1"/>
                </a:solidFill>
                <a:latin typeface="Arial"/>
                <a:ea typeface="Arial"/>
                <a:cs typeface="Arial"/>
                <a:sym typeface="Arial"/>
              </a:rPr>
              <a:t>Normally, these two pressures should be about equal.</a:t>
            </a:r>
          </a:p>
          <a:p>
            <a:pPr marL="342900" marR="0" lvl="0" indent="-342900" algn="l" rtl="0">
              <a:spcBef>
                <a:spcPts val="640"/>
              </a:spcBef>
              <a:spcAft>
                <a:spcPts val="0"/>
              </a:spcAft>
              <a:buClr>
                <a:schemeClr val="dk1"/>
              </a:buClr>
              <a:buSzPct val="126666"/>
              <a:buFont typeface="Arial"/>
              <a:buChar char="•"/>
            </a:pPr>
            <a:r>
              <a:rPr lang="en-US" sz="2500" b="0" i="0" u="none" strike="noStrike" cap="none">
                <a:solidFill>
                  <a:schemeClr val="dk1"/>
                </a:solidFill>
                <a:latin typeface="Arial"/>
                <a:ea typeface="Arial"/>
                <a:cs typeface="Arial"/>
                <a:sym typeface="Arial"/>
              </a:rPr>
              <a:t>A significantly lower pressure in the ankle usually indicates that there is a problem with blood flow in the legs.</a:t>
            </a:r>
          </a:p>
          <a:p>
            <a:pPr marL="342900" marR="0" lvl="0" indent="-342900" algn="l" rtl="0">
              <a:spcBef>
                <a:spcPts val="640"/>
              </a:spcBef>
              <a:spcAft>
                <a:spcPts val="0"/>
              </a:spcAft>
              <a:buClr>
                <a:schemeClr val="dk1"/>
              </a:buClr>
              <a:buSzPct val="126666"/>
              <a:buFont typeface="Arial"/>
              <a:buChar char="•"/>
            </a:pPr>
            <a:r>
              <a:rPr lang="en-US" sz="2500" b="1" i="0" u="none" strike="noStrike" cap="none">
                <a:solidFill>
                  <a:schemeClr val="dk1"/>
                </a:solidFill>
                <a:latin typeface="Arial"/>
                <a:ea typeface="Arial"/>
                <a:cs typeface="Arial"/>
                <a:sym typeface="Arial"/>
              </a:rPr>
              <a:t>Peripheral artery disease:  </a:t>
            </a:r>
            <a:r>
              <a:rPr lang="en-US" sz="2500" b="0" i="0" u="none" strike="noStrike" cap="none">
                <a:solidFill>
                  <a:schemeClr val="dk1"/>
                </a:solidFill>
                <a:latin typeface="Arial"/>
                <a:ea typeface="Arial"/>
                <a:cs typeface="Arial"/>
                <a:sym typeface="Arial"/>
              </a:rPr>
              <a:t>A form of peripheral vascular disease in which there is partial or total blockage of an artery, usually one leading to a leg or arm.</a:t>
            </a:r>
          </a:p>
          <a:p>
            <a:pPr marL="342900" marR="0" lvl="0" indent="-342900" algn="l" rtl="0">
              <a:spcBef>
                <a:spcPts val="640"/>
              </a:spcBef>
              <a:spcAft>
                <a:spcPts val="0"/>
              </a:spcAft>
              <a:buClr>
                <a:schemeClr val="dk1"/>
              </a:buClr>
              <a:buSzPct val="126666"/>
              <a:buFont typeface="Arial"/>
              <a:buChar char="•"/>
            </a:pPr>
            <a:r>
              <a:rPr lang="en-US" sz="2500" b="1" i="0" u="none" strike="noStrike" cap="none">
                <a:solidFill>
                  <a:schemeClr val="dk1"/>
                </a:solidFill>
                <a:latin typeface="Arial"/>
                <a:ea typeface="Arial"/>
                <a:cs typeface="Arial"/>
                <a:sym typeface="Arial"/>
              </a:rPr>
              <a:t>Peripheral vascular disease :  </a:t>
            </a:r>
            <a:r>
              <a:rPr lang="en-US" sz="2500" b="0" i="0" u="none" strike="noStrike" cap="none">
                <a:solidFill>
                  <a:schemeClr val="dk1"/>
                </a:solidFill>
                <a:latin typeface="Arial"/>
                <a:ea typeface="Arial"/>
                <a:cs typeface="Arial"/>
                <a:sym typeface="Arial"/>
              </a:rPr>
              <a:t>Vascular disease affecting blood vessels outside of the heart and especially those vessels supplying the extremities.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1" i="0" u="none" strike="noStrike" cap="none">
                <a:solidFill>
                  <a:schemeClr val="dk1"/>
                </a:solidFill>
                <a:latin typeface="Arial"/>
                <a:ea typeface="Arial"/>
                <a:cs typeface="Arial"/>
                <a:sym typeface="Arial"/>
              </a:rPr>
              <a:t>Energy and Motion – Exercise Physiology   Vocab</a:t>
            </a:r>
          </a:p>
        </p:txBody>
      </p:sp>
      <p:sp>
        <p:nvSpPr>
          <p:cNvPr id="457" name="Shape 457"/>
          <p:cNvSpPr txBox="1">
            <a:spLocks noGrp="1"/>
          </p:cNvSpPr>
          <p:nvPr>
            <p:ph type="body" idx="1"/>
          </p:nvPr>
        </p:nvSpPr>
        <p:spPr>
          <a:xfrm>
            <a:off x="0" y="1295400"/>
            <a:ext cx="9144000" cy="5562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Aerobic:  </a:t>
            </a:r>
            <a:r>
              <a:rPr lang="en-US" sz="1750" b="0" i="0" u="none" strike="noStrike" cap="none">
                <a:solidFill>
                  <a:schemeClr val="dk1"/>
                </a:solidFill>
                <a:latin typeface="Arial"/>
                <a:ea typeface="Arial"/>
                <a:cs typeface="Arial"/>
                <a:sym typeface="Arial"/>
              </a:rPr>
              <a:t>Containing oxygen; referring to an organism, environment, or cellular process that requires oxygen</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Anabolic steroids:  </a:t>
            </a:r>
            <a:r>
              <a:rPr lang="en-US" sz="1750" b="0" i="0" u="none" strike="noStrike" cap="none">
                <a:solidFill>
                  <a:schemeClr val="dk1"/>
                </a:solidFill>
                <a:latin typeface="Arial"/>
                <a:ea typeface="Arial"/>
                <a:cs typeface="Arial"/>
                <a:sym typeface="Arial"/>
              </a:rPr>
              <a:t>Any of a group of usually synthetic hormones that are derivatives of testosterone, are used medically especially to promote tissue growth, and are sometimes abused by athletes to increase the size and strength of their muscles and improve endurance</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Anaerobic:  </a:t>
            </a:r>
            <a:r>
              <a:rPr lang="en-US" sz="1750" b="0" i="0" u="none" strike="noStrike" cap="none">
                <a:solidFill>
                  <a:schemeClr val="dk1"/>
                </a:solidFill>
                <a:latin typeface="Arial"/>
                <a:ea typeface="Arial"/>
                <a:cs typeface="Arial"/>
                <a:sym typeface="Arial"/>
              </a:rPr>
              <a:t>Lacking oxygen; referring to an organism, environment, or cellular process that lacks oxygen and may be poisoned by it</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Blood Doping:  </a:t>
            </a:r>
            <a:r>
              <a:rPr lang="en-US" sz="1750" b="0" i="0" u="none" strike="noStrike" cap="none">
                <a:solidFill>
                  <a:schemeClr val="dk1"/>
                </a:solidFill>
                <a:latin typeface="Arial"/>
                <a:ea typeface="Arial"/>
                <a:cs typeface="Arial"/>
                <a:sym typeface="Arial"/>
              </a:rPr>
              <a:t>A technique for temporarily improving athletic performance in which oxygen-carrying red blood cells previously withdrawn from an athlete are injected back just before an event</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Cellular respiration: </a:t>
            </a:r>
            <a:r>
              <a:rPr lang="en-US" sz="1750" b="0" i="0" u="none" strike="noStrike" cap="none">
                <a:solidFill>
                  <a:schemeClr val="dk1"/>
                </a:solidFill>
                <a:latin typeface="Arial"/>
                <a:ea typeface="Arial"/>
                <a:cs typeface="Arial"/>
                <a:sym typeface="Arial"/>
              </a:rPr>
              <a:t>The most prevalent and efficient catabolic pathway for the production of ATP, in which oxygen is consumed as a reactant along with the organic fuel</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Creatine phosphate:  </a:t>
            </a:r>
            <a:r>
              <a:rPr lang="en-US" sz="1750" b="0" i="0" u="none" strike="noStrike" cap="none">
                <a:solidFill>
                  <a:schemeClr val="dk1"/>
                </a:solidFill>
                <a:latin typeface="Arial"/>
                <a:ea typeface="Arial"/>
                <a:cs typeface="Arial"/>
                <a:sym typeface="Arial"/>
              </a:rPr>
              <a:t>A compound of creatine and phosphoric acid that is found especially in vertebrate muscle where it is an energy source for muscle contraction</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Erythropoietin :  </a:t>
            </a:r>
            <a:r>
              <a:rPr lang="en-US" sz="1750" b="0" i="0" u="none" strike="noStrike" cap="none">
                <a:solidFill>
                  <a:schemeClr val="dk1"/>
                </a:solidFill>
                <a:latin typeface="Arial"/>
                <a:ea typeface="Arial"/>
                <a:cs typeface="Arial"/>
                <a:sym typeface="Arial"/>
              </a:rPr>
              <a:t>A hormonal substance that is formed especially in the kidney and stimulates red blood cell formation</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Glycogen :  </a:t>
            </a:r>
            <a:r>
              <a:rPr lang="en-US" sz="1750" b="0" i="0" u="none" strike="noStrike" cap="none">
                <a:solidFill>
                  <a:schemeClr val="dk1"/>
                </a:solidFill>
                <a:latin typeface="Arial"/>
                <a:ea typeface="Arial"/>
                <a:cs typeface="Arial"/>
                <a:sym typeface="Arial"/>
              </a:rPr>
              <a:t>A highly branched polymer of glucose containing thousands of subunits; functions as a compact store of glucose molecules in liver and muscle fibers </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Lactic acid :  </a:t>
            </a:r>
            <a:r>
              <a:rPr lang="en-US" sz="1750" b="0" i="0" u="none" strike="noStrike" cap="none">
                <a:solidFill>
                  <a:schemeClr val="dk1"/>
                </a:solidFill>
                <a:latin typeface="Arial"/>
                <a:ea typeface="Arial"/>
                <a:cs typeface="Arial"/>
                <a:sym typeface="Arial"/>
              </a:rPr>
              <a:t>An organic acid present in blood and muscle tissue as a product of the anaerobic metabolism of glucose and glycogen</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Muscle Fatigue:  </a:t>
            </a:r>
            <a:r>
              <a:rPr lang="en-US" sz="1750" b="0" i="0" u="none" strike="noStrike" cap="none">
                <a:solidFill>
                  <a:schemeClr val="dk1"/>
                </a:solidFill>
                <a:latin typeface="Arial"/>
                <a:ea typeface="Arial"/>
                <a:cs typeface="Arial"/>
                <a:sym typeface="Arial"/>
              </a:rPr>
              <a:t>Inability of muscle to maintain its strength of contraction or tension; may be related to insufficient oxygen, depletion of glycogen, and/or lactic acid buildup</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Regional Terms</a:t>
            </a:r>
          </a:p>
        </p:txBody>
      </p:sp>
      <p:sp>
        <p:nvSpPr>
          <p:cNvPr id="119" name="Shape 119"/>
          <p:cNvSpPr/>
          <p:nvPr/>
        </p:nvSpPr>
        <p:spPr>
          <a:xfrm>
            <a:off x="2362200" y="1219200"/>
            <a:ext cx="4953000" cy="5386387"/>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Exercise and ATP</a:t>
            </a:r>
          </a:p>
        </p:txBody>
      </p:sp>
      <p:sp>
        <p:nvSpPr>
          <p:cNvPr id="463" name="Shape 463"/>
          <p:cNvSpPr txBox="1">
            <a:spLocks noGrp="1"/>
          </p:cNvSpPr>
          <p:nvPr>
            <p:ph type="body" idx="1"/>
          </p:nvPr>
        </p:nvSpPr>
        <p:spPr>
          <a:xfrm>
            <a:off x="0" y="457200"/>
            <a:ext cx="9144000" cy="579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For your muscles -- in fact, for every cell in your body -- the source of energy that keeps everything going is called ATP. </a:t>
            </a:r>
            <a:r>
              <a:rPr lang="en-US" sz="2200" b="1" i="0" u="none" strike="noStrike" cap="none">
                <a:solidFill>
                  <a:srgbClr val="000000"/>
                </a:solidFill>
                <a:latin typeface="Arial"/>
                <a:ea typeface="Arial"/>
                <a:cs typeface="Arial"/>
                <a:sym typeface="Arial"/>
              </a:rPr>
              <a:t>Adenosine triphosphate</a:t>
            </a:r>
            <a:r>
              <a:rPr lang="en-US" sz="2200" b="0" i="0" u="none" strike="noStrike" cap="none">
                <a:solidFill>
                  <a:srgbClr val="000000"/>
                </a:solidFill>
                <a:latin typeface="Arial"/>
                <a:ea typeface="Arial"/>
                <a:cs typeface="Arial"/>
                <a:sym typeface="Arial"/>
              </a:rPr>
              <a:t> (ATP) is the biochemical way to store and use energy.</a:t>
            </a:r>
          </a:p>
          <a:p>
            <a:pPr marL="342900" marR="0" lvl="0" indent="-342900" algn="l" rtl="0">
              <a:spcBef>
                <a:spcPts val="438"/>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The body has access to two different types of energy systems: anaerobic and aerobic. </a:t>
            </a:r>
          </a:p>
          <a:p>
            <a:pPr marL="342900" marR="0" lvl="0" indent="-342900" algn="l" rtl="0">
              <a:spcBef>
                <a:spcPts val="438"/>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Anaerobic:  It uses a substance called creatine phosphate (CP) to produce adenosine triphosphate (ATP). ATP is located in our muscles and is the body's main energy source, allowing us to move and function</a:t>
            </a:r>
          </a:p>
          <a:p>
            <a:pPr marL="342900" marR="0" lvl="0" indent="-342900" algn="l" rtl="0">
              <a:spcBef>
                <a:spcPts val="438"/>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The body's long-term energy source is aerobic in nature, meaning the presence of oxygen is necessary. This energy system relies on the chemical breakdown of muscle glycogen, blood glucose, plasma-free fatty acids and stored intramuscular fats to produce ATP.</a:t>
            </a:r>
          </a:p>
          <a:p>
            <a:pPr marL="342900" marR="0" lvl="0" indent="-342900" algn="l" rtl="0">
              <a:spcBef>
                <a:spcPts val="438"/>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Many activities involve a mix of both aerobic and anaerobic energy systems</a:t>
            </a:r>
          </a:p>
          <a:p>
            <a:pPr marL="342900" marR="0" lvl="0" indent="-342900" algn="l" rtl="0">
              <a:spcBef>
                <a:spcPts val="438"/>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The more intense an activity and the closer it is to your maximum work output, the greater the amount of energy that is derived from anaerobic sources as opposed to aerobic energy systems used with sub-maximal activities.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133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7200" b="1" i="0" u="none" strike="noStrike" cap="none">
                <a:solidFill>
                  <a:srgbClr val="000000"/>
                </a:solidFill>
                <a:latin typeface="Arial"/>
                <a:ea typeface="Arial"/>
                <a:cs typeface="Arial"/>
                <a:sym typeface="Arial"/>
              </a:rPr>
              <a:t>Unit 5: Protection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Skin</a:t>
            </a:r>
          </a:p>
        </p:txBody>
      </p:sp>
      <p:sp>
        <p:nvSpPr>
          <p:cNvPr id="474" name="Shape 474"/>
          <p:cNvSpPr/>
          <p:nvPr/>
        </p:nvSpPr>
        <p:spPr>
          <a:xfrm>
            <a:off x="1066800" y="1371600"/>
            <a:ext cx="7772400" cy="5268913"/>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Skin</a:t>
            </a:r>
          </a:p>
        </p:txBody>
      </p:sp>
      <p:sp>
        <p:nvSpPr>
          <p:cNvPr id="480" name="Shape 48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skin is a living, functioning organ that plays a key role in maintaining the body’s homeostasis. </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skin protects the human body, but it also allows humans to connect with the outside world.</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skin is composed of two main layers, the epidermis and the dermis, and contains accessory organs such as sweat glands and hair follicles.</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skin is a dynamic organ that functions in protection, temperature regulation, sensation, excretion and absorption in the human body. </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Burn damage to skin can impact numerous body functions and body systems. </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Both the body’s ability to sense pain and to suppress pain help protect the human body from injury and death.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Skin Vocabulary</a:t>
            </a:r>
          </a:p>
        </p:txBody>
      </p:sp>
      <p:graphicFrame>
        <p:nvGraphicFramePr>
          <p:cNvPr id="486" name="Shape 486"/>
          <p:cNvGraphicFramePr/>
          <p:nvPr/>
        </p:nvGraphicFramePr>
        <p:xfrm>
          <a:off x="0" y="1397000"/>
          <a:ext cx="3000000" cy="3000000"/>
        </p:xfrm>
        <a:graphic>
          <a:graphicData uri="http://schemas.openxmlformats.org/drawingml/2006/table">
            <a:tbl>
              <a:tblPr>
                <a:noFill/>
                <a:tableStyleId>{F402C4D0-627E-4241-A3DB-447DFCD22B98}</a:tableStyleId>
              </a:tblPr>
              <a:tblGrid>
                <a:gridCol w="2286000"/>
                <a:gridCol w="6858000"/>
              </a:tblGrid>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Collagen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 insoluble fibrous protein of vertebrates that is the chief constituent of the fibrils of connective tissue (as in skin and tendons) and of the organic substance of bones.</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Connective Tissue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Animal tissue that functions mainly to bind and support other tissues, having a sparse population of cells scattered through an extracellular matrix.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7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Dermis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sensitive vascular inner mesodermic layer of the skin.</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935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Elastin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protein that is similar to collagen and is the chief constituent of elastic fibers.</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935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Endorphin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hormone produced in the brain and anterior pituitary that inhibits pain perception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935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Epidermis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outer nonsensitive and nonvascular layer of the skin of a vertebrate that overlies the dermis.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70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Epithelium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membranous cellular tissue that covers a free surface or lines a tube or cavity of an animal body and serves especially to enclose and protect the other parts of the body, to produce secretions and excretions, and to function in assimilation.</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Exocrine gland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gland (as a sweat gland, a salivary gland, or a kidney) that releases a secretion external to or at the surface of an organ by means of a canal or duct.</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First-degree burn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mild burn characterized by heat, pain, and reddening of the burned surface but not exhibiting blistering or charring of tissues.</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Keratin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Any of various sulfur-containing fibrous proteins that form the chemical basis of epidermal tissues (as hair and nails) and are typically not digested by enzymes of the gastrointestinal tract.</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935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Melanin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Any of various black, dark brown, reddish brown, or yellow pigments of animal or plant structures (as in skin and hair).</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70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Pain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Basic bodily sensation that is induced by a noxious stimulus, is received by naked nerve endings, is characterized by physical discomfort (as pricking, throbbing, or aching), and typically leads to evasive action.</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70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Sebaceous gland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Any of the small sacculated glands lodged in the substance of the derma, usually opening into the hair follicles, and secreting an oily or greasy material composed in great part of fat which softens and lubricates the hair and skin.</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Second-degree burn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burn marked by pain, blistering, and superficial destruction of dermis with edema and hyperemia of the tissues beneath the burn.</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02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Third-degree burn </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Severe burn characterized by destruction of the skin through the depth of the dermis and possibly into underlying tissues, loss of fluid, and sometimes shock.</a:t>
                      </a:r>
                    </a:p>
                  </a:txBody>
                  <a:tcPr marL="36275" marR="362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Burns</a:t>
            </a:r>
          </a:p>
        </p:txBody>
      </p:sp>
      <p:sp>
        <p:nvSpPr>
          <p:cNvPr id="492" name="Shape 492"/>
          <p:cNvSpPr/>
          <p:nvPr/>
        </p:nvSpPr>
        <p:spPr>
          <a:xfrm>
            <a:off x="0" y="1447800"/>
            <a:ext cx="7159624" cy="44195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685800" y="228600"/>
            <a:ext cx="3276600" cy="140176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Burns</a:t>
            </a:r>
          </a:p>
        </p:txBody>
      </p:sp>
      <p:sp>
        <p:nvSpPr>
          <p:cNvPr id="498" name="Shape 498"/>
          <p:cNvSpPr/>
          <p:nvPr/>
        </p:nvSpPr>
        <p:spPr>
          <a:xfrm>
            <a:off x="0" y="3071813"/>
            <a:ext cx="9144000" cy="37861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First-degree burns may be treated with skin care products like aloe vera cream or an antibiotic ointment and pain medication such as acetaminophen (Tylenol).</a:t>
            </a:r>
          </a:p>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Second-degree burns may be treated with an antibiotic cream or other creams or ointments prescribed by a doctor.</a:t>
            </a:r>
          </a:p>
          <a:p>
            <a:pPr marL="0" marR="0" lvl="0" indent="0" algn="l" rtl="0">
              <a:spcBef>
                <a:spcPts val="0"/>
              </a:spcBef>
              <a:spcAft>
                <a:spcPts val="0"/>
              </a:spcAft>
              <a:buClr>
                <a:srgbClr val="000000"/>
              </a:buClr>
              <a:buSzPct val="101000"/>
              <a:buFont typeface="Arial"/>
              <a:buChar char="•"/>
            </a:pPr>
            <a:r>
              <a:rPr lang="en-US" sz="2400">
                <a:solidFill>
                  <a:srgbClr val="000000"/>
                </a:solidFill>
                <a:latin typeface="Arial"/>
                <a:ea typeface="Arial"/>
                <a:cs typeface="Arial"/>
                <a:sym typeface="Arial"/>
              </a:rPr>
              <a:t>The treatment of third-degree burns may require the process of skin grafting or the use of synthetic skin. Severe burns covering large parts of the body may need more intensive treatments such as I.V. antibiotics to prevent infection or I.V. fluids to replace fluids lost when skin was burned.</a:t>
            </a:r>
          </a:p>
        </p:txBody>
      </p:sp>
      <p:sp>
        <p:nvSpPr>
          <p:cNvPr id="499" name="Shape 499"/>
          <p:cNvSpPr/>
          <p:nvPr/>
        </p:nvSpPr>
        <p:spPr>
          <a:xfrm>
            <a:off x="3124200" y="304800"/>
            <a:ext cx="3429000" cy="27431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5334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Bone</a:t>
            </a:r>
          </a:p>
        </p:txBody>
      </p:sp>
      <p:sp>
        <p:nvSpPr>
          <p:cNvPr id="505" name="Shape 505"/>
          <p:cNvSpPr/>
          <p:nvPr/>
        </p:nvSpPr>
        <p:spPr>
          <a:xfrm>
            <a:off x="0" y="914400"/>
            <a:ext cx="4233862" cy="5638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06" name="Shape 506"/>
          <p:cNvSpPr/>
          <p:nvPr/>
        </p:nvSpPr>
        <p:spPr>
          <a:xfrm>
            <a:off x="4191000" y="1371600"/>
            <a:ext cx="4724400" cy="4119562"/>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Bone Vocabulary</a:t>
            </a:r>
          </a:p>
        </p:txBody>
      </p:sp>
      <p:graphicFrame>
        <p:nvGraphicFramePr>
          <p:cNvPr id="512" name="Shape 512"/>
          <p:cNvGraphicFramePr/>
          <p:nvPr/>
        </p:nvGraphicFramePr>
        <p:xfrm>
          <a:off x="0" y="990600"/>
          <a:ext cx="3000000" cy="3000000"/>
        </p:xfrm>
        <a:graphic>
          <a:graphicData uri="http://schemas.openxmlformats.org/drawingml/2006/table">
            <a:tbl>
              <a:tblPr>
                <a:noFill/>
                <a:tableStyleId>{F402C4D0-627E-4241-A3DB-447DFCD22B98}</a:tableStyleId>
              </a:tblPr>
              <a:tblGrid>
                <a:gridCol w="2286000"/>
                <a:gridCol w="6858000"/>
              </a:tblGrid>
              <a:tr h="5500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Bone marrow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soft highly vascular modified connective tissue that occupies the cavities and cancellous part of most bones and occurs in two forms – yellow and red.</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00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Bone remodeling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continuous turnover of bone matrix and mineral that involves first, an increase in resorption and osteoclast activity, and later, reactive bone formation by osteoblast activity.</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Calcitonin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polypeptide hormone especially from the thyroid gland that tends to lower the level of calcium in the blood plasma.</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Callus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growth of new bone tissue in and around a fractured area, ultimately replaced by mature bone.</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67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Cartilage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usually translucent somewhat elastic tissue that composes most of the skeleton of vertebrate embryos and except for a small number of structures (as some joints, respiratory passages, and the external ear) is replaced by bone during ossification in the higher vertebrates.</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00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Compact bone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Bone tissue that contains few spaces between osteons; forms the external portion of all bones and the bulk of the diaphysis (shaft) of long bones.</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33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Diaphysis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shaft of a long bone.</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Epiphysis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end of a long bone, usually larger in diameter than the shaft.</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33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Fracture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The breaking of hard tissue (as bone).</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3350">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Osteoblast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bone-forming cell.</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Osteoclast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Any of the large multinucleate cells closely associated with areas of bone resorption (as in a fracture that is healing).</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Osteocyte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Cell that is characteristic of adult bone and is isolated in a lacuna of the bone substance.</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72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Parathyroid hormone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A hormone of the parathyroid gland that regulates the metabolism of calcium and phosphorus in the body.</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00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latin typeface="Arial"/>
                          <a:ea typeface="Arial"/>
                          <a:cs typeface="Arial"/>
                          <a:sym typeface="Arial"/>
                        </a:rPr>
                        <a:t>Spongy (cancellous) bone </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latin typeface="Arial"/>
                          <a:ea typeface="Arial"/>
                          <a:cs typeface="Arial"/>
                          <a:sym typeface="Arial"/>
                        </a:rPr>
                        <a:t>Bone tissue that consists of an irregular latticework of thin plates of bone called trabeculae; found inside short, flat, and irregular bones and in the epiphyses of long bone.</a:t>
                      </a:r>
                    </a:p>
                  </a:txBody>
                  <a:tcPr marL="47625" marR="476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Different Types of Breaks</a:t>
            </a:r>
          </a:p>
        </p:txBody>
      </p:sp>
      <p:sp>
        <p:nvSpPr>
          <p:cNvPr id="518" name="Shape 518"/>
          <p:cNvSpPr/>
          <p:nvPr/>
        </p:nvSpPr>
        <p:spPr>
          <a:xfrm>
            <a:off x="2667000" y="1190625"/>
            <a:ext cx="3962399" cy="5667374"/>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6827838" y="838200"/>
            <a:ext cx="2316162" cy="1828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5" name="Shape 1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Tissues</a:t>
            </a:r>
          </a:p>
        </p:txBody>
      </p:sp>
      <p:sp>
        <p:nvSpPr>
          <p:cNvPr id="126" name="Shape 1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4500" b="0" i="0" u="none" strike="noStrike" cap="none">
                <a:solidFill>
                  <a:schemeClr val="dk1"/>
                </a:solidFill>
                <a:latin typeface="Arial"/>
                <a:ea typeface="Arial"/>
                <a:cs typeface="Arial"/>
                <a:sym typeface="Arial"/>
              </a:rPr>
              <a:t>Epithelial tissues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are widespread throughout the body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they form the covering of all body surfaces,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line body cavities and hollow organs</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are the major tissue in glands</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perform a variety of functions that include protection, secretion, absorption, excretion, filtration, diffusion, and sensory reception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4 stages of bone healing</a:t>
            </a:r>
          </a:p>
        </p:txBody>
      </p:sp>
      <p:sp>
        <p:nvSpPr>
          <p:cNvPr id="524" name="Shape 5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Step 1 – Hematoma Formation </a:t>
            </a:r>
            <a:r>
              <a:rPr lang="en-US" sz="1750" b="0" i="0" u="none" strike="noStrike" cap="none">
                <a:solidFill>
                  <a:schemeClr val="dk1"/>
                </a:solidFill>
                <a:latin typeface="Arial"/>
                <a:ea typeface="Arial"/>
                <a:cs typeface="Arial"/>
                <a:sym typeface="Arial"/>
              </a:rPr>
              <a:t>Blood vessels that are ruptured during the break swell to form a mass called a hematoma. This mass forms between the broken bones. </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 </a:t>
            </a:r>
          </a:p>
          <a:p>
            <a:pPr marL="342900" marR="0" lvl="0" indent="-342900" algn="l" rtl="0">
              <a:spcBef>
                <a:spcPts val="640"/>
              </a:spcBef>
              <a:spcAft>
                <a:spcPts val="0"/>
              </a:spcAft>
              <a:buClr>
                <a:schemeClr val="dk1"/>
              </a:buClr>
              <a:buSzPct val="171038"/>
              <a:buFont typeface="Arial"/>
              <a:buChar char="•"/>
            </a:pPr>
            <a:r>
              <a:rPr lang="en-US" sz="1750" b="0" i="0" u="none" strike="noStrike" cap="none">
                <a:solidFill>
                  <a:schemeClr val="dk1"/>
                </a:solidFill>
                <a:latin typeface="Arial"/>
                <a:ea typeface="Arial"/>
                <a:cs typeface="Arial"/>
                <a:sym typeface="Arial"/>
              </a:rPr>
              <a:t>o  </a:t>
            </a:r>
            <a:r>
              <a:rPr lang="en-US" sz="1750" b="1" i="0" u="none" strike="noStrike" cap="none">
                <a:solidFill>
                  <a:schemeClr val="dk1"/>
                </a:solidFill>
                <a:latin typeface="Arial"/>
                <a:ea typeface="Arial"/>
                <a:cs typeface="Arial"/>
                <a:sym typeface="Arial"/>
              </a:rPr>
              <a:t>Step 2 – Fibrocartilage Callus Formation </a:t>
            </a:r>
            <a:r>
              <a:rPr lang="en-US" sz="1750" b="0" i="0" u="none" strike="noStrike" cap="none">
                <a:solidFill>
                  <a:schemeClr val="dk1"/>
                </a:solidFill>
                <a:latin typeface="Arial"/>
                <a:ea typeface="Arial"/>
                <a:cs typeface="Arial"/>
                <a:sym typeface="Arial"/>
              </a:rPr>
              <a:t>New capillaries begin to form into the clotted blood in the damaged area. Connective tissues cells form a mass of repair tissue called a </a:t>
            </a:r>
            <a:r>
              <a:rPr lang="en-US" sz="1750" b="0" i="1" u="none" strike="noStrike" cap="none">
                <a:solidFill>
                  <a:schemeClr val="dk1"/>
                </a:solidFill>
                <a:latin typeface="Arial"/>
                <a:ea typeface="Arial"/>
                <a:cs typeface="Arial"/>
                <a:sym typeface="Arial"/>
              </a:rPr>
              <a:t>fibrocartilage callus</a:t>
            </a:r>
            <a:r>
              <a:rPr lang="en-US" sz="1750" b="0" i="0" u="none" strike="noStrike" cap="none">
                <a:solidFill>
                  <a:schemeClr val="dk1"/>
                </a:solidFill>
                <a:latin typeface="Arial"/>
                <a:ea typeface="Arial"/>
                <a:cs typeface="Arial"/>
                <a:sym typeface="Arial"/>
              </a:rPr>
              <a:t>. This callus contains some cartilage, some bone and collagen fibers and the combined mass closes the gap between the broken bones.</a:t>
            </a:r>
          </a:p>
          <a:p>
            <a:pPr marL="342900" marR="0" lvl="0" indent="-342900" algn="l" rtl="0">
              <a:spcBef>
                <a:spcPts val="640"/>
              </a:spcBef>
              <a:spcAft>
                <a:spcPts val="0"/>
              </a:spcAft>
              <a:buClr>
                <a:schemeClr val="dk1"/>
              </a:buClr>
              <a:buSzPct val="171038"/>
              <a:buFont typeface="Arial"/>
              <a:buChar char="•"/>
            </a:pPr>
            <a:r>
              <a:rPr lang="en-US" sz="1750" b="1" i="0" u="none" strike="noStrike" cap="none">
                <a:solidFill>
                  <a:schemeClr val="dk1"/>
                </a:solidFill>
                <a:latin typeface="Arial"/>
                <a:ea typeface="Arial"/>
                <a:cs typeface="Arial"/>
                <a:sym typeface="Arial"/>
              </a:rPr>
              <a:t> </a:t>
            </a:r>
          </a:p>
          <a:p>
            <a:pPr marL="342900" marR="0" lvl="0" indent="-342900" algn="l" rtl="0">
              <a:spcBef>
                <a:spcPts val="640"/>
              </a:spcBef>
              <a:spcAft>
                <a:spcPts val="0"/>
              </a:spcAft>
              <a:buClr>
                <a:schemeClr val="dk1"/>
              </a:buClr>
              <a:buSzPct val="171038"/>
              <a:buFont typeface="Arial"/>
              <a:buChar char="•"/>
            </a:pPr>
            <a:r>
              <a:rPr lang="en-US" sz="1750" b="0" i="0" u="none" strike="noStrike" cap="none">
                <a:solidFill>
                  <a:schemeClr val="dk1"/>
                </a:solidFill>
                <a:latin typeface="Arial"/>
                <a:ea typeface="Arial"/>
                <a:cs typeface="Arial"/>
                <a:sym typeface="Arial"/>
              </a:rPr>
              <a:t>o  </a:t>
            </a:r>
            <a:r>
              <a:rPr lang="en-US" sz="1750" b="1" i="0" u="none" strike="noStrike" cap="none">
                <a:solidFill>
                  <a:schemeClr val="dk1"/>
                </a:solidFill>
                <a:latin typeface="Arial"/>
                <a:ea typeface="Arial"/>
                <a:cs typeface="Arial"/>
                <a:sym typeface="Arial"/>
              </a:rPr>
              <a:t>Step 3 – Bony Callus Formation</a:t>
            </a:r>
            <a:r>
              <a:rPr lang="en-US" sz="1750" b="0" i="0" u="none" strike="noStrike" cap="none">
                <a:solidFill>
                  <a:schemeClr val="dk1"/>
                </a:solidFill>
                <a:latin typeface="Arial"/>
                <a:ea typeface="Arial"/>
                <a:cs typeface="Arial"/>
                <a:sym typeface="Arial"/>
              </a:rPr>
              <a:t> The fibrocartilage callus is gradually replaced by one made of spongy bone. This new mass is referred to as the </a:t>
            </a:r>
            <a:r>
              <a:rPr lang="en-US" sz="1750" b="0" i="1" u="none" strike="noStrike" cap="none">
                <a:solidFill>
                  <a:schemeClr val="dk1"/>
                </a:solidFill>
                <a:latin typeface="Arial"/>
                <a:ea typeface="Arial"/>
                <a:cs typeface="Arial"/>
                <a:sym typeface="Arial"/>
              </a:rPr>
              <a:t>bony callus</a:t>
            </a:r>
            <a:r>
              <a:rPr lang="en-US" sz="1750" b="0" i="0" u="none" strike="noStrike" cap="none">
                <a:solidFill>
                  <a:schemeClr val="dk1"/>
                </a:solidFill>
                <a:latin typeface="Arial"/>
                <a:ea typeface="Arial"/>
                <a:cs typeface="Arial"/>
                <a:sym typeface="Arial"/>
              </a:rPr>
              <a:t>. Osteoclasts and osteoblasts move to the area and multiply.</a:t>
            </a:r>
          </a:p>
          <a:p>
            <a:pPr marL="342900" marR="0" lvl="0" indent="-342900" algn="l" rtl="0">
              <a:spcBef>
                <a:spcPts val="640"/>
              </a:spcBef>
              <a:spcAft>
                <a:spcPts val="0"/>
              </a:spcAft>
              <a:buClr>
                <a:schemeClr val="dk1"/>
              </a:buClr>
              <a:buSzPct val="171038"/>
              <a:buFont typeface="Arial"/>
              <a:buChar char="•"/>
            </a:pPr>
            <a:r>
              <a:rPr lang="en-US" sz="1750" b="0" i="0" u="none" strike="noStrike" cap="none">
                <a:solidFill>
                  <a:schemeClr val="dk1"/>
                </a:solidFill>
                <a:latin typeface="Arial"/>
                <a:ea typeface="Arial"/>
                <a:cs typeface="Arial"/>
                <a:sym typeface="Arial"/>
              </a:rPr>
              <a:t> </a:t>
            </a:r>
          </a:p>
          <a:p>
            <a:pPr marL="342900" marR="0" lvl="0" indent="-342900" algn="l" rtl="0">
              <a:spcBef>
                <a:spcPts val="640"/>
              </a:spcBef>
              <a:spcAft>
                <a:spcPts val="0"/>
              </a:spcAft>
              <a:buClr>
                <a:schemeClr val="dk1"/>
              </a:buClr>
              <a:buSzPct val="171038"/>
              <a:buFont typeface="Arial"/>
              <a:buChar char="•"/>
            </a:pPr>
            <a:r>
              <a:rPr lang="en-US" sz="1750" b="0" i="0" u="none" strike="noStrike" cap="none">
                <a:solidFill>
                  <a:schemeClr val="dk1"/>
                </a:solidFill>
                <a:latin typeface="Arial"/>
                <a:ea typeface="Arial"/>
                <a:cs typeface="Arial"/>
                <a:sym typeface="Arial"/>
              </a:rPr>
              <a:t>o  </a:t>
            </a:r>
            <a:r>
              <a:rPr lang="en-US" sz="1750" b="1" i="0" u="none" strike="noStrike" cap="none">
                <a:solidFill>
                  <a:schemeClr val="dk1"/>
                </a:solidFill>
                <a:latin typeface="Arial"/>
                <a:ea typeface="Arial"/>
                <a:cs typeface="Arial"/>
                <a:sym typeface="Arial"/>
              </a:rPr>
              <a:t>Step 4 – Bone Remodeling</a:t>
            </a:r>
            <a:r>
              <a:rPr lang="en-US" sz="1750" b="0" i="0" u="none" strike="noStrike" cap="none">
                <a:solidFill>
                  <a:schemeClr val="dk1"/>
                </a:solidFill>
                <a:latin typeface="Arial"/>
                <a:ea typeface="Arial"/>
                <a:cs typeface="Arial"/>
                <a:sym typeface="Arial"/>
              </a:rPr>
              <a:t> Over the weeks and months to come, the callus is remodeled with the help of osteoclasts and osteoblasts. The shape of the bones will gradually return to normal and there will eventually be little evidence of the fracture.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Calcium Feedback Loop</a:t>
            </a:r>
          </a:p>
        </p:txBody>
      </p:sp>
      <p:sp>
        <p:nvSpPr>
          <p:cNvPr id="530" name="Shape 530"/>
          <p:cNvSpPr/>
          <p:nvPr/>
        </p:nvSpPr>
        <p:spPr>
          <a:xfrm>
            <a:off x="914400" y="1676400"/>
            <a:ext cx="7475538" cy="40385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Lymph and Blood Cells</a:t>
            </a:r>
          </a:p>
        </p:txBody>
      </p:sp>
      <p:graphicFrame>
        <p:nvGraphicFramePr>
          <p:cNvPr id="536" name="Shape 536"/>
          <p:cNvGraphicFramePr/>
          <p:nvPr/>
        </p:nvGraphicFramePr>
        <p:xfrm>
          <a:off x="0" y="533400"/>
          <a:ext cx="3000000" cy="3000000"/>
        </p:xfrm>
        <a:graphic>
          <a:graphicData uri="http://schemas.openxmlformats.org/drawingml/2006/table">
            <a:tbl>
              <a:tblPr>
                <a:noFill/>
                <a:tableStyleId>{F402C4D0-627E-4241-A3DB-447DFCD22B98}</a:tableStyleId>
              </a:tblPr>
              <a:tblGrid>
                <a:gridCol w="2286000"/>
                <a:gridCol w="6858000"/>
              </a:tblGrid>
              <a:tr h="23277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Agglutination</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Clumping of microorganisms or blood cells, typically due to an antigen-antibody interaction.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712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Alleles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Alternate forms of a single gene that control the same inherited trait (such as type A blood) and are located at the same position on homologous chromosomes.</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7125">
                <a:tc>
                  <a:txBody>
                    <a:bodyPr/>
                    <a:lstStyle/>
                    <a:p>
                      <a:pPr marL="0" marR="0" lvl="0" indent="0" algn="l" rtl="0">
                        <a:lnSpc>
                          <a:spcPct val="100000"/>
                        </a:lnSpc>
                        <a:spcBef>
                          <a:spcPts val="0"/>
                        </a:spcBef>
                        <a:spcAft>
                          <a:spcPts val="0"/>
                        </a:spcAft>
                        <a:buClr>
                          <a:srgbClr val="FF0000"/>
                        </a:buClr>
                        <a:buSzPct val="25000"/>
                        <a:buFont typeface="Arial"/>
                        <a:buNone/>
                      </a:pPr>
                      <a:r>
                        <a:rPr lang="en-US" sz="1100" b="1" u="none" strike="noStrike" cap="none">
                          <a:solidFill>
                            <a:srgbClr val="FF0000"/>
                          </a:solidFill>
                          <a:latin typeface="Arial"/>
                          <a:ea typeface="Arial"/>
                          <a:cs typeface="Arial"/>
                          <a:sym typeface="Arial"/>
                        </a:rPr>
                        <a:t>Antibody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Arial"/>
                        <a:buNone/>
                      </a:pPr>
                      <a:r>
                        <a:rPr lang="en-US" sz="1100" b="1" u="none" strike="noStrike" cap="none">
                          <a:solidFill>
                            <a:srgbClr val="FF0000"/>
                          </a:solidFill>
                          <a:latin typeface="Arial"/>
                          <a:ea typeface="Arial"/>
                          <a:cs typeface="Arial"/>
                          <a:sym typeface="Arial"/>
                        </a:rPr>
                        <a:t>An antigen-binding immunoglobulin, produced by B cells, that functions as the effector in an immune response.</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2775">
                <a:tc>
                  <a:txBody>
                    <a:bodyPr/>
                    <a:lstStyle/>
                    <a:p>
                      <a:pPr marL="0" marR="0" lvl="0" indent="0" algn="l" rtl="0">
                        <a:lnSpc>
                          <a:spcPct val="100000"/>
                        </a:lnSpc>
                        <a:spcBef>
                          <a:spcPts val="0"/>
                        </a:spcBef>
                        <a:spcAft>
                          <a:spcPts val="0"/>
                        </a:spcAft>
                        <a:buClr>
                          <a:srgbClr val="FF0000"/>
                        </a:buClr>
                        <a:buSzPct val="25000"/>
                        <a:buFont typeface="Arial"/>
                        <a:buNone/>
                      </a:pPr>
                      <a:r>
                        <a:rPr lang="en-US" sz="1100" b="1" u="none" strike="noStrike" cap="none">
                          <a:solidFill>
                            <a:srgbClr val="FF0000"/>
                          </a:solidFill>
                          <a:latin typeface="Arial"/>
                          <a:ea typeface="Arial"/>
                          <a:cs typeface="Arial"/>
                          <a:sym typeface="Arial"/>
                        </a:rPr>
                        <a:t>Antigen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Arial"/>
                        <a:buNone/>
                      </a:pPr>
                      <a:r>
                        <a:rPr lang="en-US" sz="1100" b="1" u="none" strike="noStrike" cap="none">
                          <a:solidFill>
                            <a:srgbClr val="FF0000"/>
                          </a:solidFill>
                          <a:latin typeface="Arial"/>
                          <a:ea typeface="Arial"/>
                          <a:cs typeface="Arial"/>
                          <a:sym typeface="Arial"/>
                        </a:rPr>
                        <a:t>A foreign macromolecule that does not belong to the host organism and elicits and immune response.</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712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B lymphocyte (B cell)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type of lymphocyte that develops in the bone marrow and later produces antibodies, which mediate humoral immunity.</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5550">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Blood type (group)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One of the classes (as A, B, AB, or O) into which individual vertebrates and especially human beings or their blood can be separated on the basis of the presence or absence of specific antigens in the blood.</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5550">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Immunity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condition of being able to resist a particular disease especially through preventing development of a pathogenic microorganism or by counteracting the effects of its products.</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8300">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Lymph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usually clear fluid that passes from intercellular spaces of body tissue into the lymphatic vessels, is discharged into the blood by way of the thoracic duct and right lymphatic duct, and resembles blood plasma in containing white blood cells and especially lymphocytes but normally few red blood cells and no platelets.</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8192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Lymph node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Any of the rounded masses of lymphoid tissue that are surrounded by a capsule of connective tissue, are distributed along the lymphatic vessels, and contain numerous lymphocytes which filter the flow of lymph passing through the node.</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8300">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Lymphocyte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Any of the colorless weakly motile cells that originate from stem cells and differentiate in lymphoid tissue (as of the thymus or bone marrow), that are the typical cellular elements of lymph, that include the cellular mediators of immunity, and that constitute 20 to 30 percent of the white blood cells of normal human blood.</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277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Macrophage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An amoeboid cell that moves through tissue fibers, engulfing bacteria and dead cells by phagocytosis.</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8300">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Memory cell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long-lived lymphocyte that carries the antibody or receptor for a specific antigen after a first exposure to the antigen and that remains in a less than mature state until stimulated by a second exposure to the antigen at which time it mounts a more effective immune response than a cell which has not been exposed previously.</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277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Pathogen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specific causative agent (as a bacterium or virus) of disease.</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712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Pedigree</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diagram of a family tree showing the heritable characters in parents and offspring over multiple generations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7125">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latin typeface="Arial"/>
                          <a:ea typeface="Arial"/>
                          <a:cs typeface="Arial"/>
                          <a:sym typeface="Arial"/>
                        </a:rPr>
                        <a:t>T lymphocyte (T cells) </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a:latin typeface="Arial"/>
                          <a:ea typeface="Arial"/>
                          <a:cs typeface="Arial"/>
                          <a:sym typeface="Arial"/>
                        </a:rPr>
                        <a:t>A type of lymphocyte responsible for cell-mediated immunity that differentiates under the influence of the thymus.</a:t>
                      </a:r>
                    </a:p>
                  </a:txBody>
                  <a:tcPr marL="31750" marR="3175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Lymphatic System</a:t>
            </a:r>
          </a:p>
        </p:txBody>
      </p:sp>
      <p:sp>
        <p:nvSpPr>
          <p:cNvPr id="542" name="Shape 5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27000"/>
              <a:buFont typeface="Arial"/>
              <a:buChar char="•"/>
            </a:pPr>
            <a:r>
              <a:rPr lang="en-US" sz="2500" b="0" i="0" u="none" strike="noStrike" cap="none">
                <a:solidFill>
                  <a:srgbClr val="000000"/>
                </a:solidFill>
                <a:latin typeface="Arial"/>
                <a:ea typeface="Arial"/>
                <a:cs typeface="Arial"/>
                <a:sym typeface="Arial"/>
              </a:rPr>
              <a:t>Consists of organs, ducts, and nodes and transports a watery clear fluid called lymph.</a:t>
            </a:r>
          </a:p>
          <a:p>
            <a:pPr marL="342900" marR="0" lvl="0" indent="-342900" algn="l" rtl="0">
              <a:spcBef>
                <a:spcPts val="638"/>
              </a:spcBef>
              <a:spcAft>
                <a:spcPts val="0"/>
              </a:spcAft>
              <a:buClr>
                <a:srgbClr val="000000"/>
              </a:buClr>
              <a:buSzPct val="127000"/>
              <a:buFont typeface="Arial"/>
              <a:buChar char="•"/>
            </a:pPr>
            <a:r>
              <a:rPr lang="en-US" sz="2500" b="0" i="0" u="none" strike="noStrike" cap="none">
                <a:solidFill>
                  <a:srgbClr val="000000"/>
                </a:solidFill>
                <a:latin typeface="Arial"/>
                <a:ea typeface="Arial"/>
                <a:cs typeface="Arial"/>
                <a:sym typeface="Arial"/>
              </a:rPr>
              <a:t>Lymph vessels interact with the circulatory system to drain this fluid from your cells and tissues.</a:t>
            </a:r>
          </a:p>
          <a:p>
            <a:pPr marL="342900" marR="0" lvl="0" indent="-342900" algn="l" rtl="0">
              <a:spcBef>
                <a:spcPts val="638"/>
              </a:spcBef>
              <a:spcAft>
                <a:spcPts val="0"/>
              </a:spcAft>
              <a:buClr>
                <a:srgbClr val="000000"/>
              </a:buClr>
              <a:buSzPct val="127000"/>
              <a:buFont typeface="Arial"/>
              <a:buChar char="•"/>
            </a:pPr>
            <a:r>
              <a:rPr lang="en-US" sz="2500" b="0" i="0" u="none" strike="noStrike" cap="none">
                <a:solidFill>
                  <a:srgbClr val="000000"/>
                </a:solidFill>
                <a:latin typeface="Arial"/>
                <a:ea typeface="Arial"/>
                <a:cs typeface="Arial"/>
                <a:sym typeface="Arial"/>
              </a:rPr>
              <a:t>Lymph also distributes immune cells around the body.</a:t>
            </a:r>
          </a:p>
          <a:p>
            <a:pPr marL="342900" marR="0" lvl="0" indent="-342900" algn="l" rtl="0">
              <a:spcBef>
                <a:spcPts val="638"/>
              </a:spcBef>
              <a:spcAft>
                <a:spcPts val="0"/>
              </a:spcAft>
              <a:buClr>
                <a:srgbClr val="000000"/>
              </a:buClr>
              <a:buSzPct val="127000"/>
              <a:buFont typeface="Arial"/>
              <a:buChar char="•"/>
            </a:pPr>
            <a:r>
              <a:rPr lang="en-US" sz="2500" b="0" i="0" u="none" strike="noStrike" cap="none">
                <a:solidFill>
                  <a:srgbClr val="000000"/>
                </a:solidFill>
                <a:latin typeface="Arial"/>
                <a:ea typeface="Arial"/>
                <a:cs typeface="Arial"/>
                <a:sym typeface="Arial"/>
              </a:rPr>
              <a:t>Anything that is foreign to the body and gets your immune system fired up is referred to as an </a:t>
            </a:r>
            <a:r>
              <a:rPr lang="en-US" sz="2500" b="0" i="1" u="none" strike="noStrike" cap="none">
                <a:solidFill>
                  <a:srgbClr val="000000"/>
                </a:solidFill>
                <a:latin typeface="Arial"/>
                <a:ea typeface="Arial"/>
                <a:cs typeface="Arial"/>
                <a:sym typeface="Arial"/>
              </a:rPr>
              <a:t>antigen</a:t>
            </a:r>
            <a:r>
              <a:rPr lang="en-US" sz="2500" b="0" i="0" u="none" strike="noStrike" cap="none">
                <a:solidFill>
                  <a:srgbClr val="000000"/>
                </a:solidFill>
                <a:latin typeface="Arial"/>
                <a:ea typeface="Arial"/>
                <a:cs typeface="Arial"/>
                <a:sym typeface="Arial"/>
              </a:rPr>
              <a:t>. Antibodies are proteins in blood and lymph that seek out and bind to specific antigens. These specialized proteins are one of the primary defenders in your body’s army of immunity. Your body contains tons of antibodies, each designed to target and destroy a specific antigen.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Blood Transfusions</a:t>
            </a:r>
          </a:p>
        </p:txBody>
      </p:sp>
      <p:sp>
        <p:nvSpPr>
          <p:cNvPr id="548" name="Shape 548"/>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aphicFrame>
        <p:nvGraphicFramePr>
          <p:cNvPr id="549" name="Shape 549"/>
          <p:cNvGraphicFramePr/>
          <p:nvPr/>
        </p:nvGraphicFramePr>
        <p:xfrm>
          <a:off x="0" y="1219200"/>
          <a:ext cx="3000000" cy="3000000"/>
        </p:xfrm>
        <a:graphic>
          <a:graphicData uri="http://schemas.openxmlformats.org/drawingml/2006/table">
            <a:tbl>
              <a:tblPr>
                <a:noFill/>
                <a:tableStyleId>{F402C4D0-627E-4241-A3DB-447DFCD22B98}</a:tableStyleId>
              </a:tblPr>
              <a:tblGrid>
                <a:gridCol w="1828600"/>
                <a:gridCol w="1828600"/>
                <a:gridCol w="1828600"/>
                <a:gridCol w="1828600"/>
                <a:gridCol w="1829575"/>
              </a:tblGrid>
              <a:tr h="390250">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Type 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Type 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Type AB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Type 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80500">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Red Blood Cell Surface Antigen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AB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none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80500">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Plasma Antibodies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Anti 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Anti 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None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Anti A   &amp;   Anti 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53525">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Can Receive Blood From…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O and 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O and 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AB, A, B, O</a:t>
                      </a:r>
                    </a:p>
                    <a:p>
                      <a:pPr marL="0" marR="0" lvl="0" indent="0" algn="l" rtl="0">
                        <a:lnSpc>
                          <a:spcPct val="115000"/>
                        </a:lnSpc>
                        <a:spcBef>
                          <a:spcPts val="1200"/>
                        </a:spcBef>
                        <a:spcAft>
                          <a:spcPts val="0"/>
                        </a:spcAft>
                        <a:buClr>
                          <a:srgbClr val="000000"/>
                        </a:buClr>
                        <a:buSzPct val="25000"/>
                        <a:buFont typeface="Arial"/>
                        <a:buNone/>
                      </a:pPr>
                      <a:r>
                        <a:rPr lang="en-US" sz="1800" u="none" strike="noStrike" cap="none">
                          <a:latin typeface="Arial"/>
                          <a:ea typeface="Arial"/>
                          <a:cs typeface="Arial"/>
                          <a:sym typeface="Arial"/>
                        </a:rPr>
                        <a:t>Universal Recipient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53525">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Can Give Blood to…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 AB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B,  AB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 B, O, AB</a:t>
                      </a:r>
                    </a:p>
                    <a:p>
                      <a:pPr marL="0" marR="0" lvl="0" indent="0" algn="l" rtl="0">
                        <a:lnSpc>
                          <a:spcPct val="115000"/>
                        </a:lnSpc>
                        <a:spcBef>
                          <a:spcPts val="1200"/>
                        </a:spcBef>
                        <a:spcAft>
                          <a:spcPts val="0"/>
                        </a:spcAft>
                        <a:buClr>
                          <a:srgbClr val="000000"/>
                        </a:buClr>
                        <a:buSzPct val="25000"/>
                        <a:buFont typeface="Arial"/>
                        <a:buNone/>
                      </a:pPr>
                      <a:r>
                        <a:rPr lang="en-US" sz="1800" u="none" strike="noStrike" cap="none">
                          <a:latin typeface="Arial"/>
                          <a:ea typeface="Arial"/>
                          <a:cs typeface="Arial"/>
                          <a:sym typeface="Arial"/>
                        </a:rPr>
                        <a:t>Universal Donor</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80500">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Possible Genotype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I</a:t>
                      </a:r>
                      <a:r>
                        <a:rPr lang="en-US" sz="1800" u="none" strike="noStrike" cap="none" baseline="30000">
                          <a:latin typeface="Arial"/>
                          <a:ea typeface="Arial"/>
                          <a:cs typeface="Arial"/>
                          <a:sym typeface="Arial"/>
                        </a:rPr>
                        <a:t>A</a:t>
                      </a:r>
                      <a:r>
                        <a:rPr lang="en-US" sz="1800" u="none" strike="noStrike" cap="none">
                          <a:latin typeface="Arial"/>
                          <a:ea typeface="Arial"/>
                          <a:cs typeface="Arial"/>
                          <a:sym typeface="Arial"/>
                        </a:rPr>
                        <a:t>I</a:t>
                      </a:r>
                      <a:r>
                        <a:rPr lang="en-US" sz="1800" u="none" strike="noStrike" cap="none" baseline="30000">
                          <a:latin typeface="Arial"/>
                          <a:ea typeface="Arial"/>
                          <a:cs typeface="Arial"/>
                          <a:sym typeface="Arial"/>
                        </a:rPr>
                        <a:t>A   or </a:t>
                      </a:r>
                      <a:r>
                        <a:rPr lang="en-US" sz="1800" u="none" strike="noStrike" cap="none">
                          <a:latin typeface="Arial"/>
                          <a:ea typeface="Arial"/>
                          <a:cs typeface="Arial"/>
                          <a:sym typeface="Arial"/>
                        </a:rPr>
                        <a:t>  I</a:t>
                      </a:r>
                      <a:r>
                        <a:rPr lang="en-US" sz="1800" u="none" strike="noStrike" cap="none" baseline="30000">
                          <a:latin typeface="Arial"/>
                          <a:ea typeface="Arial"/>
                          <a:cs typeface="Arial"/>
                          <a:sym typeface="Arial"/>
                        </a:rPr>
                        <a:t>A</a:t>
                      </a:r>
                      <a:r>
                        <a:rPr lang="en-US" sz="1800" u="none" strike="noStrike" cap="none">
                          <a:latin typeface="Arial"/>
                          <a:ea typeface="Arial"/>
                          <a:cs typeface="Arial"/>
                          <a:sym typeface="Arial"/>
                        </a:rPr>
                        <a: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I</a:t>
                      </a:r>
                      <a:r>
                        <a:rPr lang="en-US" sz="1800" u="none" strike="noStrike" cap="none" baseline="30000">
                          <a:latin typeface="Arial"/>
                          <a:ea typeface="Arial"/>
                          <a:cs typeface="Arial"/>
                          <a:sym typeface="Arial"/>
                        </a:rPr>
                        <a:t>B</a:t>
                      </a:r>
                      <a:r>
                        <a:rPr lang="en-US" sz="1800" u="none" strike="noStrike" cap="none">
                          <a:latin typeface="Arial"/>
                          <a:ea typeface="Arial"/>
                          <a:cs typeface="Arial"/>
                          <a:sym typeface="Arial"/>
                        </a:rPr>
                        <a:t>I</a:t>
                      </a:r>
                      <a:r>
                        <a:rPr lang="en-US" sz="1800" b="1" u="none" strike="noStrike" cap="none" baseline="30000">
                          <a:latin typeface="Arial"/>
                          <a:ea typeface="Arial"/>
                          <a:cs typeface="Arial"/>
                          <a:sym typeface="Arial"/>
                        </a:rPr>
                        <a:t>B</a:t>
                      </a:r>
                      <a:r>
                        <a:rPr lang="en-US" sz="1800" u="none" strike="noStrike" cap="none" baseline="30000">
                          <a:latin typeface="Arial"/>
                          <a:ea typeface="Arial"/>
                          <a:cs typeface="Arial"/>
                          <a:sym typeface="Arial"/>
                        </a:rPr>
                        <a:t>   or </a:t>
                      </a:r>
                      <a:r>
                        <a:rPr lang="en-US" sz="1800" u="none" strike="noStrike" cap="none">
                          <a:latin typeface="Arial"/>
                          <a:ea typeface="Arial"/>
                          <a:cs typeface="Arial"/>
                          <a:sym typeface="Arial"/>
                        </a:rPr>
                        <a:t>  I</a:t>
                      </a:r>
                      <a:r>
                        <a:rPr lang="en-US" sz="1800" u="none" strike="noStrike" cap="none" baseline="30000">
                          <a:latin typeface="Arial"/>
                          <a:ea typeface="Arial"/>
                          <a:cs typeface="Arial"/>
                          <a:sym typeface="Arial"/>
                        </a:rPr>
                        <a:t>B</a:t>
                      </a:r>
                      <a:r>
                        <a:rPr lang="en-US" sz="1800" u="none" strike="noStrike" cap="none">
                          <a:latin typeface="Arial"/>
                          <a:ea typeface="Arial"/>
                          <a:cs typeface="Arial"/>
                          <a:sym typeface="Arial"/>
                        </a:rPr>
                        <a: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 I</a:t>
                      </a:r>
                      <a:r>
                        <a:rPr lang="en-US" sz="1800" u="none" strike="noStrike" cap="none" baseline="30000">
                          <a:latin typeface="Arial"/>
                          <a:ea typeface="Arial"/>
                          <a:cs typeface="Arial"/>
                          <a:sym typeface="Arial"/>
                        </a:rPr>
                        <a:t>A</a:t>
                      </a:r>
                      <a:r>
                        <a:rPr lang="en-US" sz="1800" u="none" strike="noStrike" cap="none">
                          <a:latin typeface="Arial"/>
                          <a:ea typeface="Arial"/>
                          <a:cs typeface="Arial"/>
                          <a:sym typeface="Arial"/>
                        </a:rPr>
                        <a:t>I</a:t>
                      </a:r>
                      <a:r>
                        <a:rPr lang="en-US" sz="1800" u="none" strike="noStrike" cap="none" baseline="30000">
                          <a:latin typeface="Arial"/>
                          <a:ea typeface="Arial"/>
                          <a:cs typeface="Arial"/>
                          <a:sym typeface="Arial"/>
                        </a:rPr>
                        <a:t>B</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ii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57200" y="2286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6550" b="1" i="0" u="none" strike="noStrike" cap="none">
                <a:solidFill>
                  <a:schemeClr val="dk1"/>
                </a:solidFill>
                <a:latin typeface="Arial"/>
                <a:ea typeface="Arial"/>
                <a:cs typeface="Arial"/>
                <a:sym typeface="Arial"/>
              </a:rPr>
              <a:t>Unit 6: Homeostasis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0" i="0" u="none" strike="noStrike" cap="none">
                <a:solidFill>
                  <a:schemeClr val="dk1"/>
                </a:solidFill>
                <a:latin typeface="Arial"/>
                <a:ea typeface="Arial"/>
                <a:cs typeface="Arial"/>
                <a:sym typeface="Arial"/>
              </a:rPr>
              <a:t>Homeostasis Unit Key Terms and Concepts</a:t>
            </a:r>
          </a:p>
        </p:txBody>
      </p:sp>
      <p:graphicFrame>
        <p:nvGraphicFramePr>
          <p:cNvPr id="560" name="Shape 560"/>
          <p:cNvGraphicFramePr/>
          <p:nvPr/>
        </p:nvGraphicFramePr>
        <p:xfrm>
          <a:off x="685800" y="1600200"/>
          <a:ext cx="3000000" cy="3000000"/>
        </p:xfrm>
        <a:graphic>
          <a:graphicData uri="http://schemas.openxmlformats.org/drawingml/2006/table">
            <a:tbl>
              <a:tblPr>
                <a:noFill/>
                <a:tableStyleId>{F402C4D0-627E-4241-A3DB-447DFCD22B98}</a:tableStyleId>
              </a:tblPr>
              <a:tblGrid>
                <a:gridCol w="1943100"/>
                <a:gridCol w="5829300"/>
              </a:tblGrid>
              <a:tr h="629225">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latin typeface="Arial"/>
                          <a:ea typeface="Arial"/>
                          <a:cs typeface="Arial"/>
                          <a:sym typeface="Arial"/>
                        </a:rPr>
                        <a:t>Case Study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 detailed analysis of a person or group, especially as a model of medical, psychiatric, psychological, or social phenomena.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38975">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latin typeface="Arial"/>
                          <a:ea typeface="Arial"/>
                          <a:cs typeface="Arial"/>
                          <a:sym typeface="Arial"/>
                        </a:rPr>
                        <a:t>Homeostasis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The maintenance of relatively stable internal physiological conditions (as body temperature or the pH of blood) in higher animals under fluctuating environmental conditions.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9475">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latin typeface="Arial"/>
                          <a:ea typeface="Arial"/>
                          <a:cs typeface="Arial"/>
                          <a:sym typeface="Arial"/>
                        </a:rPr>
                        <a:t>Identity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The distinguishing character or personality of an individual.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4525">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latin typeface="Arial"/>
                          <a:ea typeface="Arial"/>
                          <a:cs typeface="Arial"/>
                          <a:sym typeface="Arial"/>
                        </a:rPr>
                        <a:t>Intervention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latin typeface="Arial"/>
                          <a:ea typeface="Arial"/>
                          <a:cs typeface="Arial"/>
                          <a:sym typeface="Arial"/>
                        </a:rPr>
                        <a:t>Any measure whose purpose is to improve health or alter the course of disease.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561" name="Shape 561"/>
          <p:cNvSpPr/>
          <p:nvPr/>
        </p:nvSpPr>
        <p:spPr>
          <a:xfrm>
            <a:off x="0" y="4826000"/>
            <a:ext cx="9144000" cy="203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rgbClr val="000000"/>
                </a:solidFill>
                <a:latin typeface="Arial"/>
                <a:ea typeface="Arial"/>
                <a:cs typeface="Arial"/>
                <a:sym typeface="Arial"/>
              </a:rPr>
              <a:t>Concepts </a:t>
            </a:r>
          </a:p>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1.    Factors in the external environment affect the body’s internal environment and overall ability to maintain homeostasis.</a:t>
            </a:r>
          </a:p>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2.    Human body systems work together to defend against disease and injury and to maintain health and wellness.</a:t>
            </a:r>
          </a:p>
          <a:p>
            <a:pPr marL="0" marR="0" lvl="0" indent="0" algn="l" rtl="0">
              <a:spcBef>
                <a:spcPts val="0"/>
              </a:spcBef>
              <a:spcAft>
                <a:spcPts val="0"/>
              </a:spcAft>
              <a:buSzPct val="25000"/>
              <a:buNone/>
            </a:pPr>
            <a:r>
              <a:rPr lang="en-US" sz="1800">
                <a:solidFill>
                  <a:srgbClr val="000000"/>
                </a:solidFill>
                <a:latin typeface="Arial"/>
                <a:ea typeface="Arial"/>
                <a:cs typeface="Arial"/>
                <a:sym typeface="Arial"/>
              </a:rPr>
              <a:t>3.    Medical interventions, measures that improve health or alter the course of a disease, include preventative measures, diagnostic tests, treatments, and rehabilitation.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Connective tissues</a:t>
            </a:r>
          </a:p>
        </p:txBody>
      </p:sp>
      <p:sp>
        <p:nvSpPr>
          <p:cNvPr id="133" name="Shape 1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bind structures together</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form a framework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support for organs and the body as a whole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store fat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transport substances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protect against disease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help repair tissue damage</a:t>
            </a:r>
          </a:p>
        </p:txBody>
      </p:sp>
      <p:sp>
        <p:nvSpPr>
          <p:cNvPr id="134" name="Shape 134"/>
          <p:cNvSpPr/>
          <p:nvPr/>
        </p:nvSpPr>
        <p:spPr>
          <a:xfrm>
            <a:off x="5476875" y="3505200"/>
            <a:ext cx="3667125" cy="25622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0"/>
            <a:ext cx="8229600" cy="83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Muscle Tissue</a:t>
            </a:r>
          </a:p>
        </p:txBody>
      </p:sp>
      <p:sp>
        <p:nvSpPr>
          <p:cNvPr id="140" name="Shape 140"/>
          <p:cNvSpPr/>
          <p:nvPr/>
        </p:nvSpPr>
        <p:spPr>
          <a:xfrm>
            <a:off x="381000" y="733425"/>
            <a:ext cx="5638800" cy="61245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44222"/>
              <a:buFont typeface="Arial"/>
              <a:buChar char="•"/>
            </a:pPr>
            <a:r>
              <a:rPr lang="en-US" sz="1800">
                <a:solidFill>
                  <a:srgbClr val="000000"/>
                </a:solidFill>
                <a:latin typeface="Arial"/>
                <a:ea typeface="Arial"/>
                <a:cs typeface="Arial"/>
                <a:sym typeface="Arial"/>
              </a:rPr>
              <a:t> </a:t>
            </a:r>
            <a:r>
              <a:rPr lang="en-US" sz="2800">
                <a:solidFill>
                  <a:srgbClr val="000000"/>
                </a:solidFill>
                <a:latin typeface="Arial"/>
                <a:ea typeface="Arial"/>
                <a:cs typeface="Arial"/>
                <a:sym typeface="Arial"/>
              </a:rPr>
              <a:t>composed of cells that have the special ability to shorten or contract in order to produce movement of the body parts</a:t>
            </a:r>
          </a:p>
          <a:p>
            <a:pPr marL="0" marR="0" lvl="0" indent="0" algn="l" rtl="0">
              <a:spcBef>
                <a:spcPts val="0"/>
              </a:spcBef>
              <a:spcAft>
                <a:spcPts val="0"/>
              </a:spcAft>
              <a:buClr>
                <a:srgbClr val="000000"/>
              </a:buClr>
              <a:buSzPct val="101000"/>
              <a:buFont typeface="Arial"/>
              <a:buChar char="•"/>
            </a:pPr>
            <a:r>
              <a:rPr lang="en-US" sz="2800">
                <a:solidFill>
                  <a:srgbClr val="000000"/>
                </a:solidFill>
                <a:latin typeface="Arial"/>
                <a:ea typeface="Arial"/>
                <a:cs typeface="Arial"/>
                <a:sym typeface="Arial"/>
              </a:rPr>
              <a:t>highly cellular and is well supplied with blood vessels</a:t>
            </a:r>
          </a:p>
          <a:p>
            <a:pPr marL="0" marR="0" lvl="0" indent="0" algn="l" rtl="0">
              <a:spcBef>
                <a:spcPts val="0"/>
              </a:spcBef>
              <a:spcAft>
                <a:spcPts val="0"/>
              </a:spcAft>
              <a:buClr>
                <a:srgbClr val="000000"/>
              </a:buClr>
              <a:buSzPct val="101000"/>
              <a:buFont typeface="Arial"/>
              <a:buChar char="•"/>
            </a:pPr>
            <a:r>
              <a:rPr lang="en-US" sz="2800">
                <a:solidFill>
                  <a:srgbClr val="000000"/>
                </a:solidFill>
                <a:latin typeface="Arial"/>
                <a:ea typeface="Arial"/>
                <a:cs typeface="Arial"/>
                <a:sym typeface="Arial"/>
              </a:rPr>
              <a:t>the cells are long and slender so they are sometimes called muscle fibers</a:t>
            </a:r>
          </a:p>
          <a:p>
            <a:pPr marL="0" marR="0" lvl="0" indent="0" algn="l" rtl="0">
              <a:spcBef>
                <a:spcPts val="0"/>
              </a:spcBef>
              <a:spcAft>
                <a:spcPts val="0"/>
              </a:spcAft>
              <a:buClr>
                <a:srgbClr val="000000"/>
              </a:buClr>
              <a:buSzPct val="101000"/>
              <a:buFont typeface="Arial"/>
              <a:buChar char="•"/>
            </a:pPr>
            <a:r>
              <a:rPr lang="en-US" sz="2800">
                <a:solidFill>
                  <a:srgbClr val="000000"/>
                </a:solidFill>
                <a:latin typeface="Arial"/>
                <a:ea typeface="Arial"/>
                <a:cs typeface="Arial"/>
                <a:sym typeface="Arial"/>
              </a:rPr>
              <a:t>are usually arranged in bundles or layers that are surrounded by connective tissue</a:t>
            </a:r>
          </a:p>
          <a:p>
            <a:pPr marL="0" marR="0" lvl="0" indent="0" algn="l" rtl="0">
              <a:spcBef>
                <a:spcPts val="0"/>
              </a:spcBef>
              <a:spcAft>
                <a:spcPts val="0"/>
              </a:spcAft>
              <a:buClr>
                <a:srgbClr val="000000"/>
              </a:buClr>
              <a:buSzPct val="101000"/>
              <a:buFont typeface="Arial"/>
              <a:buChar char="•"/>
            </a:pPr>
            <a:r>
              <a:rPr lang="en-US" sz="2800">
                <a:solidFill>
                  <a:srgbClr val="000000"/>
                </a:solidFill>
                <a:latin typeface="Arial"/>
                <a:ea typeface="Arial"/>
                <a:cs typeface="Arial"/>
                <a:sym typeface="Arial"/>
              </a:rPr>
              <a:t> Actin and myosin are contractile proteins in muscle tissue.</a:t>
            </a:r>
          </a:p>
        </p:txBody>
      </p:sp>
      <p:sp>
        <p:nvSpPr>
          <p:cNvPr id="141" name="Shape 141"/>
          <p:cNvSpPr/>
          <p:nvPr/>
        </p:nvSpPr>
        <p:spPr>
          <a:xfrm>
            <a:off x="5865812" y="1524000"/>
            <a:ext cx="3278186" cy="41909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4943</Words>
  <Application>Microsoft Office PowerPoint</Application>
  <PresentationFormat>On-screen Show (4:3)</PresentationFormat>
  <Paragraphs>487</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PowerPoint Presentation</vt:lpstr>
      <vt:lpstr>Unit 1: Identity </vt:lpstr>
      <vt:lpstr>Directional Terms</vt:lpstr>
      <vt:lpstr>Directional Terms</vt:lpstr>
      <vt:lpstr>Regional Terms</vt:lpstr>
      <vt:lpstr>Regional Terms</vt:lpstr>
      <vt:lpstr>Tissues</vt:lpstr>
      <vt:lpstr>Connective tissues</vt:lpstr>
      <vt:lpstr>Muscle Tissue</vt:lpstr>
      <vt:lpstr>Nervous tissue</vt:lpstr>
      <vt:lpstr>Using Bone Features for Identity</vt:lpstr>
      <vt:lpstr>Using Bone Features for Identity</vt:lpstr>
      <vt:lpstr>DNA</vt:lpstr>
      <vt:lpstr>PCR </vt:lpstr>
      <vt:lpstr>Restriction enzymes</vt:lpstr>
      <vt:lpstr>PowerPoint Presentation</vt:lpstr>
      <vt:lpstr>PowerPoint Presentation</vt:lpstr>
      <vt:lpstr>Unit 2: Communication    </vt:lpstr>
      <vt:lpstr>CNS and PNS</vt:lpstr>
      <vt:lpstr>Brain Regions</vt:lpstr>
      <vt:lpstr>Neurons</vt:lpstr>
      <vt:lpstr>Action Potential</vt:lpstr>
      <vt:lpstr>PowerPoint Presentation</vt:lpstr>
      <vt:lpstr>PowerPoint Presentation</vt:lpstr>
      <vt:lpstr>PowerPoint Presentation</vt:lpstr>
      <vt:lpstr>Hormones</vt:lpstr>
      <vt:lpstr>Endocrine System</vt:lpstr>
      <vt:lpstr>Endocrine System Cont. </vt:lpstr>
      <vt:lpstr>PowerPoint Presentation</vt:lpstr>
      <vt:lpstr>Hormone Imbalance and Feedback Loops (insulin)</vt:lpstr>
      <vt:lpstr>Hormone Imbalance and Feedback Loops (thyroid)</vt:lpstr>
      <vt:lpstr>The Eye</vt:lpstr>
      <vt:lpstr>The Eye</vt:lpstr>
      <vt:lpstr>The Eye</vt:lpstr>
      <vt:lpstr>The Eye: Focusing Light</vt:lpstr>
      <vt:lpstr>Unit 3: Power    </vt:lpstr>
      <vt:lpstr>Digestive System</vt:lpstr>
      <vt:lpstr>Enzymes</vt:lpstr>
      <vt:lpstr>Enzymes</vt:lpstr>
      <vt:lpstr>ATP</vt:lpstr>
      <vt:lpstr>Respiratory System</vt:lpstr>
      <vt:lpstr>Respiratory System</vt:lpstr>
      <vt:lpstr>Gas Exchange</vt:lpstr>
      <vt:lpstr>Urinary System</vt:lpstr>
      <vt:lpstr>Urinary System</vt:lpstr>
      <vt:lpstr>Urinalysis</vt:lpstr>
      <vt:lpstr>Unit 4: Movement   </vt:lpstr>
      <vt:lpstr>Joints</vt:lpstr>
      <vt:lpstr>Joints</vt:lpstr>
      <vt:lpstr>Muscles</vt:lpstr>
      <vt:lpstr>Muscle</vt:lpstr>
      <vt:lpstr>Muscle contraction</vt:lpstr>
      <vt:lpstr>Arteries vs. Veins</vt:lpstr>
      <vt:lpstr>Arteries vs. Veins vs. Capillaries</vt:lpstr>
      <vt:lpstr>Varicose Veins</vt:lpstr>
      <vt:lpstr>Blood Flow</vt:lpstr>
      <vt:lpstr>Cardiac Output</vt:lpstr>
      <vt:lpstr>ABI (ankle brachial index)</vt:lpstr>
      <vt:lpstr>Energy and Motion – Exercise Physiology   Vocab</vt:lpstr>
      <vt:lpstr>Exercise and ATP</vt:lpstr>
      <vt:lpstr>Unit 5: Protection </vt:lpstr>
      <vt:lpstr>Skin</vt:lpstr>
      <vt:lpstr>Skin</vt:lpstr>
      <vt:lpstr>Skin Vocabulary</vt:lpstr>
      <vt:lpstr>Burns</vt:lpstr>
      <vt:lpstr>Burns</vt:lpstr>
      <vt:lpstr>Bone</vt:lpstr>
      <vt:lpstr>Bone Vocabulary</vt:lpstr>
      <vt:lpstr>Different Types of Breaks</vt:lpstr>
      <vt:lpstr>4 stages of bone healing</vt:lpstr>
      <vt:lpstr>Calcium Feedback Loop</vt:lpstr>
      <vt:lpstr>Lymph and Blood Cells</vt:lpstr>
      <vt:lpstr>Lymphatic System</vt:lpstr>
      <vt:lpstr>Blood Transfusions</vt:lpstr>
      <vt:lpstr>Unit 6: Homeostasis </vt:lpstr>
      <vt:lpstr>Homeostasis Unit Key Terms and Concepts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Leslie</dc:creator>
  <cp:lastModifiedBy>Chadwick Leslie</cp:lastModifiedBy>
  <cp:revision>1</cp:revision>
  <dcterms:modified xsi:type="dcterms:W3CDTF">2016-06-06T21:46:54Z</dcterms:modified>
</cp:coreProperties>
</file>