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19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2" d="100"/>
          <a:sy n="102" d="100"/>
        </p:scale>
        <p:origin x="-456" y="1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slide" Target="slides/slide195.xml"/><Relationship Id="rId200"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1"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notesMaster" Target="notesMasters/notesMaster1.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182607370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Shape 7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45" name="Shape 7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Shape 7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52" name="Shape 7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Shape 7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60" name="Shape 7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Shape 7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68" name="Shape 7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Shape 7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75" name="Shape 7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Shape 7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82" name="Shape 7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Shape 7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89" name="Shape 7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Shape 7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96" name="Shape 7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Shape 8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03" name="Shape 8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Shape 8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10" name="Shape 8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Shape 8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17" name="Shape 8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Shape 8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24" name="Shape 8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Shape 8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31" name="Shape 8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Shape 8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38" name="Shape 8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Shape 8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45" name="Shape 8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Shape 8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52" name="Shape 8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Shape 8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59" name="Shape 8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Shape 8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66" name="Shape 8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Shape 8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73" name="Shape 8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Shape 8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80" name="Shape 8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6" name="Shape 1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Shape 8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87" name="Shape 8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Shape 8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94" name="Shape 8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Shape 9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01" name="Shape 9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Shape 9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08" name="Shape 9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Shape 9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15" name="Shape 9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Shape 9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22" name="Shape 9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Shape 9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29" name="Shape 9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Shape 9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36" name="Shape 9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Shape 9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43" name="Shape 9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Shape 9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50" name="Shape 9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Shape 9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57" name="Shape 9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Shape 9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64" name="Shape 9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Shape 9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71" name="Shape 9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Shape 9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78" name="Shape 9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Shape 9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85" name="Shape 9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Shape 9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92" name="Shape 9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Shape 9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99" name="Shape 9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Shape 10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07" name="Shape 10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Shape 10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15" name="Shape 10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Shape 10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22" name="Shape 10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Shape 10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29" name="Shape 10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Shape 10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36" name="Shape 10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Shape 10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44" name="Shape 10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Shape 10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51" name="Shape 10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Shape 10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58" name="Shape 10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Shape 10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65" name="Shape 10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Shape 10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72" name="Shape 10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Shape 10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79" name="Shape 10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Shape 10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86" name="Shape 10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Shape 10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93" name="Shape 10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Shape 10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00" name="Shape 11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Shape 11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07" name="Shape 11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Shape 1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14" name="Shape 11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Shape 1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21" name="Shape 1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Shape 1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28" name="Shape 11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Shape 1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35" name="Shape 11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Shape 1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42" name="Shape 11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Shape 1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49" name="Shape 11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Shape 1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56" name="Shape 11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Shape 11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63" name="Shape 11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Shape 1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71" name="Shape 11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Shape 11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78" name="Shape 11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Shape 11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85" name="Shape 11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Shape 11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92" name="Shape 11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Shape 1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99" name="Shape 11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Shape 12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06" name="Shape 12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Shape 12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13" name="Shape 12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Shape 1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20" name="Shape 1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Shape 12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27" name="Shape 12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Shape 1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34" name="Shape 12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0" name="Shape 1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Shape 1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42" name="Shape 12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Shape 1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49" name="Shape 12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Shape 12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56" name="Shape 12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Shape 12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63" name="Shape 12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Shape 12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70" name="Shape 12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Shape 12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77" name="Shape 12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Shape 12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84" name="Shape 12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Shape 12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91" name="Shape 12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Shape 12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98" name="Shape 12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Shape 13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05" name="Shape 13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Shape 13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12" name="Shape 13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Shape 13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19" name="Shape 13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Shape 1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26" name="Shape 13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Shape 13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33" name="Shape 13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Shape 13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40" name="Shape 13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Shape 13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47" name="Shape 13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Shape 13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54" name="Shape 13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Shape 13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61" name="Shape 13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Shape 13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68" name="Shape 13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Shape 13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74" name="Shape 13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4" name="Shape 1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Shape 13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80" name="Shape 13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Shape 13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87" name="Shape 13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Shape 13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94" name="Shape 13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Shape 14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01" name="Shape 14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Shape 14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08" name="Shape 14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Shape 14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15" name="Shape 14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Shape 14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22" name="Shape 14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6" name="Shape 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1" name="Shape 1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8" name="Shape 1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5" name="Shape 1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2" name="Shape 1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6" name="Shape 2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3" name="Shape 2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7" name="Shape 2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5" name="Shape 2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Shape 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3" name="Shape 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2" name="Shape 2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9" name="Shape 2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6" name="Shape 2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3" name="Shape 2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0" name="Shape 2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7" name="Shape 2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4" name="Shape 2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91" name="Shape 2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98" name="Shape 2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06" name="Shape 3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0" name="Shape 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13" name="Shape 3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21" name="Shape 3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35" name="Shape 3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42" name="Shape 3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49" name="Shape 3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56" name="Shape 3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70" name="Shape 3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77" name="Shape 3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7" name="Shape 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84" name="Shape 3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Shape 3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91" name="Shape 3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Shape 3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98" name="Shape 3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05" name="Shape 4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13" name="Shape 4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21" name="Shape 4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28" name="Shape 4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36" name="Shape 4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44" name="Shape 4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52" name="Shape 4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4" name="Shape 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Shape 4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60" name="Shape 4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68" name="Shape 4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75" name="Shape 4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82" name="Shape 4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Shape 4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89" name="Shape 4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96" name="Shape 4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Shape 5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03" name="Shape 5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10" name="Shape 5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Shape 5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Shape 5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24" name="Shape 5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Shape 5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31" name="Shape 5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Shape 5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38" name="Shape 5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Shape 5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45" name="Shape 5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Shape 5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52" name="Shape 5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Shape 5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59" name="Shape 5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66" name="Shape 5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Shape 5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73" name="Shape 5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Shape 5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80" name="Shape 5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Shape 5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87" name="Shape 5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Shape 5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94" name="Shape 5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8" name="Shape 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01" name="Shape 6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Shape 6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08" name="Shape 6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Shape 6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15" name="Shape 6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Shape 6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22" name="Shape 6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29" name="Shape 6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Shape 6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36" name="Shape 6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Shape 6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45" name="Shape 6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Shape 6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52" name="Shape 6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Shape 6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60" name="Shape 6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Shape 6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67" name="Shape 6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Shape 6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74" name="Shape 6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Shape 6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81" name="Shape 6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Shape 6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88" name="Shape 6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Shape 6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95" name="Shape 6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Shape 7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02" name="Shape 7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Shape 7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08" name="Shape 7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Shape 7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16" name="Shape 7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Shape 7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23" name="Shape 7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Shape 7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31" name="Shape 7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Shape 7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38" name="Shape 7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txBox="1">
            <a:spLocks noGrp="1"/>
          </p:cNvSpPr>
          <p:nvPr>
            <p:ph type="subTitle" idx="1"/>
          </p:nvPr>
        </p:nvSpPr>
        <p:spPr>
          <a:xfrm>
            <a:off x="685800" y="2840053"/>
            <a:ext cx="7772400" cy="784799"/>
          </a:xfrm>
          <a:prstGeom prst="rect">
            <a:avLst/>
          </a:prstGeom>
        </p:spPr>
        <p:txBody>
          <a:bodyPr lIns="91425" tIns="91425" rIns="91425" bIns="91425" anchor="t" anchorCtr="0"/>
          <a:lstStyle>
            <a:lvl1pPr algn="ctr">
              <a:spcBef>
                <a:spcPts val="0"/>
              </a:spcBef>
              <a:buClr>
                <a:schemeClr val="dk2"/>
              </a:buClr>
              <a:buNone/>
              <a:defRPr>
                <a:solidFill>
                  <a:schemeClr val="dk2"/>
                </a:solidFill>
              </a:defRPr>
            </a:lvl1pPr>
            <a:lvl2pPr algn="ctr">
              <a:spcBef>
                <a:spcPts val="0"/>
              </a:spcBef>
              <a:buClr>
                <a:schemeClr val="dk2"/>
              </a:buClr>
              <a:buSzPct val="100000"/>
              <a:buNone/>
              <a:defRPr sz="3000">
                <a:solidFill>
                  <a:schemeClr val="dk2"/>
                </a:solidFill>
              </a:defRPr>
            </a:lvl2pPr>
            <a:lvl3pPr algn="ctr">
              <a:spcBef>
                <a:spcPts val="0"/>
              </a:spcBef>
              <a:buClr>
                <a:schemeClr val="dk2"/>
              </a:buClr>
              <a:buSzPct val="100000"/>
              <a:buNone/>
              <a:defRPr sz="3000">
                <a:solidFill>
                  <a:schemeClr val="dk2"/>
                </a:solidFill>
              </a:defRPr>
            </a:lvl3pPr>
            <a:lvl4pPr algn="ctr">
              <a:spcBef>
                <a:spcPts val="0"/>
              </a:spcBef>
              <a:buClr>
                <a:schemeClr val="dk2"/>
              </a:buClr>
              <a:buSzPct val="100000"/>
              <a:buNone/>
              <a:defRPr sz="3000">
                <a:solidFill>
                  <a:schemeClr val="dk2"/>
                </a:solidFill>
              </a:defRPr>
            </a:lvl4pPr>
            <a:lvl5pPr algn="ctr">
              <a:spcBef>
                <a:spcPts val="0"/>
              </a:spcBef>
              <a:buClr>
                <a:schemeClr val="dk2"/>
              </a:buClr>
              <a:buSzPct val="100000"/>
              <a:buNone/>
              <a:defRPr sz="3000">
                <a:solidFill>
                  <a:schemeClr val="dk2"/>
                </a:solidFill>
              </a:defRPr>
            </a:lvl5pPr>
            <a:lvl6pPr algn="ctr">
              <a:spcBef>
                <a:spcPts val="0"/>
              </a:spcBef>
              <a:buClr>
                <a:schemeClr val="dk2"/>
              </a:buClr>
              <a:buSzPct val="100000"/>
              <a:buNone/>
              <a:defRPr sz="3000">
                <a:solidFill>
                  <a:schemeClr val="dk2"/>
                </a:solidFill>
              </a:defRPr>
            </a:lvl6pPr>
            <a:lvl7pPr algn="ctr">
              <a:spcBef>
                <a:spcPts val="0"/>
              </a:spcBef>
              <a:buClr>
                <a:schemeClr val="dk2"/>
              </a:buClr>
              <a:buSzPct val="100000"/>
              <a:buNone/>
              <a:defRPr sz="3000">
                <a:solidFill>
                  <a:schemeClr val="dk2"/>
                </a:solidFill>
              </a:defRPr>
            </a:lvl7pPr>
            <a:lvl8pPr algn="ctr">
              <a:spcBef>
                <a:spcPts val="0"/>
              </a:spcBef>
              <a:buClr>
                <a:schemeClr val="dk2"/>
              </a:buClr>
              <a:buSzPct val="100000"/>
              <a:buNone/>
              <a:defRPr sz="3000">
                <a:solidFill>
                  <a:schemeClr val="dk2"/>
                </a:solidFill>
              </a:defRPr>
            </a:lvl8pPr>
            <a:lvl9pPr algn="ctr">
              <a:spcBef>
                <a:spcPts val="0"/>
              </a:spcBef>
              <a:buClr>
                <a:schemeClr val="dk2"/>
              </a:buClr>
              <a:buSzPct val="100000"/>
              <a:buNone/>
              <a:defRPr sz="3000">
                <a:solidFill>
                  <a:schemeClr val="dk2"/>
                </a:solidFill>
              </a:defRPr>
            </a:lvl9pPr>
          </a:lstStyle>
          <a:p>
            <a:endParaRPr/>
          </a:p>
        </p:txBody>
      </p:sp>
      <p:sp>
        <p:nvSpPr>
          <p:cNvPr id="10" name="Shape 10"/>
          <p:cNvSpPr txBox="1">
            <a:spLocks noGrp="1"/>
          </p:cNvSpPr>
          <p:nvPr>
            <p:ph type="ctrTitle"/>
          </p:nvPr>
        </p:nvSpPr>
        <p:spPr>
          <a:xfrm>
            <a:off x="685800" y="1583342"/>
            <a:ext cx="7772400" cy="1159799"/>
          </a:xfrm>
          <a:prstGeom prst="rect">
            <a:avLst/>
          </a:prstGeom>
        </p:spPr>
        <p:txBody>
          <a:bodyPr lIns="91425" tIns="91425" rIns="91425" bIns="91425" anchor="b" anchorCtr="0"/>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a:endParaRPr/>
          </a:p>
        </p:txBody>
      </p:sp>
      <p:sp>
        <p:nvSpPr>
          <p:cNvPr id="11" name="Shape 11"/>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05978"/>
            <a:ext cx="8229600" cy="8574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457200" y="1200150"/>
            <a:ext cx="8229600" cy="3725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57200" y="205978"/>
            <a:ext cx="8229600" cy="8574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body" idx="1"/>
          </p:nvPr>
        </p:nvSpPr>
        <p:spPr>
          <a:xfrm>
            <a:off x="457200" y="1200150"/>
            <a:ext cx="3994500" cy="3725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9" name="Shape 19"/>
          <p:cNvSpPr txBox="1">
            <a:spLocks noGrp="1"/>
          </p:cNvSpPr>
          <p:nvPr>
            <p:ph type="body" idx="2"/>
          </p:nvPr>
        </p:nvSpPr>
        <p:spPr>
          <a:xfrm>
            <a:off x="4692273" y="1200150"/>
            <a:ext cx="3994500" cy="3725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0" name="Shape 20"/>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05978"/>
            <a:ext cx="8229600" cy="8574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3" name="Shape 23"/>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24"/>
        <p:cNvGrpSpPr/>
        <p:nvPr/>
      </p:nvGrpSpPr>
      <p:grpSpPr>
        <a:xfrm>
          <a:off x="0" y="0"/>
          <a:ext cx="0" cy="0"/>
          <a:chOff x="0" y="0"/>
          <a:chExt cx="0" cy="0"/>
        </a:xfrm>
      </p:grpSpPr>
      <p:sp>
        <p:nvSpPr>
          <p:cNvPr id="25" name="Shape 25"/>
          <p:cNvSpPr txBox="1">
            <a:spLocks noGrp="1"/>
          </p:cNvSpPr>
          <p:nvPr>
            <p:ph type="body" idx="1"/>
          </p:nvPr>
        </p:nvSpPr>
        <p:spPr>
          <a:xfrm>
            <a:off x="457200" y="4406309"/>
            <a:ext cx="8229600" cy="519599"/>
          </a:xfrm>
          <a:prstGeom prst="rect">
            <a:avLst/>
          </a:prstGeom>
        </p:spPr>
        <p:txBody>
          <a:bodyPr lIns="91425" tIns="91425" rIns="91425" bIns="91425" anchor="t" anchorCtr="0"/>
          <a:lstStyle>
            <a:lvl1pPr algn="ctr">
              <a:spcBef>
                <a:spcPts val="0"/>
              </a:spcBef>
              <a:buClr>
                <a:schemeClr val="dk1"/>
              </a:buClr>
              <a:buSzPct val="100000"/>
              <a:buNone/>
              <a:defRPr sz="1800">
                <a:solidFill>
                  <a:schemeClr val="dk1"/>
                </a:solidFill>
              </a:defRPr>
            </a:lvl1pPr>
          </a:lstStyle>
          <a:p>
            <a:endParaRPr/>
          </a:p>
        </p:txBody>
      </p:sp>
      <p:sp>
        <p:nvSpPr>
          <p:cNvPr id="26" name="Shape 26"/>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7"/>
        <p:cNvGrpSpPr/>
        <p:nvPr/>
      </p:nvGrpSpPr>
      <p:grpSpPr>
        <a:xfrm>
          <a:off x="0" y="0"/>
          <a:ext cx="0" cy="0"/>
          <a:chOff x="0" y="0"/>
          <a:chExt cx="0" cy="0"/>
        </a:xfrm>
      </p:grpSpPr>
      <p:sp>
        <p:nvSpPr>
          <p:cNvPr id="28" name="Shape 28"/>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lvl1pPr>
              <a:spcBef>
                <a:spcPts val="0"/>
              </a:spcBef>
              <a:buNone/>
              <a:defRPr/>
            </a:lvl1pPr>
          </a:lstStyle>
          <a:p>
            <a:pPr>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30000">
              <a:schemeClr val="lt1"/>
            </a:gs>
            <a:gs pos="100000">
              <a:schemeClr val="lt2"/>
            </a:gs>
          </a:gsLst>
          <a:path path="circle">
            <a:fillToRect l="50000" t="50000" r="50000" b="50000"/>
          </a:path>
          <a:tileRect/>
        </a:gra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05978"/>
            <a:ext cx="8229600" cy="857400"/>
          </a:xfrm>
          <a:prstGeom prst="rect">
            <a:avLst/>
          </a:prstGeom>
          <a:noFill/>
          <a:ln>
            <a:noFill/>
          </a:ln>
        </p:spPr>
        <p:txBody>
          <a:bodyPr lIns="91425" tIns="91425" rIns="91425" bIns="91425" anchor="b" anchorCtr="0"/>
          <a:lstStyle>
            <a:lvl1pPr>
              <a:spcBef>
                <a:spcPts val="0"/>
              </a:spcBef>
              <a:buClr>
                <a:schemeClr val="dk1"/>
              </a:buClr>
              <a:buSzPct val="100000"/>
              <a:buNone/>
              <a:defRPr sz="3600" b="1">
                <a:solidFill>
                  <a:schemeClr val="dk1"/>
                </a:solidFill>
              </a:defRPr>
            </a:lvl1pPr>
            <a:lvl2pPr>
              <a:spcBef>
                <a:spcPts val="0"/>
              </a:spcBef>
              <a:buClr>
                <a:schemeClr val="dk1"/>
              </a:buClr>
              <a:buSzPct val="100000"/>
              <a:buNone/>
              <a:defRPr sz="3600" b="1">
                <a:solidFill>
                  <a:schemeClr val="dk1"/>
                </a:solidFill>
              </a:defRPr>
            </a:lvl2pPr>
            <a:lvl3pPr>
              <a:spcBef>
                <a:spcPts val="0"/>
              </a:spcBef>
              <a:buClr>
                <a:schemeClr val="dk1"/>
              </a:buClr>
              <a:buSzPct val="100000"/>
              <a:buNone/>
              <a:defRPr sz="3600" b="1">
                <a:solidFill>
                  <a:schemeClr val="dk1"/>
                </a:solidFill>
              </a:defRPr>
            </a:lvl3pPr>
            <a:lvl4pPr>
              <a:spcBef>
                <a:spcPts val="0"/>
              </a:spcBef>
              <a:buClr>
                <a:schemeClr val="dk1"/>
              </a:buClr>
              <a:buSzPct val="100000"/>
              <a:buNone/>
              <a:defRPr sz="3600" b="1">
                <a:solidFill>
                  <a:schemeClr val="dk1"/>
                </a:solidFill>
              </a:defRPr>
            </a:lvl4pPr>
            <a:lvl5pPr>
              <a:spcBef>
                <a:spcPts val="0"/>
              </a:spcBef>
              <a:buClr>
                <a:schemeClr val="dk1"/>
              </a:buClr>
              <a:buSzPct val="100000"/>
              <a:buNone/>
              <a:defRPr sz="3600" b="1">
                <a:solidFill>
                  <a:schemeClr val="dk1"/>
                </a:solidFill>
              </a:defRPr>
            </a:lvl5pPr>
            <a:lvl6pPr>
              <a:spcBef>
                <a:spcPts val="0"/>
              </a:spcBef>
              <a:buClr>
                <a:schemeClr val="dk1"/>
              </a:buClr>
              <a:buSzPct val="100000"/>
              <a:buNone/>
              <a:defRPr sz="3600" b="1">
                <a:solidFill>
                  <a:schemeClr val="dk1"/>
                </a:solidFill>
              </a:defRPr>
            </a:lvl6pPr>
            <a:lvl7pPr>
              <a:spcBef>
                <a:spcPts val="0"/>
              </a:spcBef>
              <a:buClr>
                <a:schemeClr val="dk1"/>
              </a:buClr>
              <a:buSzPct val="100000"/>
              <a:buNone/>
              <a:defRPr sz="3600" b="1">
                <a:solidFill>
                  <a:schemeClr val="dk1"/>
                </a:solidFill>
              </a:defRPr>
            </a:lvl7pPr>
            <a:lvl8pPr>
              <a:spcBef>
                <a:spcPts val="0"/>
              </a:spcBef>
              <a:buClr>
                <a:schemeClr val="dk1"/>
              </a:buClr>
              <a:buSzPct val="100000"/>
              <a:buNone/>
              <a:defRPr sz="3600" b="1">
                <a:solidFill>
                  <a:schemeClr val="dk1"/>
                </a:solidFill>
              </a:defRPr>
            </a:lvl8pPr>
            <a:lvl9pPr>
              <a:spcBef>
                <a:spcPts val="0"/>
              </a:spcBef>
              <a:buClr>
                <a:schemeClr val="dk1"/>
              </a:buClr>
              <a:buSzPct val="100000"/>
              <a:buNone/>
              <a:defRPr sz="3600" b="1">
                <a:solidFill>
                  <a:schemeClr val="dk1"/>
                </a:solidFill>
              </a:defRPr>
            </a:lvl9pPr>
          </a:lstStyle>
          <a:p>
            <a:endParaRPr/>
          </a:p>
        </p:txBody>
      </p:sp>
      <p:sp>
        <p:nvSpPr>
          <p:cNvPr id="6" name="Shape 6"/>
          <p:cNvSpPr txBox="1">
            <a:spLocks noGrp="1"/>
          </p:cNvSpPr>
          <p:nvPr>
            <p:ph type="body" idx="1"/>
          </p:nvPr>
        </p:nvSpPr>
        <p:spPr>
          <a:xfrm>
            <a:off x="457200" y="1200150"/>
            <a:ext cx="8229600" cy="3725699"/>
          </a:xfrm>
          <a:prstGeom prst="rect">
            <a:avLst/>
          </a:prstGeom>
          <a:noFill/>
          <a:ln>
            <a:noFill/>
          </a:ln>
        </p:spPr>
        <p:txBody>
          <a:bodyPr lIns="91425" tIns="91425" rIns="91425" bIns="91425" anchor="t" anchorCtr="0"/>
          <a:lstStyle>
            <a:lvl1pPr>
              <a:spcBef>
                <a:spcPts val="600"/>
              </a:spcBef>
              <a:buSzPct val="100000"/>
              <a:defRPr sz="3000"/>
            </a:lvl1pPr>
            <a:lvl2pPr>
              <a:spcBef>
                <a:spcPts val="480"/>
              </a:spcBef>
              <a:buSzPct val="100000"/>
              <a:defRPr sz="2400"/>
            </a:lvl2pPr>
            <a:lvl3pPr>
              <a:spcBef>
                <a:spcPts val="480"/>
              </a:spcBef>
              <a:buSzPct val="100000"/>
              <a:defRPr sz="2400"/>
            </a:lvl3pPr>
            <a:lvl4pPr>
              <a:spcBef>
                <a:spcPts val="360"/>
              </a:spcBef>
              <a:buSzPct val="100000"/>
              <a:defRPr sz="1800"/>
            </a:lvl4pPr>
            <a:lvl5pPr>
              <a:spcBef>
                <a:spcPts val="360"/>
              </a:spcBef>
              <a:buSzPct val="100000"/>
              <a:defRPr sz="1800"/>
            </a:lvl5pPr>
            <a:lvl6pPr>
              <a:spcBef>
                <a:spcPts val="360"/>
              </a:spcBef>
              <a:buSzPct val="100000"/>
              <a:defRPr sz="1800"/>
            </a:lvl6pPr>
            <a:lvl7pPr>
              <a:spcBef>
                <a:spcPts val="360"/>
              </a:spcBef>
              <a:buSzPct val="100000"/>
              <a:defRPr sz="1800"/>
            </a:lvl7pPr>
            <a:lvl8pPr>
              <a:spcBef>
                <a:spcPts val="360"/>
              </a:spcBef>
              <a:buSzPct val="100000"/>
              <a:defRPr sz="1800"/>
            </a:lvl8pPr>
            <a:lvl9pPr>
              <a:spcBef>
                <a:spcPts val="360"/>
              </a:spcBef>
              <a:buSzPct val="100000"/>
              <a:defRPr sz="1800"/>
            </a:lvl9pPr>
          </a:lstStyle>
          <a:p>
            <a:endParaRPr/>
          </a:p>
        </p:txBody>
      </p:sp>
      <p:sp>
        <p:nvSpPr>
          <p:cNvPr id="7" name="Shape 7"/>
          <p:cNvSpPr txBox="1">
            <a:spLocks noGrp="1"/>
          </p:cNvSpPr>
          <p:nvPr>
            <p:ph type="sldNum" idx="12"/>
          </p:nvPr>
        </p:nvSpPr>
        <p:spPr>
          <a:xfrm>
            <a:off x="8556791" y="4749850"/>
            <a:ext cx="548699" cy="393600"/>
          </a:xfrm>
          <a:prstGeom prst="rect">
            <a:avLst/>
          </a:prstGeom>
          <a:noFill/>
          <a:ln>
            <a:noFill/>
          </a:ln>
        </p:spPr>
        <p:txBody>
          <a:bodyPr lIns="91425" tIns="91425" rIns="91425" bIns="91425" anchor="ctr" anchorCtr="0">
            <a:noAutofit/>
          </a:bodyPr>
          <a:lstStyle>
            <a:lvl1pPr algn="r">
              <a:spcBef>
                <a:spcPts val="0"/>
              </a:spcBef>
              <a:buNone/>
              <a:defRPr sz="1300">
                <a:solidFill>
                  <a:schemeClr val="dk1"/>
                </a:solidFill>
              </a:defRPr>
            </a:lvl1pPr>
          </a:lstStyle>
          <a:p>
            <a:pPr>
              <a:spcBef>
                <a:spcPts val="0"/>
              </a:spcBef>
              <a:buNone/>
            </a:pPr>
            <a:fld id="{00000000-1234-1234-1234-123412341234}" type="slidenum">
              <a:rPr lang="en"/>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10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0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1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13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13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14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14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72.gif"/><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55.xml"/><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15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56.xml"/><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15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0.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195.png"/></Relationships>
</file>

<file path=ppt/slides/_rels/slide16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80.xml"/><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18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222.jp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223.jp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224.jp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hyperlink" Target="https://dictionary.search.yahoo.com/search;_ylt=A0LEVj.PUl5VBQYArt8PxQt.?p=communication&amp;.sep=&amp;fr=yhs-avg-fh_lsonswC"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4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8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sp>
        <p:nvSpPr>
          <p:cNvPr id="30" name="Shape 30"/>
          <p:cNvSpPr txBox="1">
            <a:spLocks noGrp="1"/>
          </p:cNvSpPr>
          <p:nvPr>
            <p:ph type="ctrTitle"/>
          </p:nvPr>
        </p:nvSpPr>
        <p:spPr>
          <a:xfrm>
            <a:off x="685800" y="1583342"/>
            <a:ext cx="7772400" cy="1159856"/>
          </a:xfrm>
          <a:prstGeom prst="rect">
            <a:avLst/>
          </a:prstGeom>
        </p:spPr>
        <p:txBody>
          <a:bodyPr lIns="91425" tIns="91425" rIns="91425" bIns="91425" anchor="b" anchorCtr="0">
            <a:noAutofit/>
          </a:bodyPr>
          <a:lstStyle/>
          <a:p>
            <a:pPr rtl="0">
              <a:spcBef>
                <a:spcPts val="0"/>
              </a:spcBef>
              <a:buNone/>
            </a:pPr>
            <a:r>
              <a:rPr lang="en"/>
              <a:t>PLTW HBS Full </a:t>
            </a:r>
          </a:p>
          <a:p>
            <a:pPr>
              <a:spcBef>
                <a:spcPts val="0"/>
              </a:spcBef>
              <a:buNone/>
            </a:pPr>
            <a:r>
              <a:rPr lang="en"/>
              <a:t>Study Guide</a:t>
            </a:r>
          </a:p>
        </p:txBody>
      </p:sp>
      <p:sp>
        <p:nvSpPr>
          <p:cNvPr id="31" name="Shape 31"/>
          <p:cNvSpPr txBox="1">
            <a:spLocks noGrp="1"/>
          </p:cNvSpPr>
          <p:nvPr>
            <p:ph type="subTitle" idx="1"/>
          </p:nvPr>
        </p:nvSpPr>
        <p:spPr>
          <a:xfrm>
            <a:off x="685800" y="2840053"/>
            <a:ext cx="7772400" cy="784737"/>
          </a:xfrm>
          <a:prstGeom prst="rect">
            <a:avLst/>
          </a:prstGeom>
        </p:spPr>
        <p:txBody>
          <a:bodyPr lIns="91425" tIns="91425" rIns="91425" bIns="91425" anchor="t" anchorCtr="0">
            <a:noAutofit/>
          </a:bodyPr>
          <a:lstStyle/>
          <a:p>
            <a:pPr rtl="0">
              <a:spcBef>
                <a:spcPts val="0"/>
              </a:spcBef>
              <a:buNone/>
            </a:pPr>
            <a:r>
              <a:rPr lang="en"/>
              <a:t>Cole, Jordan, Daniel, </a:t>
            </a:r>
          </a:p>
          <a:p>
            <a:pPr rtl="0">
              <a:spcBef>
                <a:spcPts val="0"/>
              </a:spcBef>
              <a:buNone/>
            </a:pPr>
            <a:r>
              <a:rPr lang="en"/>
              <a:t>Sean, Jocelyn, Michael,</a:t>
            </a:r>
          </a:p>
          <a:p>
            <a:pPr rtl="0">
              <a:spcBef>
                <a:spcPts val="0"/>
              </a:spcBef>
              <a:buNone/>
            </a:pPr>
            <a:r>
              <a:rPr lang="en"/>
              <a:t> George</a:t>
            </a:r>
          </a:p>
          <a:p>
            <a:pPr algn="l">
              <a:spcBef>
                <a:spcPts val="0"/>
              </a:spcBef>
              <a:buNone/>
            </a:pPr>
            <a:r>
              <a:rPr lang="en"/>
              <a:t>,</a:t>
            </a:r>
          </a:p>
        </p:txBody>
      </p:sp>
      <p:pic>
        <p:nvPicPr>
          <p:cNvPr id="32" name="Shape 32"/>
          <p:cNvPicPr preferRelativeResize="0"/>
          <p:nvPr/>
        </p:nvPicPr>
        <p:blipFill>
          <a:blip r:embed="rId3">
            <a:alphaModFix/>
          </a:blip>
          <a:stretch>
            <a:fillRect/>
          </a:stretch>
        </p:blipFill>
        <p:spPr>
          <a:xfrm>
            <a:off x="7026875" y="2419400"/>
            <a:ext cx="2039975" cy="2585075"/>
          </a:xfrm>
          <a:prstGeom prst="rect">
            <a:avLst/>
          </a:prstGeom>
          <a:noFill/>
          <a:ln>
            <a:noFill/>
          </a:ln>
        </p:spPr>
      </p:pic>
      <p:pic>
        <p:nvPicPr>
          <p:cNvPr id="33" name="Shape 33"/>
          <p:cNvPicPr preferRelativeResize="0"/>
          <p:nvPr/>
        </p:nvPicPr>
        <p:blipFill>
          <a:blip r:embed="rId4">
            <a:alphaModFix/>
          </a:blip>
          <a:stretch>
            <a:fillRect/>
          </a:stretch>
        </p:blipFill>
        <p:spPr>
          <a:xfrm>
            <a:off x="88250" y="2929975"/>
            <a:ext cx="2333625" cy="1956874"/>
          </a:xfrm>
          <a:prstGeom prst="rect">
            <a:avLst/>
          </a:prstGeom>
          <a:noFill/>
          <a:ln>
            <a:noFill/>
          </a:ln>
        </p:spPr>
      </p:pic>
      <p:pic>
        <p:nvPicPr>
          <p:cNvPr id="34" name="Shape 34"/>
          <p:cNvPicPr preferRelativeResize="0"/>
          <p:nvPr/>
        </p:nvPicPr>
        <p:blipFill>
          <a:blip r:embed="rId5">
            <a:alphaModFix/>
          </a:blip>
          <a:stretch>
            <a:fillRect/>
          </a:stretch>
        </p:blipFill>
        <p:spPr>
          <a:xfrm>
            <a:off x="6889925" y="433450"/>
            <a:ext cx="2176924" cy="1534125"/>
          </a:xfrm>
          <a:prstGeom prst="rect">
            <a:avLst/>
          </a:prstGeom>
          <a:noFill/>
          <a:ln>
            <a:noFill/>
          </a:ln>
        </p:spPr>
      </p:pic>
      <p:pic>
        <p:nvPicPr>
          <p:cNvPr id="35" name="Shape 35"/>
          <p:cNvPicPr preferRelativeResize="0"/>
          <p:nvPr/>
        </p:nvPicPr>
        <p:blipFill>
          <a:blip r:embed="rId6">
            <a:alphaModFix/>
          </a:blip>
          <a:stretch>
            <a:fillRect/>
          </a:stretch>
        </p:blipFill>
        <p:spPr>
          <a:xfrm>
            <a:off x="133450" y="120325"/>
            <a:ext cx="2143125" cy="2143125"/>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1.2 Essential Questions</a:t>
            </a:r>
          </a:p>
        </p:txBody>
      </p:sp>
      <p:sp>
        <p:nvSpPr>
          <p:cNvPr id="98" name="Shape 98"/>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2) How does the structure of a type of human tissue relate to its function in the body?</a:t>
            </a:r>
          </a:p>
          <a:p>
            <a:pPr>
              <a:spcBef>
                <a:spcPts val="0"/>
              </a:spcBef>
              <a:buNone/>
            </a:pPr>
            <a:r>
              <a:rPr lang="en" sz="2400" u="sng"/>
              <a:t>Epithelial tissue</a:t>
            </a:r>
            <a:r>
              <a:rPr lang="en" sz="2400"/>
              <a:t> is flat and the cells are laying on top of each other to protect things like water from coming into the body through the skin. (Jocelyn) </a:t>
            </a:r>
          </a:p>
        </p:txBody>
      </p:sp>
      <p:pic>
        <p:nvPicPr>
          <p:cNvPr id="99" name="Shape 99"/>
          <p:cNvPicPr preferRelativeResize="0"/>
          <p:nvPr/>
        </p:nvPicPr>
        <p:blipFill>
          <a:blip r:embed="rId3">
            <a:alphaModFix/>
          </a:blip>
          <a:stretch>
            <a:fillRect/>
          </a:stretch>
        </p:blipFill>
        <p:spPr>
          <a:xfrm>
            <a:off x="1352300" y="3573300"/>
            <a:ext cx="3381375" cy="1352550"/>
          </a:xfrm>
          <a:prstGeom prst="rect">
            <a:avLst/>
          </a:prstGeom>
          <a:noFill/>
          <a:ln>
            <a:noFill/>
          </a:ln>
        </p:spPr>
      </p:pic>
    </p:spTree>
  </p:cSld>
  <p:clrMapOvr>
    <a:masterClrMapping/>
  </p:clrMapOvr>
  <p:transition spd="slow">
    <p:cu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Shape 74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3.4 Essential Questions</a:t>
            </a:r>
          </a:p>
        </p:txBody>
      </p:sp>
      <p:sp>
        <p:nvSpPr>
          <p:cNvPr id="741" name="Shape 741"/>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5) What is the relationship between blood and urine?</a:t>
            </a:r>
          </a:p>
          <a:p>
            <a:pPr lvl="0" rtl="0">
              <a:spcBef>
                <a:spcPts val="0"/>
              </a:spcBef>
              <a:buClr>
                <a:schemeClr val="dk1"/>
              </a:buClr>
              <a:buSzPct val="45833"/>
              <a:buFont typeface="Arial"/>
              <a:buNone/>
            </a:pPr>
            <a:r>
              <a:rPr lang="en" sz="2400"/>
              <a:t>The urinary system regulates the balance of pH in the blood by filtering out what it doesn’t need. (Jocelyn)</a:t>
            </a:r>
          </a:p>
          <a:p>
            <a:pPr>
              <a:spcBef>
                <a:spcPts val="0"/>
              </a:spcBef>
              <a:buNone/>
            </a:pPr>
            <a:endParaRPr/>
          </a:p>
        </p:txBody>
      </p:sp>
      <p:pic>
        <p:nvPicPr>
          <p:cNvPr id="742" name="Shape 742"/>
          <p:cNvPicPr preferRelativeResize="0"/>
          <p:nvPr/>
        </p:nvPicPr>
        <p:blipFill>
          <a:blip r:embed="rId3">
            <a:alphaModFix/>
          </a:blip>
          <a:stretch>
            <a:fillRect/>
          </a:stretch>
        </p:blipFill>
        <p:spPr>
          <a:xfrm>
            <a:off x="572775" y="3106562"/>
            <a:ext cx="2476500" cy="1819275"/>
          </a:xfrm>
          <a:prstGeom prst="rect">
            <a:avLst/>
          </a:prstGeom>
          <a:noFill/>
          <a:ln>
            <a:noFill/>
          </a:ln>
        </p:spPr>
      </p:pic>
    </p:spTree>
  </p:cSld>
  <p:clrMapOvr>
    <a:masterClrMapping/>
  </p:clrMapOvr>
  <p:transition spd="slow">
    <p:cu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Shape 747"/>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3.4 Essential Questions</a:t>
            </a:r>
          </a:p>
        </p:txBody>
      </p:sp>
      <p:sp>
        <p:nvSpPr>
          <p:cNvPr id="748" name="Shape 748"/>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6) What is the function of the nephron?</a:t>
            </a:r>
          </a:p>
          <a:p>
            <a:pPr lvl="0" rtl="0">
              <a:spcBef>
                <a:spcPts val="0"/>
              </a:spcBef>
              <a:buClr>
                <a:schemeClr val="dk1"/>
              </a:buClr>
              <a:buSzPct val="45833"/>
              <a:buFont typeface="Arial"/>
              <a:buNone/>
            </a:pPr>
            <a:r>
              <a:rPr lang="en" sz="2400"/>
              <a:t>The function of the nephron is to filter blood and remove excess water and waste. (Jocelyn)</a:t>
            </a:r>
          </a:p>
          <a:p>
            <a:pPr>
              <a:spcBef>
                <a:spcPts val="0"/>
              </a:spcBef>
              <a:buNone/>
            </a:pPr>
            <a:endParaRPr/>
          </a:p>
        </p:txBody>
      </p:sp>
      <p:pic>
        <p:nvPicPr>
          <p:cNvPr id="749" name="Shape 749"/>
          <p:cNvPicPr preferRelativeResize="0"/>
          <p:nvPr/>
        </p:nvPicPr>
        <p:blipFill>
          <a:blip r:embed="rId3">
            <a:alphaModFix/>
          </a:blip>
          <a:stretch>
            <a:fillRect/>
          </a:stretch>
        </p:blipFill>
        <p:spPr>
          <a:xfrm>
            <a:off x="5401522" y="2361375"/>
            <a:ext cx="3536550" cy="2489675"/>
          </a:xfrm>
          <a:prstGeom prst="rect">
            <a:avLst/>
          </a:prstGeom>
          <a:noFill/>
          <a:ln>
            <a:noFill/>
          </a:ln>
        </p:spPr>
      </p:pic>
    </p:spTree>
  </p:cSld>
  <p:clrMapOvr>
    <a:masterClrMapping/>
  </p:clrMapOvr>
  <p:transition spd="slow">
    <p:cu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Shape 75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3.4 Essential Questions</a:t>
            </a:r>
          </a:p>
        </p:txBody>
      </p:sp>
      <p:sp>
        <p:nvSpPr>
          <p:cNvPr id="755" name="Shape 755"/>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7) How do filtration, secretion and reabsorption in the nephron help maintain a fluid and electrolyte balance in the body?</a:t>
            </a:r>
          </a:p>
          <a:p>
            <a:pPr lvl="0" rtl="0">
              <a:spcBef>
                <a:spcPts val="0"/>
              </a:spcBef>
              <a:buClr>
                <a:schemeClr val="dk1"/>
              </a:buClr>
              <a:buFont typeface="Arial"/>
              <a:buNone/>
            </a:pPr>
            <a:endParaRPr sz="2400"/>
          </a:p>
          <a:p>
            <a:pPr rtl="0">
              <a:spcBef>
                <a:spcPts val="0"/>
              </a:spcBef>
              <a:buNone/>
            </a:pPr>
            <a:r>
              <a:rPr lang="en" sz="2400" b="1"/>
              <a:t>Filtration takes nutrients out </a:t>
            </a:r>
          </a:p>
          <a:p>
            <a:pPr rtl="0">
              <a:spcBef>
                <a:spcPts val="0"/>
              </a:spcBef>
              <a:buNone/>
            </a:pPr>
            <a:r>
              <a:rPr lang="en" sz="2400" b="1"/>
              <a:t>of blood, secretion will put water</a:t>
            </a:r>
          </a:p>
          <a:p>
            <a:pPr>
              <a:spcBef>
                <a:spcPts val="0"/>
              </a:spcBef>
              <a:buNone/>
            </a:pPr>
            <a:r>
              <a:rPr lang="en" sz="2400" b="1"/>
              <a:t> into the liquid, reabsorption will capture useful nutrients</a:t>
            </a:r>
          </a:p>
        </p:txBody>
      </p:sp>
      <p:sp>
        <p:nvSpPr>
          <p:cNvPr id="756" name="Shape 756"/>
          <p:cNvSpPr txBox="1"/>
          <p:nvPr/>
        </p:nvSpPr>
        <p:spPr>
          <a:xfrm>
            <a:off x="378450" y="4762650"/>
            <a:ext cx="1040699" cy="461099"/>
          </a:xfrm>
          <a:prstGeom prst="rect">
            <a:avLst/>
          </a:prstGeom>
          <a:noFill/>
          <a:ln>
            <a:noFill/>
          </a:ln>
        </p:spPr>
        <p:txBody>
          <a:bodyPr lIns="91425" tIns="91425" rIns="91425" bIns="91425" anchor="t" anchorCtr="0">
            <a:noAutofit/>
          </a:bodyPr>
          <a:lstStyle/>
          <a:p>
            <a:pPr lvl="0" rtl="0">
              <a:spcBef>
                <a:spcPts val="0"/>
              </a:spcBef>
              <a:buNone/>
            </a:pPr>
            <a:r>
              <a:rPr lang="en"/>
              <a:t>(michael)</a:t>
            </a:r>
          </a:p>
        </p:txBody>
      </p:sp>
      <p:pic>
        <p:nvPicPr>
          <p:cNvPr id="757" name="Shape 757"/>
          <p:cNvPicPr preferRelativeResize="0"/>
          <p:nvPr/>
        </p:nvPicPr>
        <p:blipFill>
          <a:blip r:embed="rId3">
            <a:alphaModFix/>
          </a:blip>
          <a:stretch>
            <a:fillRect/>
          </a:stretch>
        </p:blipFill>
        <p:spPr>
          <a:xfrm>
            <a:off x="5478942" y="2720267"/>
            <a:ext cx="2496399" cy="1407950"/>
          </a:xfrm>
          <a:prstGeom prst="rect">
            <a:avLst/>
          </a:prstGeom>
          <a:noFill/>
          <a:ln>
            <a:noFill/>
          </a:ln>
        </p:spPr>
      </p:pic>
    </p:spTree>
  </p:cSld>
  <p:clrMapOvr>
    <a:masterClrMapping/>
  </p:clrMapOvr>
  <p:transition spd="slow">
    <p:cu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Shape 76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3.4 Essential Questions</a:t>
            </a:r>
          </a:p>
        </p:txBody>
      </p:sp>
      <p:sp>
        <p:nvSpPr>
          <p:cNvPr id="763" name="Shape 763"/>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8) How do the hormones ADH and aldosterone affect the nephron and the body’s overall water balance?</a:t>
            </a:r>
          </a:p>
          <a:p>
            <a:pPr lvl="0" rtl="0">
              <a:spcBef>
                <a:spcPts val="0"/>
              </a:spcBef>
              <a:buClr>
                <a:schemeClr val="dk1"/>
              </a:buClr>
              <a:buFont typeface="Arial"/>
              <a:buNone/>
            </a:pPr>
            <a:endParaRPr/>
          </a:p>
          <a:p>
            <a:pPr lvl="0" rtl="0">
              <a:spcBef>
                <a:spcPts val="0"/>
              </a:spcBef>
              <a:buClr>
                <a:schemeClr val="dk1"/>
              </a:buClr>
              <a:buSzPct val="61111"/>
              <a:buFont typeface="Arial"/>
              <a:buNone/>
            </a:pPr>
            <a:r>
              <a:rPr lang="en" sz="1800" b="1"/>
              <a:t>ADH tells the kidneys how much water to </a:t>
            </a:r>
          </a:p>
          <a:p>
            <a:pPr lvl="0" rtl="0">
              <a:spcBef>
                <a:spcPts val="0"/>
              </a:spcBef>
              <a:buClr>
                <a:schemeClr val="dk1"/>
              </a:buClr>
              <a:buSzPct val="61111"/>
              <a:buFont typeface="Arial"/>
              <a:buNone/>
            </a:pPr>
            <a:r>
              <a:rPr lang="en" sz="1800" b="1"/>
              <a:t>conserve and aldosterone increases sodium</a:t>
            </a:r>
          </a:p>
          <a:p>
            <a:pPr lvl="0" rtl="0">
              <a:spcBef>
                <a:spcPts val="0"/>
              </a:spcBef>
              <a:buClr>
                <a:schemeClr val="dk1"/>
              </a:buClr>
              <a:buSzPct val="61111"/>
              <a:buFont typeface="Arial"/>
              <a:buNone/>
            </a:pPr>
            <a:r>
              <a:rPr lang="en" sz="1800" b="1"/>
              <a:t> reabsorption which will require more water </a:t>
            </a:r>
          </a:p>
          <a:p>
            <a:pPr lvl="0" rtl="0">
              <a:spcBef>
                <a:spcPts val="0"/>
              </a:spcBef>
              <a:buClr>
                <a:schemeClr val="dk1"/>
              </a:buClr>
              <a:buSzPct val="61111"/>
              <a:buFont typeface="Arial"/>
              <a:buNone/>
            </a:pPr>
            <a:r>
              <a:rPr lang="en" sz="1800" b="1"/>
              <a:t>so the salt levels don't</a:t>
            </a:r>
          </a:p>
          <a:p>
            <a:pPr lvl="0" rtl="0">
              <a:spcBef>
                <a:spcPts val="0"/>
              </a:spcBef>
              <a:buClr>
                <a:schemeClr val="dk1"/>
              </a:buClr>
              <a:buSzPct val="61111"/>
              <a:buFont typeface="Arial"/>
              <a:buNone/>
            </a:pPr>
            <a:r>
              <a:rPr lang="en" sz="1800" b="1"/>
              <a:t>get too high</a:t>
            </a:r>
          </a:p>
          <a:p>
            <a:pPr>
              <a:spcBef>
                <a:spcPts val="0"/>
              </a:spcBef>
              <a:buNone/>
            </a:pPr>
            <a:endParaRPr/>
          </a:p>
        </p:txBody>
      </p:sp>
      <p:pic>
        <p:nvPicPr>
          <p:cNvPr id="764" name="Shape 764"/>
          <p:cNvPicPr preferRelativeResize="0"/>
          <p:nvPr/>
        </p:nvPicPr>
        <p:blipFill>
          <a:blip r:embed="rId3">
            <a:alphaModFix/>
          </a:blip>
          <a:stretch>
            <a:fillRect/>
          </a:stretch>
        </p:blipFill>
        <p:spPr>
          <a:xfrm>
            <a:off x="5530575" y="2615175"/>
            <a:ext cx="3393450" cy="1891849"/>
          </a:xfrm>
          <a:prstGeom prst="rect">
            <a:avLst/>
          </a:prstGeom>
          <a:noFill/>
          <a:ln>
            <a:noFill/>
          </a:ln>
        </p:spPr>
      </p:pic>
      <p:sp>
        <p:nvSpPr>
          <p:cNvPr id="765" name="Shape 765"/>
          <p:cNvSpPr txBox="1"/>
          <p:nvPr/>
        </p:nvSpPr>
        <p:spPr>
          <a:xfrm>
            <a:off x="5530575" y="4599250"/>
            <a:ext cx="1040699" cy="461099"/>
          </a:xfrm>
          <a:prstGeom prst="rect">
            <a:avLst/>
          </a:prstGeom>
          <a:noFill/>
          <a:ln>
            <a:noFill/>
          </a:ln>
        </p:spPr>
        <p:txBody>
          <a:bodyPr lIns="91425" tIns="91425" rIns="91425" bIns="91425" anchor="t" anchorCtr="0">
            <a:noAutofit/>
          </a:bodyPr>
          <a:lstStyle/>
          <a:p>
            <a:pPr lvl="0" rtl="0">
              <a:spcBef>
                <a:spcPts val="0"/>
              </a:spcBef>
              <a:buNone/>
            </a:pPr>
            <a:r>
              <a:rPr lang="en"/>
              <a:t>(michael)</a:t>
            </a:r>
          </a:p>
        </p:txBody>
      </p:sp>
    </p:spTree>
  </p:cSld>
  <p:clrMapOvr>
    <a:masterClrMapping/>
  </p:clrMapOvr>
  <p:transition spd="slow">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Shape 77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3.4 Essential Questions</a:t>
            </a:r>
          </a:p>
        </p:txBody>
      </p:sp>
      <p:sp>
        <p:nvSpPr>
          <p:cNvPr id="771" name="Shape 771"/>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9) What is urinalysis?</a:t>
            </a:r>
          </a:p>
          <a:p>
            <a:pPr lvl="0" rtl="0">
              <a:spcBef>
                <a:spcPts val="0"/>
              </a:spcBef>
              <a:buClr>
                <a:schemeClr val="dk1"/>
              </a:buClr>
              <a:buSzPct val="45833"/>
              <a:buFont typeface="Arial"/>
              <a:buNone/>
            </a:pPr>
            <a:r>
              <a:rPr lang="en" sz="2400"/>
              <a:t>Urinalysis is when your urine is examined to see how healthy you are and how well your body systems are working. Urinalysis is macroscopic, chemical and microscopic. (Jocelyn)</a:t>
            </a:r>
          </a:p>
          <a:p>
            <a:pPr>
              <a:spcBef>
                <a:spcPts val="0"/>
              </a:spcBef>
              <a:buNone/>
            </a:pPr>
            <a:endParaRPr/>
          </a:p>
        </p:txBody>
      </p:sp>
      <p:pic>
        <p:nvPicPr>
          <p:cNvPr id="772" name="Shape 772"/>
          <p:cNvPicPr preferRelativeResize="0"/>
          <p:nvPr/>
        </p:nvPicPr>
        <p:blipFill>
          <a:blip r:embed="rId3">
            <a:alphaModFix/>
          </a:blip>
          <a:stretch>
            <a:fillRect/>
          </a:stretch>
        </p:blipFill>
        <p:spPr>
          <a:xfrm>
            <a:off x="3992200" y="3155475"/>
            <a:ext cx="2876550" cy="1590675"/>
          </a:xfrm>
          <a:prstGeom prst="rect">
            <a:avLst/>
          </a:prstGeom>
          <a:noFill/>
          <a:ln>
            <a:noFill/>
          </a:ln>
        </p:spPr>
      </p:pic>
    </p:spTree>
  </p:cSld>
  <p:clrMapOvr>
    <a:masterClrMapping/>
  </p:clrMapOvr>
  <p:transition spd="slow">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Shape 777"/>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3.4 Essential Questions</a:t>
            </a:r>
          </a:p>
        </p:txBody>
      </p:sp>
      <p:sp>
        <p:nvSpPr>
          <p:cNvPr id="778" name="Shape 778"/>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10) How can the composition of urine provide clues about problems in other human body systems?</a:t>
            </a:r>
          </a:p>
          <a:p>
            <a:pPr lvl="0" rtl="0">
              <a:spcBef>
                <a:spcPts val="0"/>
              </a:spcBef>
              <a:buClr>
                <a:schemeClr val="dk1"/>
              </a:buClr>
              <a:buSzPct val="61111"/>
              <a:buFont typeface="Arial"/>
              <a:buNone/>
            </a:pPr>
            <a:r>
              <a:rPr lang="en" sz="1800"/>
              <a:t>The composition of urine tells us when there are things like ketones, proteins and other things in it that shouldn’t be there. When ketones are in the urine, it can mean something in your digestive system is not working right. (Jocelyn)</a:t>
            </a:r>
          </a:p>
          <a:p>
            <a:pPr>
              <a:spcBef>
                <a:spcPts val="0"/>
              </a:spcBef>
              <a:buNone/>
            </a:pPr>
            <a:endParaRPr/>
          </a:p>
        </p:txBody>
      </p:sp>
      <p:pic>
        <p:nvPicPr>
          <p:cNvPr id="779" name="Shape 779"/>
          <p:cNvPicPr preferRelativeResize="0"/>
          <p:nvPr/>
        </p:nvPicPr>
        <p:blipFill>
          <a:blip r:embed="rId3">
            <a:alphaModFix/>
          </a:blip>
          <a:stretch>
            <a:fillRect/>
          </a:stretch>
        </p:blipFill>
        <p:spPr>
          <a:xfrm>
            <a:off x="1401000" y="3687650"/>
            <a:ext cx="2236049" cy="1455849"/>
          </a:xfrm>
          <a:prstGeom prst="rect">
            <a:avLst/>
          </a:prstGeom>
          <a:noFill/>
          <a:ln>
            <a:noFill/>
          </a:ln>
        </p:spPr>
      </p:pic>
    </p:spTree>
  </p:cSld>
  <p:clrMapOvr>
    <a:masterClrMapping/>
  </p:clrMapOvr>
  <p:transition spd="slow">
    <p:cu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Shape 78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Unit 4: Movement</a:t>
            </a:r>
          </a:p>
        </p:txBody>
      </p:sp>
      <p:pic>
        <p:nvPicPr>
          <p:cNvPr id="785" name="Shape 785"/>
          <p:cNvPicPr preferRelativeResize="0"/>
          <p:nvPr/>
        </p:nvPicPr>
        <p:blipFill>
          <a:blip r:embed="rId3">
            <a:alphaModFix/>
          </a:blip>
          <a:stretch>
            <a:fillRect/>
          </a:stretch>
        </p:blipFill>
        <p:spPr>
          <a:xfrm>
            <a:off x="4353900" y="1715650"/>
            <a:ext cx="4159200" cy="2583075"/>
          </a:xfrm>
          <a:prstGeom prst="rect">
            <a:avLst/>
          </a:prstGeom>
          <a:noFill/>
          <a:ln>
            <a:noFill/>
          </a:ln>
        </p:spPr>
      </p:pic>
      <p:pic>
        <p:nvPicPr>
          <p:cNvPr id="786" name="Shape 786"/>
          <p:cNvPicPr preferRelativeResize="0"/>
          <p:nvPr/>
        </p:nvPicPr>
        <p:blipFill>
          <a:blip r:embed="rId4">
            <a:alphaModFix/>
          </a:blip>
          <a:stretch>
            <a:fillRect/>
          </a:stretch>
        </p:blipFill>
        <p:spPr>
          <a:xfrm>
            <a:off x="697750" y="1478375"/>
            <a:ext cx="2531650" cy="2730899"/>
          </a:xfrm>
          <a:prstGeom prst="rect">
            <a:avLst/>
          </a:prstGeom>
          <a:noFill/>
          <a:ln>
            <a:noFill/>
          </a:ln>
        </p:spPr>
      </p:pic>
    </p:spTree>
  </p:cSld>
  <p:clrMapOvr>
    <a:masterClrMapping/>
  </p:clrMapOvr>
  <p:transition spd="slow">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Shape 79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4.1 Joints &amp; Motion (michael)</a:t>
            </a:r>
          </a:p>
        </p:txBody>
      </p:sp>
      <p:pic>
        <p:nvPicPr>
          <p:cNvPr id="792" name="Shape 792"/>
          <p:cNvPicPr preferRelativeResize="0"/>
          <p:nvPr/>
        </p:nvPicPr>
        <p:blipFill>
          <a:blip r:embed="rId3">
            <a:alphaModFix/>
          </a:blip>
          <a:stretch>
            <a:fillRect/>
          </a:stretch>
        </p:blipFill>
        <p:spPr>
          <a:xfrm>
            <a:off x="457200" y="1809875"/>
            <a:ext cx="3469374" cy="2274999"/>
          </a:xfrm>
          <a:prstGeom prst="rect">
            <a:avLst/>
          </a:prstGeom>
          <a:noFill/>
          <a:ln>
            <a:noFill/>
          </a:ln>
        </p:spPr>
      </p:pic>
      <p:pic>
        <p:nvPicPr>
          <p:cNvPr id="793" name="Shape 793"/>
          <p:cNvPicPr preferRelativeResize="0"/>
          <p:nvPr/>
        </p:nvPicPr>
        <p:blipFill>
          <a:blip r:embed="rId4">
            <a:alphaModFix/>
          </a:blip>
          <a:stretch>
            <a:fillRect/>
          </a:stretch>
        </p:blipFill>
        <p:spPr>
          <a:xfrm>
            <a:off x="5633500" y="1714662"/>
            <a:ext cx="2454474" cy="2465425"/>
          </a:xfrm>
          <a:prstGeom prst="rect">
            <a:avLst/>
          </a:prstGeom>
          <a:noFill/>
          <a:ln>
            <a:noFill/>
          </a:ln>
        </p:spPr>
      </p:pic>
    </p:spTree>
  </p:cSld>
  <p:clrMapOvr>
    <a:masterClrMapping/>
  </p:clrMapOvr>
  <p:transition spd="slow">
    <p:cu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Shape 79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4.1: Essential Questions</a:t>
            </a:r>
          </a:p>
        </p:txBody>
      </p:sp>
      <p:sp>
        <p:nvSpPr>
          <p:cNvPr id="799" name="Shape 799"/>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marL="457200" lvl="0" indent="-419100" rtl="0">
              <a:spcBef>
                <a:spcPts val="0"/>
              </a:spcBef>
              <a:buClr>
                <a:srgbClr val="000000"/>
              </a:buClr>
              <a:buSzPct val="100000"/>
              <a:buFont typeface="Arial"/>
              <a:buAutoNum type="arabicParenR"/>
            </a:pPr>
            <a:r>
              <a:rPr lang="en"/>
              <a:t>What role do joints play in the human body?</a:t>
            </a:r>
          </a:p>
          <a:p>
            <a:pPr rtl="0">
              <a:spcBef>
                <a:spcPts val="0"/>
              </a:spcBef>
              <a:buNone/>
            </a:pPr>
            <a:endParaRPr/>
          </a:p>
          <a:p>
            <a:pPr rtl="0">
              <a:spcBef>
                <a:spcPts val="0"/>
              </a:spcBef>
              <a:buNone/>
            </a:pPr>
            <a:r>
              <a:rPr lang="en" b="1"/>
              <a:t>A </a:t>
            </a:r>
            <a:r>
              <a:rPr lang="en" b="1" u="sng"/>
              <a:t>joint </a:t>
            </a:r>
            <a:r>
              <a:rPr lang="en" b="1"/>
              <a:t>is formed when two bones</a:t>
            </a:r>
          </a:p>
          <a:p>
            <a:pPr rtl="0">
              <a:spcBef>
                <a:spcPts val="0"/>
              </a:spcBef>
              <a:buNone/>
            </a:pPr>
            <a:r>
              <a:rPr lang="en" b="1"/>
              <a:t>meet and are joined together. </a:t>
            </a:r>
          </a:p>
          <a:p>
            <a:pPr rtl="0">
              <a:spcBef>
                <a:spcPts val="0"/>
              </a:spcBef>
              <a:buNone/>
            </a:pPr>
            <a:r>
              <a:rPr lang="en" b="1" u="sng"/>
              <a:t>Joints </a:t>
            </a:r>
            <a:r>
              <a:rPr lang="en" b="1"/>
              <a:t>allow movement and </a:t>
            </a:r>
          </a:p>
          <a:p>
            <a:pPr lvl="0" rtl="0">
              <a:spcBef>
                <a:spcPts val="0"/>
              </a:spcBef>
              <a:buNone/>
            </a:pPr>
            <a:r>
              <a:rPr lang="en" b="1"/>
              <a:t>flexibility in the body</a:t>
            </a:r>
          </a:p>
        </p:txBody>
      </p:sp>
      <p:pic>
        <p:nvPicPr>
          <p:cNvPr id="800" name="Shape 800"/>
          <p:cNvPicPr preferRelativeResize="0"/>
          <p:nvPr/>
        </p:nvPicPr>
        <p:blipFill>
          <a:blip r:embed="rId3">
            <a:alphaModFix/>
          </a:blip>
          <a:stretch>
            <a:fillRect/>
          </a:stretch>
        </p:blipFill>
        <p:spPr>
          <a:xfrm>
            <a:off x="6746825" y="2044475"/>
            <a:ext cx="2100162" cy="2803825"/>
          </a:xfrm>
          <a:prstGeom prst="rect">
            <a:avLst/>
          </a:prstGeom>
          <a:noFill/>
          <a:ln>
            <a:noFill/>
          </a:ln>
        </p:spPr>
      </p:pic>
    </p:spTree>
  </p:cSld>
  <p:clrMapOvr>
    <a:masterClrMapping/>
  </p:clrMapOvr>
  <p:transition spd="slow">
    <p:cu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Shape 805"/>
          <p:cNvSpPr txBox="1">
            <a:spLocks noGrp="1"/>
          </p:cNvSpPr>
          <p:nvPr>
            <p:ph type="title"/>
          </p:nvPr>
        </p:nvSpPr>
        <p:spPr>
          <a:xfrm>
            <a:off x="457200" y="384228"/>
            <a:ext cx="8229600" cy="857400"/>
          </a:xfrm>
          <a:prstGeom prst="rect">
            <a:avLst/>
          </a:prstGeom>
        </p:spPr>
        <p:txBody>
          <a:bodyPr lIns="91425" tIns="91425" rIns="91425" bIns="91425" anchor="b" anchorCtr="0">
            <a:noAutofit/>
          </a:bodyPr>
          <a:lstStyle/>
          <a:p>
            <a:pPr lvl="0" rtl="0">
              <a:spcBef>
                <a:spcPts val="0"/>
              </a:spcBef>
              <a:buClr>
                <a:schemeClr val="dk1"/>
              </a:buClr>
              <a:buSzPct val="30555"/>
              <a:buFont typeface="Arial"/>
              <a:buNone/>
            </a:pPr>
            <a:r>
              <a:rPr lang="en"/>
              <a:t>4.1: Essential Questions</a:t>
            </a:r>
          </a:p>
          <a:p>
            <a:pPr>
              <a:spcBef>
                <a:spcPts val="0"/>
              </a:spcBef>
              <a:buNone/>
            </a:pPr>
            <a:endParaRPr/>
          </a:p>
        </p:txBody>
      </p:sp>
      <p:sp>
        <p:nvSpPr>
          <p:cNvPr id="806" name="Shape 806"/>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2) How are joints classified by </a:t>
            </a:r>
          </a:p>
          <a:p>
            <a:pPr rtl="0">
              <a:spcBef>
                <a:spcPts val="0"/>
              </a:spcBef>
              <a:buNone/>
            </a:pPr>
            <a:r>
              <a:rPr lang="en"/>
              <a:t>both structure and function?</a:t>
            </a:r>
          </a:p>
          <a:p>
            <a:pPr rtl="0">
              <a:spcBef>
                <a:spcPts val="0"/>
              </a:spcBef>
              <a:buNone/>
            </a:pPr>
            <a:endParaRPr sz="1800"/>
          </a:p>
          <a:p>
            <a:pPr rtl="0">
              <a:spcBef>
                <a:spcPts val="0"/>
              </a:spcBef>
              <a:buNone/>
            </a:pPr>
            <a:r>
              <a:rPr lang="en" sz="1800" b="1"/>
              <a:t>Fully Moveable: Synovial Joints</a:t>
            </a:r>
          </a:p>
          <a:p>
            <a:pPr rtl="0">
              <a:spcBef>
                <a:spcPts val="0"/>
              </a:spcBef>
              <a:buNone/>
            </a:pPr>
            <a:r>
              <a:rPr lang="en" sz="1800" b="1"/>
              <a:t>Partially Movable: Cartilaginous Joints</a:t>
            </a:r>
          </a:p>
          <a:p>
            <a:pPr>
              <a:spcBef>
                <a:spcPts val="0"/>
              </a:spcBef>
              <a:buNone/>
            </a:pPr>
            <a:r>
              <a:rPr lang="en" sz="1800" b="1"/>
              <a:t>Immovable: Fibrous Joints</a:t>
            </a:r>
          </a:p>
        </p:txBody>
      </p:sp>
      <p:pic>
        <p:nvPicPr>
          <p:cNvPr id="807" name="Shape 807"/>
          <p:cNvPicPr preferRelativeResize="0"/>
          <p:nvPr/>
        </p:nvPicPr>
        <p:blipFill>
          <a:blip r:embed="rId3">
            <a:alphaModFix/>
          </a:blip>
          <a:stretch>
            <a:fillRect/>
          </a:stretch>
        </p:blipFill>
        <p:spPr>
          <a:xfrm>
            <a:off x="6693975" y="205975"/>
            <a:ext cx="2152674" cy="3304250"/>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1.2 Essential Questions</a:t>
            </a:r>
          </a:p>
        </p:txBody>
      </p:sp>
      <p:sp>
        <p:nvSpPr>
          <p:cNvPr id="105" name="Shape 105"/>
          <p:cNvSpPr txBox="1">
            <a:spLocks noGrp="1"/>
          </p:cNvSpPr>
          <p:nvPr>
            <p:ph type="body" idx="1"/>
          </p:nvPr>
        </p:nvSpPr>
        <p:spPr>
          <a:xfrm>
            <a:off x="457200" y="1178175"/>
            <a:ext cx="8229600" cy="3725699"/>
          </a:xfrm>
          <a:prstGeom prst="rect">
            <a:avLst/>
          </a:prstGeom>
        </p:spPr>
        <p:txBody>
          <a:bodyPr lIns="91425" tIns="91425" rIns="91425" bIns="91425" anchor="t" anchorCtr="0">
            <a:noAutofit/>
          </a:bodyPr>
          <a:lstStyle/>
          <a:p>
            <a:pPr rtl="0">
              <a:spcBef>
                <a:spcPts val="0"/>
              </a:spcBef>
              <a:buNone/>
            </a:pPr>
            <a:r>
              <a:rPr lang="en"/>
              <a:t>3) How does the distribution and structure of different types of tissue in the body contribute to personal identity?</a:t>
            </a:r>
          </a:p>
          <a:p>
            <a:pPr>
              <a:spcBef>
                <a:spcPts val="0"/>
              </a:spcBef>
              <a:buNone/>
            </a:pPr>
            <a:r>
              <a:rPr lang="en" sz="2400"/>
              <a:t>It defines the way your body is, for example if you have a lot of </a:t>
            </a:r>
            <a:r>
              <a:rPr lang="en" sz="2400" u="sng"/>
              <a:t>muscle tissue</a:t>
            </a:r>
            <a:r>
              <a:rPr lang="en" sz="2400"/>
              <a:t>, you would be built to be more athletic. (Daniel)</a:t>
            </a:r>
          </a:p>
        </p:txBody>
      </p:sp>
      <p:pic>
        <p:nvPicPr>
          <p:cNvPr id="106" name="Shape 106"/>
          <p:cNvPicPr preferRelativeResize="0"/>
          <p:nvPr/>
        </p:nvPicPr>
        <p:blipFill>
          <a:blip r:embed="rId3">
            <a:alphaModFix/>
          </a:blip>
          <a:stretch>
            <a:fillRect/>
          </a:stretch>
        </p:blipFill>
        <p:spPr>
          <a:xfrm>
            <a:off x="4271600" y="3517975"/>
            <a:ext cx="1889875" cy="1595549"/>
          </a:xfrm>
          <a:prstGeom prst="rect">
            <a:avLst/>
          </a:prstGeom>
          <a:noFill/>
          <a:ln>
            <a:noFill/>
          </a:ln>
        </p:spPr>
      </p:pic>
    </p:spTree>
  </p:cSld>
  <p:clrMapOvr>
    <a:masterClrMapping/>
  </p:clrMapOvr>
  <p:transition spd="slow">
    <p:cut/>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Shape 812"/>
          <p:cNvSpPr txBox="1">
            <a:spLocks noGrp="1"/>
          </p:cNvSpPr>
          <p:nvPr>
            <p:ph type="title"/>
          </p:nvPr>
        </p:nvSpPr>
        <p:spPr>
          <a:xfrm>
            <a:off x="457200" y="342753"/>
            <a:ext cx="8229600" cy="857400"/>
          </a:xfrm>
          <a:prstGeom prst="rect">
            <a:avLst/>
          </a:prstGeom>
        </p:spPr>
        <p:txBody>
          <a:bodyPr lIns="91425" tIns="91425" rIns="91425" bIns="91425" anchor="b" anchorCtr="0">
            <a:noAutofit/>
          </a:bodyPr>
          <a:lstStyle/>
          <a:p>
            <a:pPr lvl="0" rtl="0">
              <a:spcBef>
                <a:spcPts val="0"/>
              </a:spcBef>
              <a:buClr>
                <a:schemeClr val="dk1"/>
              </a:buClr>
              <a:buSzPct val="30555"/>
              <a:buFont typeface="Arial"/>
              <a:buNone/>
            </a:pPr>
            <a:r>
              <a:rPr lang="en"/>
              <a:t>4.1: Essential Questions</a:t>
            </a:r>
          </a:p>
          <a:p>
            <a:pPr>
              <a:spcBef>
                <a:spcPts val="0"/>
              </a:spcBef>
              <a:buNone/>
            </a:pPr>
            <a:endParaRPr/>
          </a:p>
        </p:txBody>
      </p:sp>
      <p:sp>
        <p:nvSpPr>
          <p:cNvPr id="813" name="Shape 813"/>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3) What are the different types of synovial joints?</a:t>
            </a:r>
          </a:p>
          <a:p>
            <a:pPr rtl="0">
              <a:spcBef>
                <a:spcPts val="0"/>
              </a:spcBef>
              <a:buNone/>
            </a:pPr>
            <a:endParaRPr sz="2400"/>
          </a:p>
          <a:p>
            <a:pPr rtl="0">
              <a:spcBef>
                <a:spcPts val="0"/>
              </a:spcBef>
              <a:buNone/>
            </a:pPr>
            <a:r>
              <a:rPr lang="en" sz="1800" b="1"/>
              <a:t>There are 6 types of synovial joints: </a:t>
            </a:r>
          </a:p>
          <a:p>
            <a:pPr rtl="0">
              <a:spcBef>
                <a:spcPts val="0"/>
              </a:spcBef>
              <a:buNone/>
            </a:pPr>
            <a:r>
              <a:rPr lang="en" sz="1800" b="1" u="sng"/>
              <a:t>Hinge</a:t>
            </a:r>
            <a:r>
              <a:rPr lang="en" sz="1800" b="1"/>
              <a:t>, </a:t>
            </a:r>
            <a:r>
              <a:rPr lang="en" sz="1800" b="1" u="sng"/>
              <a:t>Ball and Socket</a:t>
            </a:r>
            <a:r>
              <a:rPr lang="en" sz="1800" b="1"/>
              <a:t>, </a:t>
            </a:r>
            <a:r>
              <a:rPr lang="en" sz="1800" b="1" u="sng"/>
              <a:t>Pivot</a:t>
            </a:r>
            <a:r>
              <a:rPr lang="en" sz="1800" b="1"/>
              <a:t>, </a:t>
            </a:r>
            <a:r>
              <a:rPr lang="en" sz="1800" b="1" u="sng"/>
              <a:t>Gliding</a:t>
            </a:r>
            <a:r>
              <a:rPr lang="en" sz="1800" b="1"/>
              <a:t>, </a:t>
            </a:r>
          </a:p>
          <a:p>
            <a:pPr>
              <a:spcBef>
                <a:spcPts val="0"/>
              </a:spcBef>
              <a:buNone/>
            </a:pPr>
            <a:r>
              <a:rPr lang="en" sz="1800" b="1" u="sng"/>
              <a:t>Saddle</a:t>
            </a:r>
            <a:r>
              <a:rPr lang="en" sz="1800" b="1"/>
              <a:t>, and </a:t>
            </a:r>
            <a:r>
              <a:rPr lang="en" sz="1800" b="1" u="sng"/>
              <a:t>Condyloid. </a:t>
            </a:r>
          </a:p>
        </p:txBody>
      </p:sp>
      <p:pic>
        <p:nvPicPr>
          <p:cNvPr id="814" name="Shape 814"/>
          <p:cNvPicPr preferRelativeResize="0"/>
          <p:nvPr/>
        </p:nvPicPr>
        <p:blipFill>
          <a:blip r:embed="rId3">
            <a:alphaModFix/>
          </a:blip>
          <a:stretch>
            <a:fillRect/>
          </a:stretch>
        </p:blipFill>
        <p:spPr>
          <a:xfrm>
            <a:off x="4736225" y="1815950"/>
            <a:ext cx="4335124" cy="3251349"/>
          </a:xfrm>
          <a:prstGeom prst="rect">
            <a:avLst/>
          </a:prstGeom>
          <a:noFill/>
          <a:ln>
            <a:noFill/>
          </a:ln>
        </p:spPr>
      </p:pic>
    </p:spTree>
  </p:cSld>
  <p:clrMapOvr>
    <a:masterClrMapping/>
  </p:clrMapOvr>
  <p:transition spd="slow">
    <p:cu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Shape 819"/>
          <p:cNvSpPr txBox="1">
            <a:spLocks noGrp="1"/>
          </p:cNvSpPr>
          <p:nvPr>
            <p:ph type="title"/>
          </p:nvPr>
        </p:nvSpPr>
        <p:spPr>
          <a:xfrm>
            <a:off x="457200" y="419878"/>
            <a:ext cx="8229600" cy="857400"/>
          </a:xfrm>
          <a:prstGeom prst="rect">
            <a:avLst/>
          </a:prstGeom>
        </p:spPr>
        <p:txBody>
          <a:bodyPr lIns="91425" tIns="91425" rIns="91425" bIns="91425" anchor="b" anchorCtr="0">
            <a:noAutofit/>
          </a:bodyPr>
          <a:lstStyle/>
          <a:p>
            <a:pPr lvl="0" rtl="0">
              <a:spcBef>
                <a:spcPts val="0"/>
              </a:spcBef>
              <a:buClr>
                <a:schemeClr val="dk1"/>
              </a:buClr>
              <a:buSzPct val="30555"/>
              <a:buFont typeface="Arial"/>
              <a:buNone/>
            </a:pPr>
            <a:r>
              <a:rPr lang="en"/>
              <a:t>4.1: Essential Questions</a:t>
            </a:r>
          </a:p>
          <a:p>
            <a:pPr>
              <a:spcBef>
                <a:spcPts val="0"/>
              </a:spcBef>
              <a:buNone/>
            </a:pPr>
            <a:endParaRPr/>
          </a:p>
        </p:txBody>
      </p:sp>
      <p:sp>
        <p:nvSpPr>
          <p:cNvPr id="820" name="Shape 820"/>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4) What role do cartilage, tendons, and ligaments play at a joint?</a:t>
            </a:r>
          </a:p>
          <a:p>
            <a:pPr rtl="0">
              <a:spcBef>
                <a:spcPts val="0"/>
              </a:spcBef>
              <a:buNone/>
            </a:pPr>
            <a:endParaRPr sz="1800"/>
          </a:p>
          <a:p>
            <a:pPr rtl="0">
              <a:spcBef>
                <a:spcPts val="0"/>
              </a:spcBef>
              <a:buNone/>
            </a:pPr>
            <a:r>
              <a:rPr lang="en" sz="1800" b="1"/>
              <a:t>Ligaments connect bone to bone</a:t>
            </a:r>
          </a:p>
          <a:p>
            <a:pPr rtl="0">
              <a:spcBef>
                <a:spcPts val="0"/>
              </a:spcBef>
              <a:buNone/>
            </a:pPr>
            <a:r>
              <a:rPr lang="en" sz="1800" b="1"/>
              <a:t>Tendons connect bone to muscle</a:t>
            </a:r>
          </a:p>
          <a:p>
            <a:pPr rtl="0">
              <a:spcBef>
                <a:spcPts val="0"/>
              </a:spcBef>
              <a:buNone/>
            </a:pPr>
            <a:r>
              <a:rPr lang="en" sz="1800" b="1"/>
              <a:t>Cartilage cushions the joints</a:t>
            </a:r>
          </a:p>
          <a:p>
            <a:pPr>
              <a:spcBef>
                <a:spcPts val="0"/>
              </a:spcBef>
              <a:buNone/>
            </a:pPr>
            <a:r>
              <a:rPr lang="en" sz="1800" b="1"/>
              <a:t>All three help the joint to move smoothly</a:t>
            </a:r>
          </a:p>
        </p:txBody>
      </p:sp>
      <p:pic>
        <p:nvPicPr>
          <p:cNvPr id="821" name="Shape 821"/>
          <p:cNvPicPr preferRelativeResize="0"/>
          <p:nvPr/>
        </p:nvPicPr>
        <p:blipFill>
          <a:blip r:embed="rId3">
            <a:alphaModFix/>
          </a:blip>
          <a:stretch>
            <a:fillRect/>
          </a:stretch>
        </p:blipFill>
        <p:spPr>
          <a:xfrm>
            <a:off x="6002975" y="2031725"/>
            <a:ext cx="2808624" cy="2371224"/>
          </a:xfrm>
          <a:prstGeom prst="rect">
            <a:avLst/>
          </a:prstGeom>
          <a:noFill/>
          <a:ln>
            <a:noFill/>
          </a:ln>
        </p:spPr>
      </p:pic>
    </p:spTree>
  </p:cSld>
  <p:clrMapOvr>
    <a:masterClrMapping/>
  </p:clrMapOvr>
  <p:transition spd="slow">
    <p:cu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Shape 826"/>
          <p:cNvSpPr txBox="1">
            <a:spLocks noGrp="1"/>
          </p:cNvSpPr>
          <p:nvPr>
            <p:ph type="title"/>
          </p:nvPr>
        </p:nvSpPr>
        <p:spPr>
          <a:xfrm>
            <a:off x="457200" y="342753"/>
            <a:ext cx="8229600" cy="857400"/>
          </a:xfrm>
          <a:prstGeom prst="rect">
            <a:avLst/>
          </a:prstGeom>
        </p:spPr>
        <p:txBody>
          <a:bodyPr lIns="91425" tIns="91425" rIns="91425" bIns="91425" anchor="b" anchorCtr="0">
            <a:noAutofit/>
          </a:bodyPr>
          <a:lstStyle/>
          <a:p>
            <a:pPr lvl="0" rtl="0">
              <a:spcBef>
                <a:spcPts val="0"/>
              </a:spcBef>
              <a:buClr>
                <a:schemeClr val="dk1"/>
              </a:buClr>
              <a:buSzPct val="30555"/>
              <a:buFont typeface="Arial"/>
              <a:buNone/>
            </a:pPr>
            <a:r>
              <a:rPr lang="en"/>
              <a:t>4.1: Essential Questions</a:t>
            </a:r>
          </a:p>
          <a:p>
            <a:pPr>
              <a:spcBef>
                <a:spcPts val="0"/>
              </a:spcBef>
              <a:buNone/>
            </a:pPr>
            <a:endParaRPr/>
          </a:p>
        </p:txBody>
      </p:sp>
      <p:sp>
        <p:nvSpPr>
          <p:cNvPr id="827" name="Shape 827"/>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None/>
            </a:pPr>
            <a:r>
              <a:rPr lang="en"/>
              <a:t>5) What terms describe the path of movement at a joint?</a:t>
            </a:r>
          </a:p>
          <a:p>
            <a:pPr rtl="0">
              <a:spcBef>
                <a:spcPts val="0"/>
              </a:spcBef>
              <a:buNone/>
            </a:pPr>
            <a:endParaRPr sz="2400"/>
          </a:p>
          <a:p>
            <a:pPr rtl="0">
              <a:spcBef>
                <a:spcPts val="0"/>
              </a:spcBef>
              <a:buNone/>
            </a:pPr>
            <a:r>
              <a:rPr lang="en" sz="2400" b="1"/>
              <a:t>Immovable (</a:t>
            </a:r>
            <a:r>
              <a:rPr lang="en" sz="2400" b="1" u="sng"/>
              <a:t>fibrous</a:t>
            </a:r>
            <a:r>
              <a:rPr lang="en" sz="2400" b="1"/>
              <a:t>), Partially movable</a:t>
            </a:r>
          </a:p>
          <a:p>
            <a:pPr rtl="0">
              <a:spcBef>
                <a:spcPts val="0"/>
              </a:spcBef>
              <a:buNone/>
            </a:pPr>
            <a:r>
              <a:rPr lang="en" sz="2400" b="1"/>
              <a:t> (</a:t>
            </a:r>
            <a:r>
              <a:rPr lang="en" sz="2400" b="1" u="sng"/>
              <a:t>cartilaginous</a:t>
            </a:r>
            <a:r>
              <a:rPr lang="en" sz="2400" b="1"/>
              <a:t>), and Fully movable </a:t>
            </a:r>
          </a:p>
          <a:p>
            <a:pPr rtl="0">
              <a:spcBef>
                <a:spcPts val="0"/>
              </a:spcBef>
              <a:buNone/>
            </a:pPr>
            <a:r>
              <a:rPr lang="en" sz="2400" b="1"/>
              <a:t>(</a:t>
            </a:r>
            <a:r>
              <a:rPr lang="en" sz="2400" b="1" u="sng"/>
              <a:t>synovial</a:t>
            </a:r>
            <a:r>
              <a:rPr lang="en" sz="2400" b="1"/>
              <a:t>). Each of these terms describe</a:t>
            </a:r>
          </a:p>
          <a:p>
            <a:pPr lvl="0">
              <a:spcBef>
                <a:spcPts val="0"/>
              </a:spcBef>
              <a:buNone/>
            </a:pPr>
            <a:r>
              <a:rPr lang="en" sz="2400" b="1"/>
              <a:t> how much the joint can move.</a:t>
            </a:r>
            <a:r>
              <a:rPr lang="en" sz="2400"/>
              <a:t> </a:t>
            </a:r>
          </a:p>
        </p:txBody>
      </p:sp>
      <p:pic>
        <p:nvPicPr>
          <p:cNvPr id="828" name="Shape 828"/>
          <p:cNvPicPr preferRelativeResize="0"/>
          <p:nvPr/>
        </p:nvPicPr>
        <p:blipFill>
          <a:blip r:embed="rId3">
            <a:alphaModFix/>
          </a:blip>
          <a:stretch>
            <a:fillRect/>
          </a:stretch>
        </p:blipFill>
        <p:spPr>
          <a:xfrm>
            <a:off x="6477350" y="2057324"/>
            <a:ext cx="2260300" cy="2868525"/>
          </a:xfrm>
          <a:prstGeom prst="rect">
            <a:avLst/>
          </a:prstGeom>
          <a:noFill/>
          <a:ln>
            <a:noFill/>
          </a:ln>
        </p:spPr>
      </p:pic>
    </p:spTree>
  </p:cSld>
  <p:clrMapOvr>
    <a:masterClrMapping/>
  </p:clrMapOvr>
  <p:transition spd="slow">
    <p:cu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Shape 833"/>
          <p:cNvSpPr txBox="1">
            <a:spLocks noGrp="1"/>
          </p:cNvSpPr>
          <p:nvPr>
            <p:ph type="title"/>
          </p:nvPr>
        </p:nvSpPr>
        <p:spPr>
          <a:xfrm>
            <a:off x="457200" y="342753"/>
            <a:ext cx="8229600" cy="857400"/>
          </a:xfrm>
          <a:prstGeom prst="rect">
            <a:avLst/>
          </a:prstGeom>
        </p:spPr>
        <p:txBody>
          <a:bodyPr lIns="91425" tIns="91425" rIns="91425" bIns="91425" anchor="b" anchorCtr="0">
            <a:noAutofit/>
          </a:bodyPr>
          <a:lstStyle/>
          <a:p>
            <a:pPr lvl="0" rtl="0">
              <a:spcBef>
                <a:spcPts val="0"/>
              </a:spcBef>
              <a:buClr>
                <a:schemeClr val="dk1"/>
              </a:buClr>
              <a:buSzPct val="30555"/>
              <a:buFont typeface="Arial"/>
              <a:buNone/>
            </a:pPr>
            <a:r>
              <a:rPr lang="en"/>
              <a:t>4.1: Essential Questions</a:t>
            </a:r>
          </a:p>
          <a:p>
            <a:pPr>
              <a:spcBef>
                <a:spcPts val="0"/>
              </a:spcBef>
              <a:buNone/>
            </a:pPr>
            <a:endParaRPr/>
          </a:p>
        </p:txBody>
      </p:sp>
      <p:sp>
        <p:nvSpPr>
          <p:cNvPr id="834" name="Shape 834"/>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6) What is range of motion?</a:t>
            </a:r>
          </a:p>
          <a:p>
            <a:pPr rtl="0">
              <a:spcBef>
                <a:spcPts val="0"/>
              </a:spcBef>
              <a:buNone/>
            </a:pPr>
            <a:endParaRPr/>
          </a:p>
          <a:p>
            <a:pPr rtl="0">
              <a:spcBef>
                <a:spcPts val="0"/>
              </a:spcBef>
              <a:buNone/>
            </a:pPr>
            <a:r>
              <a:rPr lang="en" sz="2400" b="1" u="sng"/>
              <a:t>Range of motion</a:t>
            </a:r>
            <a:r>
              <a:rPr lang="en" sz="2400" b="1"/>
              <a:t> is the amount a </a:t>
            </a:r>
          </a:p>
          <a:p>
            <a:pPr rtl="0">
              <a:spcBef>
                <a:spcPts val="0"/>
              </a:spcBef>
              <a:buNone/>
            </a:pPr>
            <a:r>
              <a:rPr lang="en" sz="2400" b="1"/>
              <a:t>joint can move in a particular direction. </a:t>
            </a:r>
          </a:p>
          <a:p>
            <a:pPr rtl="0">
              <a:spcBef>
                <a:spcPts val="0"/>
              </a:spcBef>
              <a:buNone/>
            </a:pPr>
            <a:r>
              <a:rPr lang="en" sz="2400" b="1"/>
              <a:t>A </a:t>
            </a:r>
            <a:r>
              <a:rPr lang="en" sz="2400" b="1" u="sng"/>
              <a:t>goniometer</a:t>
            </a:r>
            <a:r>
              <a:rPr lang="en" sz="2400" b="1"/>
              <a:t> is used to determine the </a:t>
            </a:r>
          </a:p>
          <a:p>
            <a:pPr>
              <a:spcBef>
                <a:spcPts val="0"/>
              </a:spcBef>
              <a:buNone/>
            </a:pPr>
            <a:r>
              <a:rPr lang="en" sz="2400" b="1"/>
              <a:t>measurement of these angles.</a:t>
            </a:r>
          </a:p>
        </p:txBody>
      </p:sp>
      <p:pic>
        <p:nvPicPr>
          <p:cNvPr id="835" name="Shape 835"/>
          <p:cNvPicPr preferRelativeResize="0"/>
          <p:nvPr/>
        </p:nvPicPr>
        <p:blipFill>
          <a:blip r:embed="rId3">
            <a:alphaModFix/>
          </a:blip>
          <a:stretch>
            <a:fillRect/>
          </a:stretch>
        </p:blipFill>
        <p:spPr>
          <a:xfrm>
            <a:off x="5346650" y="1108725"/>
            <a:ext cx="3584399" cy="1782050"/>
          </a:xfrm>
          <a:prstGeom prst="rect">
            <a:avLst/>
          </a:prstGeom>
          <a:noFill/>
          <a:ln>
            <a:noFill/>
          </a:ln>
        </p:spPr>
      </p:pic>
    </p:spTree>
  </p:cSld>
  <p:clrMapOvr>
    <a:masterClrMapping/>
  </p:clrMapOvr>
  <p:transition spd="slow">
    <p:cut/>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Shape 840"/>
          <p:cNvSpPr txBox="1">
            <a:spLocks noGrp="1"/>
          </p:cNvSpPr>
          <p:nvPr>
            <p:ph type="title"/>
          </p:nvPr>
        </p:nvSpPr>
        <p:spPr>
          <a:xfrm>
            <a:off x="457200" y="342753"/>
            <a:ext cx="8229600" cy="857400"/>
          </a:xfrm>
          <a:prstGeom prst="rect">
            <a:avLst/>
          </a:prstGeom>
        </p:spPr>
        <p:txBody>
          <a:bodyPr lIns="91425" tIns="91425" rIns="91425" bIns="91425" anchor="b" anchorCtr="0">
            <a:noAutofit/>
          </a:bodyPr>
          <a:lstStyle/>
          <a:p>
            <a:pPr lvl="0" rtl="0">
              <a:spcBef>
                <a:spcPts val="0"/>
              </a:spcBef>
              <a:buClr>
                <a:schemeClr val="dk1"/>
              </a:buClr>
              <a:buSzPct val="30555"/>
              <a:buFont typeface="Arial"/>
              <a:buNone/>
            </a:pPr>
            <a:r>
              <a:rPr lang="en"/>
              <a:t>4.1: Essential Questions</a:t>
            </a:r>
          </a:p>
          <a:p>
            <a:pPr>
              <a:spcBef>
                <a:spcPts val="0"/>
              </a:spcBef>
              <a:buNone/>
            </a:pPr>
            <a:endParaRPr/>
          </a:p>
        </p:txBody>
      </p:sp>
      <p:sp>
        <p:nvSpPr>
          <p:cNvPr id="841" name="Shape 841"/>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7) How do you measure the range of motion of a particular joint movement?</a:t>
            </a:r>
          </a:p>
          <a:p>
            <a:pPr rtl="0">
              <a:spcBef>
                <a:spcPts val="0"/>
              </a:spcBef>
              <a:buNone/>
            </a:pPr>
            <a:endParaRPr/>
          </a:p>
          <a:p>
            <a:pPr rtl="0">
              <a:spcBef>
                <a:spcPts val="0"/>
              </a:spcBef>
              <a:buNone/>
            </a:pPr>
            <a:r>
              <a:rPr lang="en" sz="1800" b="1"/>
              <a:t>A </a:t>
            </a:r>
            <a:r>
              <a:rPr lang="en" sz="1800" b="1" u="sng"/>
              <a:t>goniometer</a:t>
            </a:r>
            <a:r>
              <a:rPr lang="en" sz="1800" b="1"/>
              <a:t> is used to measure the angle</a:t>
            </a:r>
          </a:p>
          <a:p>
            <a:pPr rtl="0">
              <a:spcBef>
                <a:spcPts val="0"/>
              </a:spcBef>
              <a:buNone/>
            </a:pPr>
            <a:r>
              <a:rPr lang="en" sz="1800" b="1"/>
              <a:t> of movement in the joint, but certain terms</a:t>
            </a:r>
          </a:p>
          <a:p>
            <a:pPr rtl="0">
              <a:spcBef>
                <a:spcPts val="0"/>
              </a:spcBef>
              <a:buNone/>
            </a:pPr>
            <a:r>
              <a:rPr lang="en" sz="1800" b="1"/>
              <a:t> are used for each movement: </a:t>
            </a:r>
            <a:r>
              <a:rPr lang="en" sz="1800" b="1" u="sng"/>
              <a:t>Abduction</a:t>
            </a:r>
            <a:r>
              <a:rPr lang="en" sz="1800" b="1"/>
              <a:t>, </a:t>
            </a:r>
          </a:p>
          <a:p>
            <a:pPr rtl="0">
              <a:spcBef>
                <a:spcPts val="0"/>
              </a:spcBef>
              <a:buNone/>
            </a:pPr>
            <a:r>
              <a:rPr lang="en" sz="1800" b="1" u="sng"/>
              <a:t>Adduction</a:t>
            </a:r>
            <a:r>
              <a:rPr lang="en" sz="1800" b="1"/>
              <a:t>, </a:t>
            </a:r>
            <a:r>
              <a:rPr lang="en" sz="1800" b="1" u="sng"/>
              <a:t>Circumduction</a:t>
            </a:r>
            <a:r>
              <a:rPr lang="en" sz="1800" b="1"/>
              <a:t>, </a:t>
            </a:r>
            <a:r>
              <a:rPr lang="en" sz="1800" b="1" u="sng"/>
              <a:t>Rotation</a:t>
            </a:r>
            <a:r>
              <a:rPr lang="en" sz="1800" b="1"/>
              <a:t>, </a:t>
            </a:r>
            <a:r>
              <a:rPr lang="en" sz="1800" b="1" u="sng"/>
              <a:t>Flexion</a:t>
            </a:r>
            <a:r>
              <a:rPr lang="en" sz="1800" b="1"/>
              <a:t>,</a:t>
            </a:r>
          </a:p>
          <a:p>
            <a:pPr>
              <a:spcBef>
                <a:spcPts val="0"/>
              </a:spcBef>
              <a:buNone/>
            </a:pPr>
            <a:r>
              <a:rPr lang="en" sz="1800" b="1"/>
              <a:t> </a:t>
            </a:r>
            <a:r>
              <a:rPr lang="en" sz="1800" b="1" u="sng"/>
              <a:t>Extension</a:t>
            </a:r>
            <a:r>
              <a:rPr lang="en" sz="1800" b="1"/>
              <a:t>, </a:t>
            </a:r>
            <a:r>
              <a:rPr lang="en" sz="1800" b="1" u="sng"/>
              <a:t>Plantar Flexion</a:t>
            </a:r>
            <a:r>
              <a:rPr lang="en" sz="1800" b="1"/>
              <a:t>, and </a:t>
            </a:r>
            <a:r>
              <a:rPr lang="en" sz="1800" b="1" u="sng"/>
              <a:t>Dorsiflexion</a:t>
            </a:r>
            <a:r>
              <a:rPr lang="en" sz="1800" b="1"/>
              <a:t>.</a:t>
            </a:r>
          </a:p>
        </p:txBody>
      </p:sp>
      <p:pic>
        <p:nvPicPr>
          <p:cNvPr id="842" name="Shape 842"/>
          <p:cNvPicPr preferRelativeResize="0"/>
          <p:nvPr/>
        </p:nvPicPr>
        <p:blipFill>
          <a:blip r:embed="rId3">
            <a:alphaModFix/>
          </a:blip>
          <a:stretch>
            <a:fillRect/>
          </a:stretch>
        </p:blipFill>
        <p:spPr>
          <a:xfrm>
            <a:off x="5720925" y="2954075"/>
            <a:ext cx="2529499" cy="1346950"/>
          </a:xfrm>
          <a:prstGeom prst="rect">
            <a:avLst/>
          </a:prstGeom>
          <a:noFill/>
          <a:ln>
            <a:noFill/>
          </a:ln>
        </p:spPr>
      </p:pic>
    </p:spTree>
  </p:cSld>
  <p:clrMapOvr>
    <a:masterClrMapping/>
  </p:clrMapOvr>
  <p:transition spd="slow">
    <p:cut/>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Shape 847"/>
          <p:cNvSpPr txBox="1">
            <a:spLocks noGrp="1"/>
          </p:cNvSpPr>
          <p:nvPr>
            <p:ph type="title"/>
          </p:nvPr>
        </p:nvSpPr>
        <p:spPr>
          <a:xfrm>
            <a:off x="457200" y="342753"/>
            <a:ext cx="8229600" cy="857400"/>
          </a:xfrm>
          <a:prstGeom prst="rect">
            <a:avLst/>
          </a:prstGeom>
        </p:spPr>
        <p:txBody>
          <a:bodyPr lIns="91425" tIns="91425" rIns="91425" bIns="91425" anchor="b" anchorCtr="0">
            <a:noAutofit/>
          </a:bodyPr>
          <a:lstStyle/>
          <a:p>
            <a:pPr lvl="0" rtl="0">
              <a:spcBef>
                <a:spcPts val="0"/>
              </a:spcBef>
              <a:buClr>
                <a:schemeClr val="dk1"/>
              </a:buClr>
              <a:buSzPct val="30555"/>
              <a:buFont typeface="Arial"/>
              <a:buNone/>
            </a:pPr>
            <a:r>
              <a:rPr lang="en"/>
              <a:t>4.1: Essential Questions</a:t>
            </a:r>
          </a:p>
          <a:p>
            <a:pPr>
              <a:spcBef>
                <a:spcPts val="0"/>
              </a:spcBef>
              <a:buNone/>
            </a:pPr>
            <a:endParaRPr/>
          </a:p>
        </p:txBody>
      </p:sp>
      <p:sp>
        <p:nvSpPr>
          <p:cNvPr id="848" name="Shape 848"/>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8) How do bones, muscles and joints work together to enable movement and locomotion for the human body?</a:t>
            </a:r>
          </a:p>
          <a:p>
            <a:pPr rtl="0">
              <a:spcBef>
                <a:spcPts val="0"/>
              </a:spcBef>
              <a:buNone/>
            </a:pPr>
            <a:endParaRPr/>
          </a:p>
          <a:p>
            <a:pPr rtl="0">
              <a:spcBef>
                <a:spcPts val="0"/>
              </a:spcBef>
              <a:buNone/>
            </a:pPr>
            <a:r>
              <a:rPr lang="en" sz="1800" b="1"/>
              <a:t>The </a:t>
            </a:r>
            <a:r>
              <a:rPr lang="en" sz="1800" b="1" u="sng"/>
              <a:t>bones</a:t>
            </a:r>
            <a:r>
              <a:rPr lang="en" sz="1800" b="1"/>
              <a:t> in our body provide </a:t>
            </a:r>
          </a:p>
          <a:p>
            <a:pPr rtl="0">
              <a:spcBef>
                <a:spcPts val="0"/>
              </a:spcBef>
              <a:buNone/>
            </a:pPr>
            <a:r>
              <a:rPr lang="en" sz="1800" b="1"/>
              <a:t>structure for our body which the</a:t>
            </a:r>
            <a:r>
              <a:rPr lang="en" sz="2400" b="1"/>
              <a:t> </a:t>
            </a:r>
          </a:p>
          <a:p>
            <a:pPr>
              <a:spcBef>
                <a:spcPts val="0"/>
              </a:spcBef>
              <a:buNone/>
            </a:pPr>
            <a:r>
              <a:rPr lang="en" sz="1800" b="1" u="sng"/>
              <a:t>muscles</a:t>
            </a:r>
            <a:r>
              <a:rPr lang="en" sz="1800" b="1"/>
              <a:t> attach to. The </a:t>
            </a:r>
            <a:r>
              <a:rPr lang="en" sz="1800" b="1" u="sng"/>
              <a:t>muscles</a:t>
            </a:r>
            <a:r>
              <a:rPr lang="en" sz="1800" b="1"/>
              <a:t> allow movement of these </a:t>
            </a:r>
            <a:r>
              <a:rPr lang="en" sz="1800" b="1" u="sng"/>
              <a:t>bones</a:t>
            </a:r>
            <a:r>
              <a:rPr lang="en" sz="1800" b="1"/>
              <a:t> because each bone is attached to one another through a </a:t>
            </a:r>
            <a:r>
              <a:rPr lang="en" sz="1800" b="1" u="sng"/>
              <a:t>joint</a:t>
            </a:r>
            <a:r>
              <a:rPr lang="en" sz="1800" b="1"/>
              <a:t>. </a:t>
            </a:r>
          </a:p>
        </p:txBody>
      </p:sp>
      <p:pic>
        <p:nvPicPr>
          <p:cNvPr id="849" name="Shape 849"/>
          <p:cNvPicPr preferRelativeResize="0"/>
          <p:nvPr/>
        </p:nvPicPr>
        <p:blipFill>
          <a:blip r:embed="rId3">
            <a:alphaModFix/>
          </a:blip>
          <a:stretch>
            <a:fillRect/>
          </a:stretch>
        </p:blipFill>
        <p:spPr>
          <a:xfrm>
            <a:off x="4245275" y="2279325"/>
            <a:ext cx="1782550" cy="1782550"/>
          </a:xfrm>
          <a:prstGeom prst="rect">
            <a:avLst/>
          </a:prstGeom>
          <a:noFill/>
          <a:ln>
            <a:noFill/>
          </a:ln>
        </p:spPr>
      </p:pic>
    </p:spTree>
  </p:cSld>
  <p:clrMapOvr>
    <a:masterClrMapping/>
  </p:clrMapOvr>
  <p:transition spd="slow">
    <p:cut/>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Shape 85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4.2 Muscles (michael)</a:t>
            </a:r>
          </a:p>
        </p:txBody>
      </p:sp>
      <p:pic>
        <p:nvPicPr>
          <p:cNvPr id="855" name="Shape 855"/>
          <p:cNvPicPr preferRelativeResize="0"/>
          <p:nvPr/>
        </p:nvPicPr>
        <p:blipFill>
          <a:blip r:embed="rId3">
            <a:alphaModFix/>
          </a:blip>
          <a:stretch>
            <a:fillRect/>
          </a:stretch>
        </p:blipFill>
        <p:spPr>
          <a:xfrm>
            <a:off x="695075" y="1884725"/>
            <a:ext cx="3047675" cy="2494675"/>
          </a:xfrm>
          <a:prstGeom prst="rect">
            <a:avLst/>
          </a:prstGeom>
          <a:noFill/>
          <a:ln>
            <a:noFill/>
          </a:ln>
        </p:spPr>
      </p:pic>
      <p:pic>
        <p:nvPicPr>
          <p:cNvPr id="856" name="Shape 856"/>
          <p:cNvPicPr preferRelativeResize="0"/>
          <p:nvPr/>
        </p:nvPicPr>
        <p:blipFill>
          <a:blip r:embed="rId4">
            <a:alphaModFix/>
          </a:blip>
          <a:stretch>
            <a:fillRect/>
          </a:stretch>
        </p:blipFill>
        <p:spPr>
          <a:xfrm>
            <a:off x="4301950" y="1681550"/>
            <a:ext cx="3717575" cy="2798950"/>
          </a:xfrm>
          <a:prstGeom prst="rect">
            <a:avLst/>
          </a:prstGeom>
          <a:noFill/>
          <a:ln>
            <a:noFill/>
          </a:ln>
        </p:spPr>
      </p:pic>
    </p:spTree>
  </p:cSld>
  <p:clrMapOvr>
    <a:masterClrMapping/>
  </p:clrMapOvr>
  <p:transition spd="slow">
    <p:cu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Shape 86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4.2 Essential Questions</a:t>
            </a:r>
          </a:p>
        </p:txBody>
      </p:sp>
      <p:sp>
        <p:nvSpPr>
          <p:cNvPr id="862" name="Shape 862"/>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None/>
            </a:pPr>
            <a:r>
              <a:rPr lang="en"/>
              <a:t>1)How do muscles assist with movement of the body and of substances around the body?</a:t>
            </a:r>
          </a:p>
          <a:p>
            <a:pPr rtl="0">
              <a:spcBef>
                <a:spcPts val="0"/>
              </a:spcBef>
              <a:buNone/>
            </a:pPr>
            <a:endParaRPr/>
          </a:p>
          <a:p>
            <a:pPr rtl="0">
              <a:spcBef>
                <a:spcPts val="0"/>
              </a:spcBef>
              <a:buNone/>
            </a:pPr>
            <a:r>
              <a:rPr lang="en" sz="1800" b="1"/>
              <a:t>There are muscles in the body that assist in voluntary and involuntary movement both of our body and within our body. </a:t>
            </a:r>
          </a:p>
          <a:p>
            <a:pPr rtl="0">
              <a:spcBef>
                <a:spcPts val="0"/>
              </a:spcBef>
              <a:buNone/>
            </a:pPr>
            <a:r>
              <a:rPr lang="en" sz="1800" b="1"/>
              <a:t>	Cardiac Muscle: pumps blood</a:t>
            </a:r>
          </a:p>
          <a:p>
            <a:pPr lvl="0">
              <a:spcBef>
                <a:spcPts val="0"/>
              </a:spcBef>
              <a:buNone/>
            </a:pPr>
            <a:r>
              <a:rPr lang="en" sz="1800" b="1"/>
              <a:t>	Muscles in Arms: move limbs</a:t>
            </a:r>
          </a:p>
        </p:txBody>
      </p:sp>
      <p:pic>
        <p:nvPicPr>
          <p:cNvPr id="863" name="Shape 863"/>
          <p:cNvPicPr preferRelativeResize="0"/>
          <p:nvPr/>
        </p:nvPicPr>
        <p:blipFill>
          <a:blip r:embed="rId3">
            <a:alphaModFix/>
          </a:blip>
          <a:stretch>
            <a:fillRect/>
          </a:stretch>
        </p:blipFill>
        <p:spPr>
          <a:xfrm>
            <a:off x="6811650" y="3221250"/>
            <a:ext cx="2022400" cy="1832325"/>
          </a:xfrm>
          <a:prstGeom prst="rect">
            <a:avLst/>
          </a:prstGeom>
          <a:noFill/>
          <a:ln>
            <a:noFill/>
          </a:ln>
        </p:spPr>
      </p:pic>
    </p:spTree>
  </p:cSld>
  <p:clrMapOvr>
    <a:masterClrMapping/>
  </p:clrMapOvr>
  <p:transition spd="slow">
    <p:cut/>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Shape 86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4.2 Essential Questions</a:t>
            </a:r>
          </a:p>
        </p:txBody>
      </p:sp>
      <p:sp>
        <p:nvSpPr>
          <p:cNvPr id="869" name="Shape 869"/>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2) How do the structure and function of the three types of muscle tissue compare?</a:t>
            </a:r>
          </a:p>
          <a:p>
            <a:pPr lvl="0" rtl="0">
              <a:spcBef>
                <a:spcPts val="0"/>
              </a:spcBef>
              <a:buClr>
                <a:schemeClr val="dk1"/>
              </a:buClr>
              <a:buFont typeface="Arial"/>
              <a:buNone/>
            </a:pPr>
            <a:endParaRPr b="1"/>
          </a:p>
          <a:p>
            <a:pPr lvl="0" rtl="0">
              <a:spcBef>
                <a:spcPts val="0"/>
              </a:spcBef>
              <a:buClr>
                <a:schemeClr val="dk1"/>
              </a:buClr>
              <a:buSzPct val="61111"/>
              <a:buFont typeface="Arial"/>
              <a:buNone/>
            </a:pPr>
            <a:r>
              <a:rPr lang="en" sz="1800" b="1"/>
              <a:t>Cardiac: striated muscle, involuntary movement</a:t>
            </a:r>
          </a:p>
          <a:p>
            <a:pPr lvl="0" rtl="0">
              <a:spcBef>
                <a:spcPts val="0"/>
              </a:spcBef>
              <a:buClr>
                <a:schemeClr val="dk1"/>
              </a:buClr>
              <a:buSzPct val="61111"/>
              <a:buFont typeface="Arial"/>
              <a:buNone/>
            </a:pPr>
            <a:r>
              <a:rPr lang="en" sz="1800" b="1"/>
              <a:t>Skeletal: striated muscle, voluntary movement</a:t>
            </a:r>
          </a:p>
          <a:p>
            <a:pPr lvl="0" rtl="0">
              <a:spcBef>
                <a:spcPts val="0"/>
              </a:spcBef>
              <a:buClr>
                <a:schemeClr val="dk1"/>
              </a:buClr>
              <a:buSzPct val="61111"/>
              <a:buFont typeface="Arial"/>
              <a:buNone/>
            </a:pPr>
            <a:r>
              <a:rPr lang="en" sz="1800" b="1"/>
              <a:t>Smooth: not striated, involuntary movement</a:t>
            </a:r>
          </a:p>
          <a:p>
            <a:pPr>
              <a:spcBef>
                <a:spcPts val="0"/>
              </a:spcBef>
              <a:buNone/>
            </a:pPr>
            <a:endParaRPr/>
          </a:p>
        </p:txBody>
      </p:sp>
      <p:pic>
        <p:nvPicPr>
          <p:cNvPr id="870" name="Shape 870"/>
          <p:cNvPicPr preferRelativeResize="0"/>
          <p:nvPr/>
        </p:nvPicPr>
        <p:blipFill>
          <a:blip r:embed="rId3">
            <a:alphaModFix/>
          </a:blip>
          <a:stretch>
            <a:fillRect/>
          </a:stretch>
        </p:blipFill>
        <p:spPr>
          <a:xfrm>
            <a:off x="5615350" y="2539700"/>
            <a:ext cx="3072475" cy="2304375"/>
          </a:xfrm>
          <a:prstGeom prst="rect">
            <a:avLst/>
          </a:prstGeom>
          <a:noFill/>
          <a:ln>
            <a:noFill/>
          </a:ln>
        </p:spPr>
      </p:pic>
    </p:spTree>
  </p:cSld>
  <p:clrMapOvr>
    <a:masterClrMapping/>
  </p:clrMapOvr>
  <p:transition spd="slow">
    <p:cut/>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Shape 87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4.2 Essential Questions</a:t>
            </a:r>
          </a:p>
        </p:txBody>
      </p:sp>
      <p:sp>
        <p:nvSpPr>
          <p:cNvPr id="876" name="Shape 876"/>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3) How are muscle fibers and membranes organized to form a whole skeletal muscle?</a:t>
            </a:r>
          </a:p>
          <a:p>
            <a:pPr rtl="0">
              <a:spcBef>
                <a:spcPts val="0"/>
              </a:spcBef>
              <a:buNone/>
            </a:pPr>
            <a:endParaRPr/>
          </a:p>
          <a:p>
            <a:pPr rtl="0">
              <a:spcBef>
                <a:spcPts val="0"/>
              </a:spcBef>
              <a:buNone/>
            </a:pPr>
            <a:r>
              <a:rPr lang="en" sz="1800" b="1"/>
              <a:t>Epimysium: outermost layer</a:t>
            </a:r>
          </a:p>
          <a:p>
            <a:pPr rtl="0">
              <a:spcBef>
                <a:spcPts val="0"/>
              </a:spcBef>
              <a:buNone/>
            </a:pPr>
            <a:r>
              <a:rPr lang="en" sz="1800" b="1"/>
              <a:t>Perimysium: around bundle of fibers</a:t>
            </a:r>
          </a:p>
          <a:p>
            <a:pPr rtl="0">
              <a:spcBef>
                <a:spcPts val="0"/>
              </a:spcBef>
              <a:buNone/>
            </a:pPr>
            <a:r>
              <a:rPr lang="en" sz="1800" b="1"/>
              <a:t>Endomysium: around each individual fiber</a:t>
            </a:r>
          </a:p>
          <a:p>
            <a:pPr rtl="0">
              <a:spcBef>
                <a:spcPts val="0"/>
              </a:spcBef>
              <a:buNone/>
            </a:pPr>
            <a:r>
              <a:rPr lang="en" sz="1800" b="1"/>
              <a:t>Fascicle: cluster of fibers</a:t>
            </a:r>
          </a:p>
          <a:p>
            <a:pPr>
              <a:spcBef>
                <a:spcPts val="0"/>
              </a:spcBef>
              <a:buNone/>
            </a:pPr>
            <a:r>
              <a:rPr lang="en" sz="1800" b="1"/>
              <a:t>Plexus: network of blood and muscle</a:t>
            </a:r>
          </a:p>
        </p:txBody>
      </p:sp>
      <p:pic>
        <p:nvPicPr>
          <p:cNvPr id="877" name="Shape 877"/>
          <p:cNvPicPr preferRelativeResize="0"/>
          <p:nvPr/>
        </p:nvPicPr>
        <p:blipFill>
          <a:blip r:embed="rId3">
            <a:alphaModFix/>
          </a:blip>
          <a:stretch>
            <a:fillRect/>
          </a:stretch>
        </p:blipFill>
        <p:spPr>
          <a:xfrm>
            <a:off x="5085875" y="2341825"/>
            <a:ext cx="3869125" cy="2128025"/>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1.2 Essential Questions</a:t>
            </a:r>
          </a:p>
        </p:txBody>
      </p:sp>
      <p:sp>
        <p:nvSpPr>
          <p:cNvPr id="112" name="Shape 112"/>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4) What are the functions of the human skeletal system?</a:t>
            </a:r>
          </a:p>
          <a:p>
            <a:pPr rtl="0">
              <a:spcBef>
                <a:spcPts val="0"/>
              </a:spcBef>
              <a:buNone/>
            </a:pPr>
            <a:r>
              <a:rPr lang="en" sz="2400"/>
              <a:t>Produces blood/ immune cells</a:t>
            </a:r>
          </a:p>
          <a:p>
            <a:pPr rtl="0">
              <a:spcBef>
                <a:spcPts val="0"/>
              </a:spcBef>
              <a:buNone/>
            </a:pPr>
            <a:r>
              <a:rPr lang="en" sz="2400"/>
              <a:t>Supports/ Holds up body</a:t>
            </a:r>
          </a:p>
          <a:p>
            <a:pPr>
              <a:spcBef>
                <a:spcPts val="0"/>
              </a:spcBef>
              <a:buNone/>
            </a:pPr>
            <a:r>
              <a:rPr lang="en" sz="2400"/>
              <a:t>(Daniel)</a:t>
            </a:r>
          </a:p>
        </p:txBody>
      </p:sp>
      <p:pic>
        <p:nvPicPr>
          <p:cNvPr id="113" name="Shape 113"/>
          <p:cNvPicPr preferRelativeResize="0"/>
          <p:nvPr/>
        </p:nvPicPr>
        <p:blipFill>
          <a:blip r:embed="rId3">
            <a:alphaModFix/>
          </a:blip>
          <a:stretch>
            <a:fillRect/>
          </a:stretch>
        </p:blipFill>
        <p:spPr>
          <a:xfrm>
            <a:off x="5449525" y="2120525"/>
            <a:ext cx="771525" cy="2276475"/>
          </a:xfrm>
          <a:prstGeom prst="rect">
            <a:avLst/>
          </a:prstGeom>
          <a:noFill/>
          <a:ln>
            <a:noFill/>
          </a:ln>
        </p:spPr>
      </p:pic>
    </p:spTree>
  </p:cSld>
  <p:clrMapOvr>
    <a:masterClrMapping/>
  </p:clrMapOvr>
  <p:transition spd="slow">
    <p:cut/>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Shape 88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4.2 Essential Questions</a:t>
            </a:r>
          </a:p>
        </p:txBody>
      </p:sp>
      <p:sp>
        <p:nvSpPr>
          <p:cNvPr id="883" name="Shape 883"/>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4) What do skeletal muscle structure and attachment to bones tell you about function?</a:t>
            </a:r>
          </a:p>
          <a:p>
            <a:pPr rtl="0">
              <a:spcBef>
                <a:spcPts val="0"/>
              </a:spcBef>
              <a:buNone/>
            </a:pPr>
            <a:endParaRPr/>
          </a:p>
          <a:p>
            <a:pPr rtl="0">
              <a:spcBef>
                <a:spcPts val="0"/>
              </a:spcBef>
              <a:buNone/>
            </a:pPr>
            <a:r>
              <a:rPr lang="en" b="1"/>
              <a:t>The </a:t>
            </a:r>
            <a:r>
              <a:rPr lang="en" b="1" u="sng"/>
              <a:t>insertion</a:t>
            </a:r>
            <a:r>
              <a:rPr lang="en" b="1"/>
              <a:t> and </a:t>
            </a:r>
            <a:r>
              <a:rPr lang="en" b="1" u="sng"/>
              <a:t>origin</a:t>
            </a:r>
            <a:r>
              <a:rPr lang="en" b="1"/>
              <a:t> </a:t>
            </a:r>
          </a:p>
          <a:p>
            <a:pPr rtl="0">
              <a:spcBef>
                <a:spcPts val="0"/>
              </a:spcBef>
              <a:buNone/>
            </a:pPr>
            <a:r>
              <a:rPr lang="en" b="1"/>
              <a:t>point tell you where the </a:t>
            </a:r>
          </a:p>
          <a:p>
            <a:pPr>
              <a:spcBef>
                <a:spcPts val="0"/>
              </a:spcBef>
              <a:buNone/>
            </a:pPr>
            <a:r>
              <a:rPr lang="en" b="1"/>
              <a:t>muscle pulls.</a:t>
            </a:r>
          </a:p>
        </p:txBody>
      </p:sp>
      <p:pic>
        <p:nvPicPr>
          <p:cNvPr id="884" name="Shape 884"/>
          <p:cNvPicPr preferRelativeResize="0"/>
          <p:nvPr/>
        </p:nvPicPr>
        <p:blipFill>
          <a:blip r:embed="rId3">
            <a:alphaModFix/>
          </a:blip>
          <a:stretch>
            <a:fillRect/>
          </a:stretch>
        </p:blipFill>
        <p:spPr>
          <a:xfrm>
            <a:off x="5182400" y="2341825"/>
            <a:ext cx="1754400" cy="2710524"/>
          </a:xfrm>
          <a:prstGeom prst="rect">
            <a:avLst/>
          </a:prstGeom>
          <a:noFill/>
          <a:ln>
            <a:noFill/>
          </a:ln>
        </p:spPr>
      </p:pic>
    </p:spTree>
  </p:cSld>
  <p:clrMapOvr>
    <a:masterClrMapping/>
  </p:clrMapOvr>
  <p:transition spd="slow">
    <p:cu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Shape 889"/>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4.2 Essential Questions</a:t>
            </a:r>
          </a:p>
        </p:txBody>
      </p:sp>
      <p:sp>
        <p:nvSpPr>
          <p:cNvPr id="890" name="Shape 890"/>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5)How are muscles named?</a:t>
            </a:r>
          </a:p>
          <a:p>
            <a:pPr rtl="0">
              <a:spcBef>
                <a:spcPts val="0"/>
              </a:spcBef>
              <a:buNone/>
            </a:pPr>
            <a:r>
              <a:rPr lang="en"/>
              <a:t> </a:t>
            </a:r>
          </a:p>
          <a:p>
            <a:pPr rtl="0">
              <a:spcBef>
                <a:spcPts val="0"/>
              </a:spcBef>
              <a:buNone/>
            </a:pPr>
            <a:r>
              <a:rPr lang="en" sz="1800" b="1"/>
              <a:t>Location</a:t>
            </a:r>
          </a:p>
          <a:p>
            <a:pPr rtl="0">
              <a:spcBef>
                <a:spcPts val="0"/>
              </a:spcBef>
              <a:buNone/>
            </a:pPr>
            <a:r>
              <a:rPr lang="en" sz="1800" b="1"/>
              <a:t>Number of Heads</a:t>
            </a:r>
          </a:p>
          <a:p>
            <a:pPr rtl="0">
              <a:spcBef>
                <a:spcPts val="0"/>
              </a:spcBef>
              <a:buNone/>
            </a:pPr>
            <a:r>
              <a:rPr lang="en" sz="1800" b="1"/>
              <a:t>Direction of Pull</a:t>
            </a:r>
          </a:p>
          <a:p>
            <a:pPr rtl="0">
              <a:spcBef>
                <a:spcPts val="0"/>
              </a:spcBef>
              <a:buNone/>
            </a:pPr>
            <a:r>
              <a:rPr lang="en" sz="1800" b="1"/>
              <a:t>Points of Attachment</a:t>
            </a:r>
          </a:p>
          <a:p>
            <a:pPr rtl="0">
              <a:spcBef>
                <a:spcPts val="0"/>
              </a:spcBef>
              <a:buNone/>
            </a:pPr>
            <a:r>
              <a:rPr lang="en" sz="1800" b="1"/>
              <a:t>Shape</a:t>
            </a:r>
          </a:p>
          <a:p>
            <a:pPr rtl="0">
              <a:spcBef>
                <a:spcPts val="0"/>
              </a:spcBef>
              <a:buNone/>
            </a:pPr>
            <a:r>
              <a:rPr lang="en" sz="1800" b="1"/>
              <a:t>Size</a:t>
            </a:r>
          </a:p>
          <a:p>
            <a:pPr>
              <a:spcBef>
                <a:spcPts val="0"/>
              </a:spcBef>
              <a:buNone/>
            </a:pPr>
            <a:r>
              <a:rPr lang="en" sz="1800" b="1"/>
              <a:t>Association of Characters</a:t>
            </a:r>
          </a:p>
        </p:txBody>
      </p:sp>
      <p:pic>
        <p:nvPicPr>
          <p:cNvPr id="891" name="Shape 891"/>
          <p:cNvPicPr preferRelativeResize="0"/>
          <p:nvPr/>
        </p:nvPicPr>
        <p:blipFill>
          <a:blip r:embed="rId3">
            <a:alphaModFix/>
          </a:blip>
          <a:stretch>
            <a:fillRect/>
          </a:stretch>
        </p:blipFill>
        <p:spPr>
          <a:xfrm>
            <a:off x="3617050" y="1924800"/>
            <a:ext cx="3362375" cy="3084749"/>
          </a:xfrm>
          <a:prstGeom prst="rect">
            <a:avLst/>
          </a:prstGeom>
          <a:noFill/>
          <a:ln>
            <a:noFill/>
          </a:ln>
        </p:spPr>
      </p:pic>
    </p:spTree>
  </p:cSld>
  <p:clrMapOvr>
    <a:masterClrMapping/>
  </p:clrMapOvr>
  <p:transition spd="slow">
    <p:cut/>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Shape 89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4.2 Essential Questions</a:t>
            </a:r>
          </a:p>
        </p:txBody>
      </p:sp>
      <p:sp>
        <p:nvSpPr>
          <p:cNvPr id="897" name="Shape 897"/>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6) What are the requirements for muscle contraction?</a:t>
            </a:r>
          </a:p>
          <a:p>
            <a:pPr rtl="0">
              <a:spcBef>
                <a:spcPts val="0"/>
              </a:spcBef>
              <a:buNone/>
            </a:pPr>
            <a:endParaRPr/>
          </a:p>
          <a:p>
            <a:pPr rtl="0">
              <a:spcBef>
                <a:spcPts val="0"/>
              </a:spcBef>
              <a:buNone/>
            </a:pPr>
            <a:r>
              <a:rPr lang="en" b="1"/>
              <a:t>Message for contraction </a:t>
            </a:r>
          </a:p>
          <a:p>
            <a:pPr rtl="0">
              <a:spcBef>
                <a:spcPts val="0"/>
              </a:spcBef>
              <a:buNone/>
            </a:pPr>
            <a:r>
              <a:rPr lang="en" b="1"/>
              <a:t>is received from </a:t>
            </a:r>
            <a:r>
              <a:rPr lang="en" b="1" u="sng"/>
              <a:t>CNS </a:t>
            </a:r>
            <a:r>
              <a:rPr lang="en" b="1"/>
              <a:t>and </a:t>
            </a:r>
          </a:p>
          <a:p>
            <a:pPr>
              <a:spcBef>
                <a:spcPts val="0"/>
              </a:spcBef>
              <a:buNone/>
            </a:pPr>
            <a:r>
              <a:rPr lang="en" b="1"/>
              <a:t>travels through </a:t>
            </a:r>
            <a:r>
              <a:rPr lang="en" b="1" u="sng"/>
              <a:t>efferent neuron</a:t>
            </a:r>
            <a:r>
              <a:rPr lang="en" b="1"/>
              <a:t> to muscle fiber.</a:t>
            </a:r>
          </a:p>
        </p:txBody>
      </p:sp>
      <p:pic>
        <p:nvPicPr>
          <p:cNvPr id="898" name="Shape 898"/>
          <p:cNvPicPr preferRelativeResize="0"/>
          <p:nvPr/>
        </p:nvPicPr>
        <p:blipFill>
          <a:blip r:embed="rId3">
            <a:alphaModFix/>
          </a:blip>
          <a:stretch>
            <a:fillRect/>
          </a:stretch>
        </p:blipFill>
        <p:spPr>
          <a:xfrm>
            <a:off x="5263825" y="1884825"/>
            <a:ext cx="3743325" cy="2009775"/>
          </a:xfrm>
          <a:prstGeom prst="rect">
            <a:avLst/>
          </a:prstGeom>
          <a:noFill/>
          <a:ln>
            <a:noFill/>
          </a:ln>
        </p:spPr>
      </p:pic>
    </p:spTree>
  </p:cSld>
  <p:clrMapOvr>
    <a:masterClrMapping/>
  </p:clrMapOvr>
  <p:transition spd="slow">
    <p:cut/>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Shape 90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4.2 Essential Questions</a:t>
            </a:r>
          </a:p>
        </p:txBody>
      </p:sp>
      <p:sp>
        <p:nvSpPr>
          <p:cNvPr id="904" name="Shape 904"/>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7) What role do calcium and ATP play in muscle contraction?</a:t>
            </a:r>
          </a:p>
          <a:p>
            <a:pPr lvl="0" rtl="0">
              <a:spcBef>
                <a:spcPts val="0"/>
              </a:spcBef>
              <a:buClr>
                <a:schemeClr val="dk1"/>
              </a:buClr>
              <a:buFont typeface="Arial"/>
              <a:buNone/>
            </a:pPr>
            <a:endParaRPr/>
          </a:p>
          <a:p>
            <a:pPr lvl="0" rtl="0">
              <a:spcBef>
                <a:spcPts val="0"/>
              </a:spcBef>
              <a:buClr>
                <a:schemeClr val="dk1"/>
              </a:buClr>
              <a:buSzPct val="36666"/>
              <a:buFont typeface="Arial"/>
              <a:buNone/>
            </a:pPr>
            <a:r>
              <a:rPr lang="en" b="1" u="sng"/>
              <a:t>Calcium </a:t>
            </a:r>
            <a:r>
              <a:rPr lang="en" b="1"/>
              <a:t>causes troponin </a:t>
            </a:r>
          </a:p>
          <a:p>
            <a:pPr lvl="0" rtl="0">
              <a:spcBef>
                <a:spcPts val="0"/>
              </a:spcBef>
              <a:buClr>
                <a:schemeClr val="dk1"/>
              </a:buClr>
              <a:buSzPct val="36666"/>
              <a:buFont typeface="Arial"/>
              <a:buNone/>
            </a:pPr>
            <a:r>
              <a:rPr lang="en" b="1"/>
              <a:t>and tropomyosin to shift. </a:t>
            </a:r>
          </a:p>
          <a:p>
            <a:pPr lvl="0" rtl="0">
              <a:spcBef>
                <a:spcPts val="0"/>
              </a:spcBef>
              <a:buClr>
                <a:schemeClr val="dk1"/>
              </a:buClr>
              <a:buSzPct val="36666"/>
              <a:buFont typeface="Arial"/>
              <a:buNone/>
            </a:pPr>
            <a:r>
              <a:rPr lang="en" b="1"/>
              <a:t>Myosin connects with actin</a:t>
            </a:r>
          </a:p>
          <a:p>
            <a:pPr lvl="0" rtl="0">
              <a:spcBef>
                <a:spcPts val="0"/>
              </a:spcBef>
              <a:buClr>
                <a:schemeClr val="dk1"/>
              </a:buClr>
              <a:buSzPct val="36666"/>
              <a:buFont typeface="Arial"/>
              <a:buNone/>
            </a:pPr>
            <a:r>
              <a:rPr lang="en" b="1"/>
              <a:t> and </a:t>
            </a:r>
            <a:r>
              <a:rPr lang="en" b="1" u="sng"/>
              <a:t>ATP </a:t>
            </a:r>
            <a:r>
              <a:rPr lang="en" b="1"/>
              <a:t>breaks them apart. </a:t>
            </a:r>
          </a:p>
          <a:p>
            <a:pPr>
              <a:spcBef>
                <a:spcPts val="0"/>
              </a:spcBef>
              <a:buNone/>
            </a:pPr>
            <a:endParaRPr/>
          </a:p>
        </p:txBody>
      </p:sp>
      <p:pic>
        <p:nvPicPr>
          <p:cNvPr id="905" name="Shape 905"/>
          <p:cNvPicPr preferRelativeResize="0"/>
          <p:nvPr/>
        </p:nvPicPr>
        <p:blipFill>
          <a:blip r:embed="rId3">
            <a:alphaModFix/>
          </a:blip>
          <a:stretch>
            <a:fillRect/>
          </a:stretch>
        </p:blipFill>
        <p:spPr>
          <a:xfrm>
            <a:off x="5782525" y="2063824"/>
            <a:ext cx="2966975" cy="2862025"/>
          </a:xfrm>
          <a:prstGeom prst="rect">
            <a:avLst/>
          </a:prstGeom>
          <a:noFill/>
          <a:ln>
            <a:noFill/>
          </a:ln>
        </p:spPr>
      </p:pic>
    </p:spTree>
  </p:cSld>
  <p:clrMapOvr>
    <a:masterClrMapping/>
  </p:clrMapOvr>
  <p:transition spd="slow">
    <p:cut/>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Shape 91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4.2 Essential Questions</a:t>
            </a:r>
          </a:p>
        </p:txBody>
      </p:sp>
      <p:sp>
        <p:nvSpPr>
          <p:cNvPr id="911" name="Shape 911"/>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8) What is a sarcomere?</a:t>
            </a:r>
          </a:p>
          <a:p>
            <a:pPr rtl="0">
              <a:spcBef>
                <a:spcPts val="0"/>
              </a:spcBef>
              <a:buNone/>
            </a:pPr>
            <a:endParaRPr/>
          </a:p>
          <a:p>
            <a:pPr rtl="0">
              <a:spcBef>
                <a:spcPts val="0"/>
              </a:spcBef>
              <a:buNone/>
            </a:pPr>
            <a:r>
              <a:rPr lang="en" b="1"/>
              <a:t>A </a:t>
            </a:r>
            <a:r>
              <a:rPr lang="en" b="1" u="sng"/>
              <a:t>sarcomere </a:t>
            </a:r>
            <a:r>
              <a:rPr lang="en" b="1"/>
              <a:t>is the basic</a:t>
            </a:r>
          </a:p>
          <a:p>
            <a:pPr rtl="0">
              <a:spcBef>
                <a:spcPts val="0"/>
              </a:spcBef>
              <a:buNone/>
            </a:pPr>
            <a:r>
              <a:rPr lang="en" b="1"/>
              <a:t> unit of muscles. A </a:t>
            </a:r>
          </a:p>
          <a:p>
            <a:pPr rtl="0">
              <a:spcBef>
                <a:spcPts val="0"/>
              </a:spcBef>
              <a:buNone/>
            </a:pPr>
            <a:r>
              <a:rPr lang="en" b="1"/>
              <a:t>muscle cell can be </a:t>
            </a:r>
          </a:p>
          <a:p>
            <a:pPr rtl="0">
              <a:spcBef>
                <a:spcPts val="0"/>
              </a:spcBef>
              <a:buNone/>
            </a:pPr>
            <a:r>
              <a:rPr lang="en" b="1"/>
              <a:t>composed of thousand</a:t>
            </a:r>
          </a:p>
          <a:p>
            <a:pPr>
              <a:spcBef>
                <a:spcPts val="0"/>
              </a:spcBef>
              <a:buNone/>
            </a:pPr>
            <a:r>
              <a:rPr lang="en" b="1"/>
              <a:t> of sarcomeres. </a:t>
            </a:r>
          </a:p>
        </p:txBody>
      </p:sp>
      <p:pic>
        <p:nvPicPr>
          <p:cNvPr id="912" name="Shape 912"/>
          <p:cNvPicPr preferRelativeResize="0"/>
          <p:nvPr/>
        </p:nvPicPr>
        <p:blipFill>
          <a:blip r:embed="rId3">
            <a:alphaModFix/>
          </a:blip>
          <a:stretch>
            <a:fillRect/>
          </a:stretch>
        </p:blipFill>
        <p:spPr>
          <a:xfrm>
            <a:off x="4908225" y="2915750"/>
            <a:ext cx="3937149" cy="2116999"/>
          </a:xfrm>
          <a:prstGeom prst="rect">
            <a:avLst/>
          </a:prstGeom>
          <a:noFill/>
          <a:ln>
            <a:noFill/>
          </a:ln>
        </p:spPr>
      </p:pic>
    </p:spTree>
  </p:cSld>
  <p:clrMapOvr>
    <a:masterClrMapping/>
  </p:clrMapOvr>
  <p:transition spd="slow">
    <p:cut/>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Shape 917"/>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4.2 Essential Questions</a:t>
            </a:r>
          </a:p>
        </p:txBody>
      </p:sp>
      <p:sp>
        <p:nvSpPr>
          <p:cNvPr id="918" name="Shape 918"/>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9) How does a sarcomere contract and lengthen to cause muscle contraction?</a:t>
            </a:r>
          </a:p>
          <a:p>
            <a:pPr lvl="0" rtl="0">
              <a:spcBef>
                <a:spcPts val="0"/>
              </a:spcBef>
              <a:buClr>
                <a:schemeClr val="dk1"/>
              </a:buClr>
              <a:buFont typeface="Arial"/>
              <a:buNone/>
            </a:pPr>
            <a:endParaRPr/>
          </a:p>
          <a:p>
            <a:pPr lvl="0" rtl="0">
              <a:spcBef>
                <a:spcPts val="0"/>
              </a:spcBef>
              <a:buClr>
                <a:schemeClr val="dk1"/>
              </a:buClr>
              <a:buFont typeface="Arial"/>
              <a:buNone/>
            </a:pPr>
            <a:endParaRPr/>
          </a:p>
          <a:p>
            <a:pPr lvl="0" rtl="0">
              <a:spcBef>
                <a:spcPts val="0"/>
              </a:spcBef>
              <a:buClr>
                <a:schemeClr val="dk1"/>
              </a:buClr>
              <a:buFont typeface="Arial"/>
              <a:buNone/>
            </a:pPr>
            <a:endParaRPr/>
          </a:p>
          <a:p>
            <a:pPr lvl="0" rtl="0">
              <a:spcBef>
                <a:spcPts val="0"/>
              </a:spcBef>
              <a:buClr>
                <a:schemeClr val="dk1"/>
              </a:buClr>
              <a:buSzPct val="61111"/>
              <a:buFont typeface="Arial"/>
              <a:buNone/>
            </a:pPr>
            <a:r>
              <a:rPr lang="en" sz="1800" b="1"/>
              <a:t>The </a:t>
            </a:r>
            <a:r>
              <a:rPr lang="en" sz="1800" b="1" u="sng"/>
              <a:t>actin </a:t>
            </a:r>
            <a:r>
              <a:rPr lang="en" sz="1800" b="1"/>
              <a:t>and </a:t>
            </a:r>
            <a:r>
              <a:rPr lang="en" sz="1800" b="1" u="sng"/>
              <a:t>myosin </a:t>
            </a:r>
            <a:r>
              <a:rPr lang="en" sz="1800" b="1"/>
              <a:t>twist around each </a:t>
            </a:r>
          </a:p>
          <a:p>
            <a:pPr lvl="0" rtl="0">
              <a:spcBef>
                <a:spcPts val="0"/>
              </a:spcBef>
              <a:buClr>
                <a:schemeClr val="dk1"/>
              </a:buClr>
              <a:buSzPct val="61111"/>
              <a:buFont typeface="Arial"/>
              <a:buNone/>
            </a:pPr>
            <a:r>
              <a:rPr lang="en" sz="1800" b="1"/>
              <a:t>other shortening the sarcomere, and untwist to lengthen the sarcomere.</a:t>
            </a:r>
            <a:r>
              <a:rPr lang="en"/>
              <a:t> </a:t>
            </a:r>
          </a:p>
          <a:p>
            <a:pPr>
              <a:spcBef>
                <a:spcPts val="0"/>
              </a:spcBef>
              <a:buNone/>
            </a:pPr>
            <a:endParaRPr/>
          </a:p>
        </p:txBody>
      </p:sp>
      <p:pic>
        <p:nvPicPr>
          <p:cNvPr id="919" name="Shape 919"/>
          <p:cNvPicPr preferRelativeResize="0"/>
          <p:nvPr/>
        </p:nvPicPr>
        <p:blipFill>
          <a:blip r:embed="rId3">
            <a:alphaModFix/>
          </a:blip>
          <a:stretch>
            <a:fillRect/>
          </a:stretch>
        </p:blipFill>
        <p:spPr>
          <a:xfrm>
            <a:off x="4983075" y="2317550"/>
            <a:ext cx="2716124" cy="2100475"/>
          </a:xfrm>
          <a:prstGeom prst="rect">
            <a:avLst/>
          </a:prstGeom>
          <a:noFill/>
          <a:ln>
            <a:noFill/>
          </a:ln>
        </p:spPr>
      </p:pic>
    </p:spTree>
  </p:cSld>
  <p:clrMapOvr>
    <a:masterClrMapping/>
  </p:clrMapOvr>
  <p:transition spd="slow">
    <p:cut/>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Shape 92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4.2 Essential Questions</a:t>
            </a:r>
          </a:p>
        </p:txBody>
      </p:sp>
      <p:sp>
        <p:nvSpPr>
          <p:cNvPr id="925" name="Shape 925"/>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10) How is the condition rigor mortis related to muscle contraction?</a:t>
            </a:r>
          </a:p>
          <a:p>
            <a:pPr lvl="0" rtl="0">
              <a:spcBef>
                <a:spcPts val="0"/>
              </a:spcBef>
              <a:buClr>
                <a:schemeClr val="dk1"/>
              </a:buClr>
              <a:buFont typeface="Arial"/>
              <a:buNone/>
            </a:pPr>
            <a:endParaRPr/>
          </a:p>
          <a:p>
            <a:pPr lvl="0" rtl="0">
              <a:spcBef>
                <a:spcPts val="0"/>
              </a:spcBef>
              <a:buClr>
                <a:schemeClr val="dk1"/>
              </a:buClr>
              <a:buFont typeface="Arial"/>
              <a:buNone/>
            </a:pPr>
            <a:endParaRPr/>
          </a:p>
          <a:p>
            <a:pPr lvl="0" rtl="0">
              <a:spcBef>
                <a:spcPts val="0"/>
              </a:spcBef>
              <a:buClr>
                <a:schemeClr val="dk1"/>
              </a:buClr>
              <a:buSzPct val="36666"/>
              <a:buFont typeface="Arial"/>
              <a:buNone/>
            </a:pPr>
            <a:r>
              <a:rPr lang="en" b="1"/>
              <a:t>After death, </a:t>
            </a:r>
            <a:r>
              <a:rPr lang="en" b="1" u="sng"/>
              <a:t>calcium ions</a:t>
            </a:r>
            <a:r>
              <a:rPr lang="en" b="1"/>
              <a:t> </a:t>
            </a:r>
          </a:p>
          <a:p>
            <a:pPr lvl="0" rtl="0">
              <a:spcBef>
                <a:spcPts val="0"/>
              </a:spcBef>
              <a:buClr>
                <a:schemeClr val="dk1"/>
              </a:buClr>
              <a:buSzPct val="36666"/>
              <a:buFont typeface="Arial"/>
              <a:buNone/>
            </a:pPr>
            <a:r>
              <a:rPr lang="en" b="1"/>
              <a:t>are released causing contractions and there is no </a:t>
            </a:r>
            <a:r>
              <a:rPr lang="en" b="1" u="sng"/>
              <a:t>ATP </a:t>
            </a:r>
            <a:r>
              <a:rPr lang="en" b="1"/>
              <a:t>to break the contraction.</a:t>
            </a:r>
          </a:p>
          <a:p>
            <a:pPr>
              <a:spcBef>
                <a:spcPts val="0"/>
              </a:spcBef>
              <a:buNone/>
            </a:pPr>
            <a:endParaRPr/>
          </a:p>
        </p:txBody>
      </p:sp>
      <p:pic>
        <p:nvPicPr>
          <p:cNvPr id="926" name="Shape 926"/>
          <p:cNvPicPr preferRelativeResize="0"/>
          <p:nvPr/>
        </p:nvPicPr>
        <p:blipFill>
          <a:blip r:embed="rId3">
            <a:alphaModFix/>
          </a:blip>
          <a:stretch>
            <a:fillRect/>
          </a:stretch>
        </p:blipFill>
        <p:spPr>
          <a:xfrm>
            <a:off x="5188975" y="1914100"/>
            <a:ext cx="3750675" cy="2095925"/>
          </a:xfrm>
          <a:prstGeom prst="rect">
            <a:avLst/>
          </a:prstGeom>
          <a:noFill/>
          <a:ln>
            <a:noFill/>
          </a:ln>
        </p:spPr>
      </p:pic>
    </p:spTree>
  </p:cSld>
  <p:clrMapOvr>
    <a:masterClrMapping/>
  </p:clrMapOvr>
  <p:transition spd="slow">
    <p:cut/>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Shape 93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4.2 Essential Questions</a:t>
            </a:r>
          </a:p>
        </p:txBody>
      </p:sp>
      <p:sp>
        <p:nvSpPr>
          <p:cNvPr id="932" name="Shape 932"/>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11) How do nerves interact with muscles?</a:t>
            </a:r>
          </a:p>
          <a:p>
            <a:pPr lvl="0" rtl="0">
              <a:spcBef>
                <a:spcPts val="0"/>
              </a:spcBef>
              <a:buClr>
                <a:schemeClr val="dk1"/>
              </a:buClr>
              <a:buFont typeface="Arial"/>
              <a:buNone/>
            </a:pPr>
            <a:endParaRPr/>
          </a:p>
          <a:p>
            <a:pPr lvl="0" rtl="0">
              <a:spcBef>
                <a:spcPts val="0"/>
              </a:spcBef>
              <a:buClr>
                <a:schemeClr val="dk1"/>
              </a:buClr>
              <a:buFont typeface="Arial"/>
              <a:buNone/>
            </a:pPr>
            <a:endParaRPr/>
          </a:p>
          <a:p>
            <a:pPr lvl="0" rtl="0">
              <a:spcBef>
                <a:spcPts val="0"/>
              </a:spcBef>
              <a:buClr>
                <a:schemeClr val="dk1"/>
              </a:buClr>
              <a:buSzPct val="36666"/>
              <a:buFont typeface="Arial"/>
              <a:buNone/>
            </a:pPr>
            <a:r>
              <a:rPr lang="en" b="1" u="sng"/>
              <a:t>Efferent </a:t>
            </a:r>
            <a:r>
              <a:rPr lang="en" b="1"/>
              <a:t>neurons carry </a:t>
            </a:r>
          </a:p>
          <a:p>
            <a:pPr lvl="0" rtl="0">
              <a:spcBef>
                <a:spcPts val="0"/>
              </a:spcBef>
              <a:buClr>
                <a:schemeClr val="dk1"/>
              </a:buClr>
              <a:buSzPct val="36666"/>
              <a:buFont typeface="Arial"/>
              <a:buNone/>
            </a:pPr>
            <a:r>
              <a:rPr lang="en" b="1"/>
              <a:t>messages to the muscles and the </a:t>
            </a:r>
            <a:r>
              <a:rPr lang="en" b="1" u="sng"/>
              <a:t>afferent </a:t>
            </a:r>
            <a:r>
              <a:rPr lang="en" b="1"/>
              <a:t>neurons carry messages away back to the </a:t>
            </a:r>
            <a:r>
              <a:rPr lang="en" b="1" u="sng"/>
              <a:t>CNS</a:t>
            </a:r>
            <a:r>
              <a:rPr lang="en" b="1"/>
              <a:t>.</a:t>
            </a:r>
          </a:p>
          <a:p>
            <a:pPr>
              <a:spcBef>
                <a:spcPts val="0"/>
              </a:spcBef>
              <a:buNone/>
            </a:pPr>
            <a:endParaRPr/>
          </a:p>
        </p:txBody>
      </p:sp>
      <p:pic>
        <p:nvPicPr>
          <p:cNvPr id="933" name="Shape 933"/>
          <p:cNvPicPr preferRelativeResize="0"/>
          <p:nvPr/>
        </p:nvPicPr>
        <p:blipFill>
          <a:blip r:embed="rId3">
            <a:alphaModFix/>
          </a:blip>
          <a:stretch>
            <a:fillRect/>
          </a:stretch>
        </p:blipFill>
        <p:spPr>
          <a:xfrm>
            <a:off x="4790625" y="1871325"/>
            <a:ext cx="3731975" cy="1639750"/>
          </a:xfrm>
          <a:prstGeom prst="rect">
            <a:avLst/>
          </a:prstGeom>
          <a:noFill/>
          <a:ln>
            <a:noFill/>
          </a:ln>
        </p:spPr>
      </p:pic>
    </p:spTree>
  </p:cSld>
  <p:clrMapOvr>
    <a:masterClrMapping/>
  </p:clrMapOvr>
  <p:transition spd="slow">
    <p:cut/>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Shape 93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4.2 Essential Questions</a:t>
            </a:r>
          </a:p>
        </p:txBody>
      </p:sp>
      <p:sp>
        <p:nvSpPr>
          <p:cNvPr id="939" name="Shape 939"/>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12) How can we assess muscle function?</a:t>
            </a:r>
          </a:p>
          <a:p>
            <a:pPr rtl="0">
              <a:spcBef>
                <a:spcPts val="0"/>
              </a:spcBef>
              <a:buNone/>
            </a:pPr>
            <a:endParaRPr/>
          </a:p>
          <a:p>
            <a:pPr>
              <a:spcBef>
                <a:spcPts val="0"/>
              </a:spcBef>
              <a:buNone/>
            </a:pPr>
            <a:r>
              <a:rPr lang="en" sz="1800" b="1"/>
              <a:t>Depending on the type of muscle, there are different ways to assess the function. Measuring the heart rate of the person can show </a:t>
            </a:r>
            <a:r>
              <a:rPr lang="en" sz="1800" b="1" u="sng"/>
              <a:t>cardiac muscle</a:t>
            </a:r>
            <a:r>
              <a:rPr lang="en" sz="1800" b="1"/>
              <a:t> function and then doing simple </a:t>
            </a:r>
            <a:r>
              <a:rPr lang="en" sz="1800" b="1" u="sng"/>
              <a:t>strength tests</a:t>
            </a:r>
            <a:r>
              <a:rPr lang="en" sz="1800" b="1"/>
              <a:t> will measure the other muscles. </a:t>
            </a:r>
          </a:p>
        </p:txBody>
      </p:sp>
      <p:pic>
        <p:nvPicPr>
          <p:cNvPr id="940" name="Shape 940"/>
          <p:cNvPicPr preferRelativeResize="0"/>
          <p:nvPr/>
        </p:nvPicPr>
        <p:blipFill>
          <a:blip r:embed="rId3">
            <a:alphaModFix/>
          </a:blip>
          <a:stretch>
            <a:fillRect/>
          </a:stretch>
        </p:blipFill>
        <p:spPr>
          <a:xfrm>
            <a:off x="5475000" y="3337675"/>
            <a:ext cx="3057224" cy="1544250"/>
          </a:xfrm>
          <a:prstGeom prst="rect">
            <a:avLst/>
          </a:prstGeom>
          <a:noFill/>
          <a:ln>
            <a:noFill/>
          </a:ln>
        </p:spPr>
      </p:pic>
    </p:spTree>
  </p:cSld>
  <p:clrMapOvr>
    <a:masterClrMapping/>
  </p:clrMapOvr>
  <p:transition spd="slow">
    <p:cut/>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Shape 94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4.3 Blood Flow</a:t>
            </a:r>
          </a:p>
        </p:txBody>
      </p:sp>
      <p:pic>
        <p:nvPicPr>
          <p:cNvPr id="946" name="Shape 946"/>
          <p:cNvPicPr preferRelativeResize="0"/>
          <p:nvPr/>
        </p:nvPicPr>
        <p:blipFill>
          <a:blip r:embed="rId3">
            <a:alphaModFix/>
          </a:blip>
          <a:stretch>
            <a:fillRect/>
          </a:stretch>
        </p:blipFill>
        <p:spPr>
          <a:xfrm>
            <a:off x="868875" y="1500203"/>
            <a:ext cx="2807375" cy="2819900"/>
          </a:xfrm>
          <a:prstGeom prst="rect">
            <a:avLst/>
          </a:prstGeom>
          <a:noFill/>
          <a:ln>
            <a:noFill/>
          </a:ln>
        </p:spPr>
      </p:pic>
      <p:pic>
        <p:nvPicPr>
          <p:cNvPr id="947" name="Shape 947"/>
          <p:cNvPicPr preferRelativeResize="0"/>
          <p:nvPr/>
        </p:nvPicPr>
        <p:blipFill>
          <a:blip r:embed="rId4">
            <a:alphaModFix/>
          </a:blip>
          <a:stretch>
            <a:fillRect/>
          </a:stretch>
        </p:blipFill>
        <p:spPr>
          <a:xfrm>
            <a:off x="4501101" y="1500200"/>
            <a:ext cx="3658248" cy="2819900"/>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body" idx="1"/>
          </p:nvPr>
        </p:nvSpPr>
        <p:spPr>
          <a:xfrm>
            <a:off x="457200" y="173575"/>
            <a:ext cx="8229600" cy="3725699"/>
          </a:xfrm>
          <a:prstGeom prst="rect">
            <a:avLst/>
          </a:prstGeom>
        </p:spPr>
        <p:txBody>
          <a:bodyPr lIns="91425" tIns="91425" rIns="91425" bIns="91425" anchor="t" anchorCtr="0">
            <a:noAutofit/>
          </a:bodyPr>
          <a:lstStyle/>
          <a:p>
            <a:pPr rtl="0">
              <a:spcBef>
                <a:spcPts val="0"/>
              </a:spcBef>
              <a:buNone/>
            </a:pPr>
            <a:r>
              <a:rPr lang="en"/>
              <a:t>1.2: Essential Questions</a:t>
            </a:r>
          </a:p>
          <a:p>
            <a:pPr rtl="0">
              <a:spcBef>
                <a:spcPts val="0"/>
              </a:spcBef>
              <a:buNone/>
            </a:pPr>
            <a:r>
              <a:rPr lang="en"/>
              <a:t>5) What are the main bones of the human sk</a:t>
            </a:r>
            <a:r>
              <a:rPr lang="en" sz="2400"/>
              <a:t>eletal system?</a:t>
            </a:r>
          </a:p>
          <a:p>
            <a:pPr marL="457200" lvl="0" indent="-381000" rtl="0">
              <a:spcBef>
                <a:spcPts val="0"/>
              </a:spcBef>
              <a:buClr>
                <a:srgbClr val="000000"/>
              </a:buClr>
              <a:buSzPct val="100000"/>
              <a:buFont typeface="Arial"/>
              <a:buChar char="●"/>
            </a:pPr>
            <a:r>
              <a:rPr lang="en" sz="2400"/>
              <a:t>humerous				</a:t>
            </a:r>
          </a:p>
          <a:p>
            <a:pPr marL="457200" lvl="0" indent="-381000" rtl="0">
              <a:spcBef>
                <a:spcPts val="0"/>
              </a:spcBef>
              <a:buClr>
                <a:srgbClr val="000000"/>
              </a:buClr>
              <a:buSzPct val="100000"/>
              <a:buFont typeface="Arial"/>
              <a:buChar char="●"/>
            </a:pPr>
            <a:r>
              <a:rPr lang="en" sz="2400"/>
              <a:t>femur</a:t>
            </a:r>
          </a:p>
          <a:p>
            <a:pPr marL="457200" lvl="0" indent="-381000" rtl="0">
              <a:spcBef>
                <a:spcPts val="0"/>
              </a:spcBef>
              <a:buClr>
                <a:srgbClr val="000000"/>
              </a:buClr>
              <a:buSzPct val="100000"/>
              <a:buFont typeface="Arial"/>
              <a:buChar char="●"/>
            </a:pPr>
            <a:r>
              <a:rPr lang="en" sz="2400"/>
              <a:t>skull</a:t>
            </a:r>
          </a:p>
          <a:p>
            <a:pPr marL="457200" lvl="0" indent="-381000" rtl="0">
              <a:spcBef>
                <a:spcPts val="0"/>
              </a:spcBef>
              <a:buClr>
                <a:srgbClr val="000000"/>
              </a:buClr>
              <a:buSzPct val="100000"/>
              <a:buFont typeface="Arial"/>
              <a:buChar char="●"/>
            </a:pPr>
            <a:r>
              <a:rPr lang="en" sz="2400"/>
              <a:t>vertebrae</a:t>
            </a:r>
          </a:p>
          <a:p>
            <a:pPr marL="457200" lvl="0" indent="-381000" rtl="0">
              <a:spcBef>
                <a:spcPts val="0"/>
              </a:spcBef>
              <a:buClr>
                <a:srgbClr val="000000"/>
              </a:buClr>
              <a:buSzPct val="100000"/>
              <a:buFont typeface="Arial"/>
              <a:buChar char="●"/>
            </a:pPr>
            <a:r>
              <a:rPr lang="en" sz="2400"/>
              <a:t>tibia</a:t>
            </a:r>
          </a:p>
          <a:p>
            <a:pPr marL="457200" lvl="0" indent="-381000" rtl="0">
              <a:spcBef>
                <a:spcPts val="0"/>
              </a:spcBef>
              <a:buClr>
                <a:srgbClr val="000000"/>
              </a:buClr>
              <a:buSzPct val="100000"/>
              <a:buFont typeface="Arial"/>
              <a:buChar char="●"/>
            </a:pPr>
            <a:r>
              <a:rPr lang="en" sz="2400"/>
              <a:t>sternum</a:t>
            </a:r>
          </a:p>
          <a:p>
            <a:pPr marL="457200" lvl="0" indent="-381000" rtl="0">
              <a:spcBef>
                <a:spcPts val="0"/>
              </a:spcBef>
              <a:buClr>
                <a:srgbClr val="000000"/>
              </a:buClr>
              <a:buSzPct val="100000"/>
              <a:buFont typeface="Arial"/>
              <a:buChar char="●"/>
            </a:pPr>
            <a:r>
              <a:rPr lang="en" sz="2400"/>
              <a:t>pelvis </a:t>
            </a:r>
          </a:p>
          <a:p>
            <a:pPr lvl="0">
              <a:spcBef>
                <a:spcPts val="0"/>
              </a:spcBef>
              <a:buNone/>
            </a:pPr>
            <a:r>
              <a:rPr lang="en" sz="2400"/>
              <a:t>(Daniel)</a:t>
            </a:r>
          </a:p>
        </p:txBody>
      </p:sp>
      <p:pic>
        <p:nvPicPr>
          <p:cNvPr id="119" name="Shape 119"/>
          <p:cNvPicPr preferRelativeResize="0"/>
          <p:nvPr/>
        </p:nvPicPr>
        <p:blipFill>
          <a:blip r:embed="rId3">
            <a:alphaModFix/>
          </a:blip>
          <a:stretch>
            <a:fillRect/>
          </a:stretch>
        </p:blipFill>
        <p:spPr>
          <a:xfrm>
            <a:off x="4797675" y="1148850"/>
            <a:ext cx="2333625" cy="1962150"/>
          </a:xfrm>
          <a:prstGeom prst="rect">
            <a:avLst/>
          </a:prstGeom>
          <a:noFill/>
          <a:ln>
            <a:noFill/>
          </a:ln>
        </p:spPr>
      </p:pic>
    </p:spTree>
  </p:cSld>
  <p:clrMapOvr>
    <a:masterClrMapping/>
  </p:clrMapOvr>
  <p:transition spd="slow">
    <p:cut/>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Shape 95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4.3: Essential Questions</a:t>
            </a:r>
          </a:p>
        </p:txBody>
      </p:sp>
      <p:sp>
        <p:nvSpPr>
          <p:cNvPr id="953" name="Shape 953"/>
          <p:cNvSpPr txBox="1">
            <a:spLocks noGrp="1"/>
          </p:cNvSpPr>
          <p:nvPr>
            <p:ph type="body" idx="1"/>
          </p:nvPr>
        </p:nvSpPr>
        <p:spPr>
          <a:xfrm>
            <a:off x="457200" y="1200150"/>
            <a:ext cx="6441000" cy="3725699"/>
          </a:xfrm>
          <a:prstGeom prst="rect">
            <a:avLst/>
          </a:prstGeom>
        </p:spPr>
        <p:txBody>
          <a:bodyPr lIns="91425" tIns="91425" rIns="91425" bIns="91425" anchor="t" anchorCtr="0">
            <a:noAutofit/>
          </a:bodyPr>
          <a:lstStyle/>
          <a:p>
            <a:pPr marL="457200" lvl="0" indent="-419100" rtl="0">
              <a:spcBef>
                <a:spcPts val="0"/>
              </a:spcBef>
              <a:buClr>
                <a:srgbClr val="000000"/>
              </a:buClr>
              <a:buSzPct val="100000"/>
              <a:buFont typeface="Arial"/>
              <a:buAutoNum type="arabicParenR"/>
            </a:pPr>
            <a:r>
              <a:rPr lang="en"/>
              <a:t>What types of muscle help move blood around the body?  </a:t>
            </a:r>
          </a:p>
          <a:p>
            <a:pPr rtl="0">
              <a:spcBef>
                <a:spcPts val="0"/>
              </a:spcBef>
              <a:buNone/>
            </a:pPr>
            <a:endParaRPr/>
          </a:p>
          <a:p>
            <a:pPr lvl="0" rtl="0">
              <a:spcBef>
                <a:spcPts val="0"/>
              </a:spcBef>
              <a:buNone/>
            </a:pPr>
            <a:r>
              <a:rPr lang="en" sz="2400" b="1"/>
              <a:t>Smooth and cardiac muscle move blood around the body. </a:t>
            </a:r>
            <a:r>
              <a:rPr lang="en" sz="2400" b="1" u="sng"/>
              <a:t>Cardiac muscle</a:t>
            </a:r>
            <a:r>
              <a:rPr lang="en" sz="2400" b="1"/>
              <a:t> pushes blood through the heart. </a:t>
            </a:r>
            <a:r>
              <a:rPr lang="en" sz="2400" b="1" u="sng"/>
              <a:t>Smooth Muscle</a:t>
            </a:r>
            <a:r>
              <a:rPr lang="en" sz="2400" b="1"/>
              <a:t> helps the blood travel through </a:t>
            </a:r>
            <a:r>
              <a:rPr lang="en" sz="2400" b="1" u="sng"/>
              <a:t>arteries</a:t>
            </a:r>
            <a:r>
              <a:rPr lang="en" sz="2400" b="1"/>
              <a:t> and </a:t>
            </a:r>
            <a:r>
              <a:rPr lang="en" sz="2400" b="1" u="sng"/>
              <a:t>veins.</a:t>
            </a:r>
          </a:p>
          <a:p>
            <a:pPr lvl="0" rtl="0">
              <a:spcBef>
                <a:spcPts val="0"/>
              </a:spcBef>
              <a:buNone/>
            </a:pPr>
            <a:endParaRPr/>
          </a:p>
          <a:p>
            <a:pPr lvl="0">
              <a:spcBef>
                <a:spcPts val="0"/>
              </a:spcBef>
              <a:buNone/>
            </a:pPr>
            <a:endParaRPr/>
          </a:p>
        </p:txBody>
      </p:sp>
      <p:pic>
        <p:nvPicPr>
          <p:cNvPr id="954" name="Shape 954"/>
          <p:cNvPicPr preferRelativeResize="0"/>
          <p:nvPr/>
        </p:nvPicPr>
        <p:blipFill>
          <a:blip r:embed="rId3">
            <a:alphaModFix/>
          </a:blip>
          <a:stretch>
            <a:fillRect/>
          </a:stretch>
        </p:blipFill>
        <p:spPr>
          <a:xfrm>
            <a:off x="6658350" y="642575"/>
            <a:ext cx="2257425" cy="2028825"/>
          </a:xfrm>
          <a:prstGeom prst="rect">
            <a:avLst/>
          </a:prstGeom>
          <a:noFill/>
          <a:ln>
            <a:noFill/>
          </a:ln>
        </p:spPr>
      </p:pic>
    </p:spTree>
  </p:cSld>
  <p:clrMapOvr>
    <a:masterClrMapping/>
  </p:clrMapOvr>
  <p:transition spd="slow">
    <p:cut/>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Shape 959"/>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4.3: Essential Questions</a:t>
            </a:r>
          </a:p>
        </p:txBody>
      </p:sp>
      <p:sp>
        <p:nvSpPr>
          <p:cNvPr id="960" name="Shape 960"/>
          <p:cNvSpPr txBox="1">
            <a:spLocks noGrp="1"/>
          </p:cNvSpPr>
          <p:nvPr>
            <p:ph type="body" idx="1"/>
          </p:nvPr>
        </p:nvSpPr>
        <p:spPr>
          <a:xfrm>
            <a:off x="457200" y="1200150"/>
            <a:ext cx="56298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2) What is the relationship between the heart and the lungs?</a:t>
            </a:r>
          </a:p>
          <a:p>
            <a:pPr>
              <a:spcBef>
                <a:spcPts val="0"/>
              </a:spcBef>
              <a:buNone/>
            </a:pPr>
            <a:r>
              <a:rPr lang="en" b="1"/>
              <a:t>The heart pumps blood to the lungs to become oxygenated, then back to the heart to be pumped to the body. (Cole)</a:t>
            </a:r>
          </a:p>
        </p:txBody>
      </p:sp>
      <p:pic>
        <p:nvPicPr>
          <p:cNvPr id="961" name="Shape 961"/>
          <p:cNvPicPr preferRelativeResize="0"/>
          <p:nvPr/>
        </p:nvPicPr>
        <p:blipFill>
          <a:blip r:embed="rId3">
            <a:alphaModFix/>
          </a:blip>
          <a:stretch>
            <a:fillRect/>
          </a:stretch>
        </p:blipFill>
        <p:spPr>
          <a:xfrm>
            <a:off x="6042500" y="1063375"/>
            <a:ext cx="2804699" cy="2694474"/>
          </a:xfrm>
          <a:prstGeom prst="rect">
            <a:avLst/>
          </a:prstGeom>
          <a:noFill/>
          <a:ln>
            <a:noFill/>
          </a:ln>
        </p:spPr>
      </p:pic>
    </p:spTree>
  </p:cSld>
  <p:clrMapOvr>
    <a:masterClrMapping/>
  </p:clrMapOvr>
  <p:transition spd="slow">
    <p:cut/>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Shape 96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4.3: Essential Questions</a:t>
            </a:r>
          </a:p>
        </p:txBody>
      </p:sp>
      <p:sp>
        <p:nvSpPr>
          <p:cNvPr id="967" name="Shape 967"/>
          <p:cNvSpPr txBox="1">
            <a:spLocks noGrp="1"/>
          </p:cNvSpPr>
          <p:nvPr>
            <p:ph type="body" idx="1"/>
          </p:nvPr>
        </p:nvSpPr>
        <p:spPr>
          <a:xfrm>
            <a:off x="457200" y="1125300"/>
            <a:ext cx="8229600" cy="4018200"/>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3) What is the pathway of blood in and out of the heart in pulmonary and systemic circulation? </a:t>
            </a:r>
            <a:r>
              <a:rPr lang="en" sz="1800"/>
              <a:t>SEAN</a:t>
            </a:r>
          </a:p>
          <a:p>
            <a:pPr lvl="0" rtl="0">
              <a:spcBef>
                <a:spcPts val="0"/>
              </a:spcBef>
              <a:buClr>
                <a:schemeClr val="dk1"/>
              </a:buClr>
              <a:buSzPct val="55000"/>
              <a:buFont typeface="Arial"/>
              <a:buNone/>
            </a:pPr>
            <a:r>
              <a:rPr lang="en" sz="2000" b="1"/>
              <a:t>Blood comes in through the Vena Cava’s and into the </a:t>
            </a:r>
            <a:r>
              <a:rPr lang="en" sz="2000" b="1" u="sng"/>
              <a:t>right atrium</a:t>
            </a:r>
            <a:r>
              <a:rPr lang="en" sz="2000" b="1"/>
              <a:t>. Through the </a:t>
            </a:r>
            <a:r>
              <a:rPr lang="en" sz="2000" b="1" u="sng"/>
              <a:t>tricuspid valve</a:t>
            </a:r>
            <a:r>
              <a:rPr lang="en" sz="2000" b="1"/>
              <a:t> into the </a:t>
            </a:r>
            <a:r>
              <a:rPr lang="en" sz="2000" b="1" u="sng"/>
              <a:t>right ventricle</a:t>
            </a:r>
            <a:r>
              <a:rPr lang="en" sz="2000" b="1"/>
              <a:t>. Then through the </a:t>
            </a:r>
            <a:r>
              <a:rPr lang="en" sz="2000" b="1" u="sng"/>
              <a:t>pulmonary valve</a:t>
            </a:r>
            <a:r>
              <a:rPr lang="en" sz="2000" b="1"/>
              <a:t>, to the pulmonary artery, and to lungs. Then back to the heart through the </a:t>
            </a:r>
            <a:r>
              <a:rPr lang="en" sz="2000" b="1" u="sng"/>
              <a:t>pulmonary valve</a:t>
            </a:r>
            <a:r>
              <a:rPr lang="en" sz="2000" b="1"/>
              <a:t> into the </a:t>
            </a:r>
            <a:r>
              <a:rPr lang="en" sz="2000" b="1" u="sng"/>
              <a:t>left atrium</a:t>
            </a:r>
            <a:r>
              <a:rPr lang="en" sz="2000" b="1"/>
              <a:t>. </a:t>
            </a:r>
            <a:r>
              <a:rPr lang="en" sz="2000" b="1" u="sng"/>
              <a:t>Left atrium</a:t>
            </a:r>
            <a:r>
              <a:rPr lang="en" sz="2000" b="1"/>
              <a:t> through the </a:t>
            </a:r>
            <a:r>
              <a:rPr lang="en" sz="2000" b="1" u="sng"/>
              <a:t>bicuspid valve</a:t>
            </a:r>
            <a:r>
              <a:rPr lang="en" sz="2000" b="1"/>
              <a:t> into the </a:t>
            </a:r>
            <a:r>
              <a:rPr lang="en" sz="2000" b="1" u="sng"/>
              <a:t>left ventricle</a:t>
            </a:r>
            <a:r>
              <a:rPr lang="en" sz="2000" b="1"/>
              <a:t>. Then through the </a:t>
            </a:r>
            <a:r>
              <a:rPr lang="en" sz="2000" b="1" u="sng"/>
              <a:t>aortic valve</a:t>
            </a:r>
            <a:r>
              <a:rPr lang="en" sz="2000" b="1"/>
              <a:t>, through the </a:t>
            </a:r>
            <a:r>
              <a:rPr lang="en" sz="2000" b="1" u="sng"/>
              <a:t>aorta</a:t>
            </a:r>
            <a:r>
              <a:rPr lang="en" sz="2000" b="1"/>
              <a:t> and to the rest of the body.</a:t>
            </a:r>
          </a:p>
          <a:p>
            <a:pPr>
              <a:spcBef>
                <a:spcPts val="0"/>
              </a:spcBef>
              <a:buNone/>
            </a:pPr>
            <a:endParaRPr/>
          </a:p>
        </p:txBody>
      </p:sp>
      <p:pic>
        <p:nvPicPr>
          <p:cNvPr id="968" name="Shape 968"/>
          <p:cNvPicPr preferRelativeResize="0"/>
          <p:nvPr/>
        </p:nvPicPr>
        <p:blipFill>
          <a:blip r:embed="rId3">
            <a:alphaModFix/>
          </a:blip>
          <a:stretch>
            <a:fillRect/>
          </a:stretch>
        </p:blipFill>
        <p:spPr>
          <a:xfrm>
            <a:off x="5988275" y="0"/>
            <a:ext cx="1736725" cy="1348524"/>
          </a:xfrm>
          <a:prstGeom prst="rect">
            <a:avLst/>
          </a:prstGeom>
          <a:noFill/>
          <a:ln>
            <a:noFill/>
          </a:ln>
        </p:spPr>
      </p:pic>
    </p:spTree>
  </p:cSld>
  <p:clrMapOvr>
    <a:masterClrMapping/>
  </p:clrMapOvr>
  <p:transition spd="slow">
    <p:cut/>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Shape 97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4.3: Essential Questions</a:t>
            </a:r>
          </a:p>
        </p:txBody>
      </p:sp>
      <p:sp>
        <p:nvSpPr>
          <p:cNvPr id="974" name="Shape 974"/>
          <p:cNvSpPr txBox="1">
            <a:spLocks noGrp="1"/>
          </p:cNvSpPr>
          <p:nvPr>
            <p:ph type="body" idx="1"/>
          </p:nvPr>
        </p:nvSpPr>
        <p:spPr>
          <a:xfrm>
            <a:off x="457200" y="1200150"/>
            <a:ext cx="8229600" cy="3825600"/>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4) How do the structure of arteries, veins and capillaries relate to their function in the body?</a:t>
            </a:r>
          </a:p>
          <a:p>
            <a:pPr lvl="0" rtl="0">
              <a:spcBef>
                <a:spcPts val="0"/>
              </a:spcBef>
              <a:buClr>
                <a:schemeClr val="dk1"/>
              </a:buClr>
              <a:buSzPct val="36666"/>
              <a:buFont typeface="Arial"/>
              <a:buNone/>
            </a:pPr>
            <a:r>
              <a:rPr lang="en" u="sng"/>
              <a:t>Arteries and veins</a:t>
            </a:r>
            <a:r>
              <a:rPr lang="en"/>
              <a:t> are different sizes to hold different pressure, and capillaries are permeable(Cole)</a:t>
            </a:r>
          </a:p>
          <a:p>
            <a:pPr lvl="0" rtl="0">
              <a:spcBef>
                <a:spcPts val="0"/>
              </a:spcBef>
              <a:buClr>
                <a:schemeClr val="dk1"/>
              </a:buClr>
              <a:buFont typeface="Arial"/>
              <a:buNone/>
            </a:pPr>
            <a:endParaRPr/>
          </a:p>
          <a:p>
            <a:pPr lvl="0" rtl="0">
              <a:spcBef>
                <a:spcPts val="0"/>
              </a:spcBef>
              <a:buClr>
                <a:schemeClr val="dk1"/>
              </a:buClr>
              <a:buFont typeface="Arial"/>
              <a:buNone/>
            </a:pPr>
            <a:endParaRPr/>
          </a:p>
          <a:p>
            <a:pPr>
              <a:spcBef>
                <a:spcPts val="0"/>
              </a:spcBef>
              <a:buNone/>
            </a:pPr>
            <a:endParaRPr/>
          </a:p>
        </p:txBody>
      </p:sp>
      <p:pic>
        <p:nvPicPr>
          <p:cNvPr id="975" name="Shape 975"/>
          <p:cNvPicPr preferRelativeResize="0"/>
          <p:nvPr/>
        </p:nvPicPr>
        <p:blipFill>
          <a:blip r:embed="rId3">
            <a:alphaModFix/>
          </a:blip>
          <a:stretch>
            <a:fillRect/>
          </a:stretch>
        </p:blipFill>
        <p:spPr>
          <a:xfrm>
            <a:off x="4653100" y="3511275"/>
            <a:ext cx="3028950" cy="1514475"/>
          </a:xfrm>
          <a:prstGeom prst="rect">
            <a:avLst/>
          </a:prstGeom>
          <a:noFill/>
          <a:ln>
            <a:noFill/>
          </a:ln>
        </p:spPr>
      </p:pic>
    </p:spTree>
  </p:cSld>
  <p:clrMapOvr>
    <a:masterClrMapping/>
  </p:clrMapOvr>
  <p:transition spd="slow">
    <p:cut/>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Shape 98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4.3: Essential Questions</a:t>
            </a:r>
          </a:p>
        </p:txBody>
      </p:sp>
      <p:sp>
        <p:nvSpPr>
          <p:cNvPr id="981" name="Shape 981"/>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5) What unique features of veins help move blood back to the heart? SEAN</a:t>
            </a:r>
          </a:p>
          <a:p>
            <a:pPr rtl="0">
              <a:spcBef>
                <a:spcPts val="0"/>
              </a:spcBef>
              <a:buNone/>
            </a:pPr>
            <a:endParaRPr/>
          </a:p>
          <a:p>
            <a:pPr>
              <a:spcBef>
                <a:spcPts val="0"/>
              </a:spcBef>
              <a:buNone/>
            </a:pPr>
            <a:r>
              <a:rPr lang="en" sz="1800" b="1" u="sng"/>
              <a:t>Veins</a:t>
            </a:r>
            <a:r>
              <a:rPr lang="en" sz="1800" b="1"/>
              <a:t> have </a:t>
            </a:r>
            <a:r>
              <a:rPr lang="en" sz="1800" b="1" u="sng"/>
              <a:t>valves</a:t>
            </a:r>
            <a:r>
              <a:rPr lang="en" sz="1800" b="1"/>
              <a:t> the help the blood return to the heart. They need these </a:t>
            </a:r>
            <a:r>
              <a:rPr lang="en" sz="1800" b="1" u="sng"/>
              <a:t>valves</a:t>
            </a:r>
            <a:r>
              <a:rPr lang="en" sz="1800" b="1"/>
              <a:t> because they have lower pressure and some most travel upwards to the heart.</a:t>
            </a:r>
          </a:p>
        </p:txBody>
      </p:sp>
      <p:pic>
        <p:nvPicPr>
          <p:cNvPr id="982" name="Shape 982"/>
          <p:cNvPicPr preferRelativeResize="0"/>
          <p:nvPr/>
        </p:nvPicPr>
        <p:blipFill>
          <a:blip r:embed="rId3">
            <a:alphaModFix/>
          </a:blip>
          <a:stretch>
            <a:fillRect/>
          </a:stretch>
        </p:blipFill>
        <p:spPr>
          <a:xfrm>
            <a:off x="5958875" y="3428825"/>
            <a:ext cx="1460693" cy="1639824"/>
          </a:xfrm>
          <a:prstGeom prst="rect">
            <a:avLst/>
          </a:prstGeom>
          <a:noFill/>
          <a:ln>
            <a:noFill/>
          </a:ln>
        </p:spPr>
      </p:pic>
    </p:spTree>
  </p:cSld>
  <p:clrMapOvr>
    <a:masterClrMapping/>
  </p:clrMapOvr>
  <p:transition spd="slow">
    <p:cut/>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Shape 987"/>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4.3: Essential Questions</a:t>
            </a:r>
          </a:p>
        </p:txBody>
      </p:sp>
      <p:sp>
        <p:nvSpPr>
          <p:cNvPr id="988" name="Shape 988"/>
          <p:cNvSpPr txBox="1">
            <a:spLocks noGrp="1"/>
          </p:cNvSpPr>
          <p:nvPr>
            <p:ph type="body" idx="1"/>
          </p:nvPr>
        </p:nvSpPr>
        <p:spPr>
          <a:xfrm>
            <a:off x="457200" y="1242925"/>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6) What are varicose veins? SEAN</a:t>
            </a:r>
          </a:p>
          <a:p>
            <a:pPr lvl="0" rtl="0">
              <a:spcBef>
                <a:spcPts val="0"/>
              </a:spcBef>
              <a:buClr>
                <a:schemeClr val="dk1"/>
              </a:buClr>
              <a:buFont typeface="Arial"/>
              <a:buNone/>
            </a:pPr>
            <a:endParaRPr/>
          </a:p>
          <a:p>
            <a:pPr lvl="0" rtl="0">
              <a:spcBef>
                <a:spcPts val="0"/>
              </a:spcBef>
              <a:buClr>
                <a:schemeClr val="dk1"/>
              </a:buClr>
              <a:buSzPct val="36666"/>
              <a:buFont typeface="Arial"/>
              <a:buNone/>
            </a:pPr>
            <a:r>
              <a:rPr lang="en" u="sng"/>
              <a:t>Varicose veins</a:t>
            </a:r>
            <a:r>
              <a:rPr lang="en"/>
              <a:t> are swelling of a superficial vein in someones leg. </a:t>
            </a:r>
          </a:p>
          <a:p>
            <a:pPr>
              <a:spcBef>
                <a:spcPts val="0"/>
              </a:spcBef>
              <a:buNone/>
            </a:pPr>
            <a:endParaRPr/>
          </a:p>
        </p:txBody>
      </p:sp>
      <p:pic>
        <p:nvPicPr>
          <p:cNvPr id="989" name="Shape 989"/>
          <p:cNvPicPr preferRelativeResize="0"/>
          <p:nvPr/>
        </p:nvPicPr>
        <p:blipFill>
          <a:blip r:embed="rId3">
            <a:alphaModFix/>
          </a:blip>
          <a:stretch>
            <a:fillRect/>
          </a:stretch>
        </p:blipFill>
        <p:spPr>
          <a:xfrm>
            <a:off x="4493900" y="3225550"/>
            <a:ext cx="2619375" cy="1743075"/>
          </a:xfrm>
          <a:prstGeom prst="rect">
            <a:avLst/>
          </a:prstGeom>
          <a:noFill/>
          <a:ln>
            <a:noFill/>
          </a:ln>
        </p:spPr>
      </p:pic>
    </p:spTree>
  </p:cSld>
  <p:clrMapOvr>
    <a:masterClrMapping/>
  </p:clrMapOvr>
  <p:transition spd="slow">
    <p:cut/>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Shape 99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4.3: Essential Questions</a:t>
            </a:r>
          </a:p>
        </p:txBody>
      </p:sp>
      <p:sp>
        <p:nvSpPr>
          <p:cNvPr id="995" name="Shape 995"/>
          <p:cNvSpPr txBox="1">
            <a:spLocks noGrp="1"/>
          </p:cNvSpPr>
          <p:nvPr>
            <p:ph type="body" idx="1"/>
          </p:nvPr>
        </p:nvSpPr>
        <p:spPr>
          <a:xfrm>
            <a:off x="457200" y="1200150"/>
            <a:ext cx="55497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7) Why don’t we ever hear about varicose arteries? SEAN</a:t>
            </a:r>
          </a:p>
          <a:p>
            <a:pPr rtl="0">
              <a:spcBef>
                <a:spcPts val="0"/>
              </a:spcBef>
              <a:buNone/>
            </a:pPr>
            <a:endParaRPr/>
          </a:p>
          <a:p>
            <a:pPr>
              <a:spcBef>
                <a:spcPts val="0"/>
              </a:spcBef>
              <a:buNone/>
            </a:pPr>
            <a:r>
              <a:rPr lang="en" sz="1800" b="1"/>
              <a:t>Varicose arteries are not a thing.</a:t>
            </a:r>
            <a:r>
              <a:rPr lang="en"/>
              <a:t> </a:t>
            </a:r>
            <a:r>
              <a:rPr lang="en" sz="1800" b="1"/>
              <a:t>The </a:t>
            </a:r>
            <a:r>
              <a:rPr lang="en" sz="1800" b="1" u="sng"/>
              <a:t>arteries</a:t>
            </a:r>
            <a:r>
              <a:rPr lang="en" sz="1800" b="1"/>
              <a:t> have too much pressure and are too thick for improper blood flow.</a:t>
            </a:r>
          </a:p>
        </p:txBody>
      </p:sp>
      <p:pic>
        <p:nvPicPr>
          <p:cNvPr id="996" name="Shape 996"/>
          <p:cNvPicPr preferRelativeResize="0"/>
          <p:nvPr/>
        </p:nvPicPr>
        <p:blipFill>
          <a:blip r:embed="rId3">
            <a:alphaModFix/>
          </a:blip>
          <a:stretch>
            <a:fillRect/>
          </a:stretch>
        </p:blipFill>
        <p:spPr>
          <a:xfrm>
            <a:off x="5784075" y="1804200"/>
            <a:ext cx="3306775" cy="1984074"/>
          </a:xfrm>
          <a:prstGeom prst="rect">
            <a:avLst/>
          </a:prstGeom>
          <a:noFill/>
          <a:ln>
            <a:noFill/>
          </a:ln>
        </p:spPr>
      </p:pic>
    </p:spTree>
  </p:cSld>
  <p:clrMapOvr>
    <a:masterClrMapping/>
  </p:clrMapOvr>
  <p:transition spd="slow">
    <p:cut/>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Shape 100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4.3: Essential Questions</a:t>
            </a:r>
          </a:p>
        </p:txBody>
      </p:sp>
      <p:sp>
        <p:nvSpPr>
          <p:cNvPr id="1002" name="Shape 1002"/>
          <p:cNvSpPr txBox="1">
            <a:spLocks noGrp="1"/>
          </p:cNvSpPr>
          <p:nvPr>
            <p:ph type="body" idx="1"/>
          </p:nvPr>
        </p:nvSpPr>
        <p:spPr>
          <a:xfrm>
            <a:off x="457200" y="1200150"/>
            <a:ext cx="6663599"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8) What are the major arteries and veins in the body and which regions do they serve?</a:t>
            </a:r>
          </a:p>
          <a:p>
            <a:pPr lvl="0" rtl="0">
              <a:spcBef>
                <a:spcPts val="0"/>
              </a:spcBef>
              <a:buClr>
                <a:schemeClr val="dk1"/>
              </a:buClr>
              <a:buSzPct val="36666"/>
              <a:buFont typeface="Arial"/>
              <a:buNone/>
            </a:pPr>
            <a:r>
              <a:rPr lang="en"/>
              <a:t>The major arteries and veins include the </a:t>
            </a:r>
            <a:r>
              <a:rPr lang="en" b="1" u="sng"/>
              <a:t>aorta </a:t>
            </a:r>
            <a:r>
              <a:rPr lang="en"/>
              <a:t>and femoral artery which are designed to supply oxygen to appendicular skeleton(Cole)</a:t>
            </a:r>
          </a:p>
          <a:p>
            <a:pPr lvl="0" rtl="0">
              <a:spcBef>
                <a:spcPts val="0"/>
              </a:spcBef>
              <a:buClr>
                <a:schemeClr val="dk1"/>
              </a:buClr>
              <a:buFont typeface="Arial"/>
              <a:buNone/>
            </a:pPr>
            <a:endParaRPr/>
          </a:p>
          <a:p>
            <a:pPr>
              <a:spcBef>
                <a:spcPts val="0"/>
              </a:spcBef>
              <a:buNone/>
            </a:pPr>
            <a:endParaRPr/>
          </a:p>
        </p:txBody>
      </p:sp>
      <p:pic>
        <p:nvPicPr>
          <p:cNvPr id="1003" name="Shape 1003"/>
          <p:cNvPicPr preferRelativeResize="0"/>
          <p:nvPr/>
        </p:nvPicPr>
        <p:blipFill>
          <a:blip r:embed="rId3">
            <a:alphaModFix/>
          </a:blip>
          <a:stretch>
            <a:fillRect/>
          </a:stretch>
        </p:blipFill>
        <p:spPr>
          <a:xfrm>
            <a:off x="6871375" y="205975"/>
            <a:ext cx="2063125" cy="1622774"/>
          </a:xfrm>
          <a:prstGeom prst="rect">
            <a:avLst/>
          </a:prstGeom>
          <a:noFill/>
          <a:ln>
            <a:noFill/>
          </a:ln>
        </p:spPr>
      </p:pic>
      <p:pic>
        <p:nvPicPr>
          <p:cNvPr id="1004" name="Shape 1004"/>
          <p:cNvPicPr preferRelativeResize="0"/>
          <p:nvPr/>
        </p:nvPicPr>
        <p:blipFill>
          <a:blip r:embed="rId4">
            <a:alphaModFix/>
          </a:blip>
          <a:stretch>
            <a:fillRect/>
          </a:stretch>
        </p:blipFill>
        <p:spPr>
          <a:xfrm>
            <a:off x="7273325" y="2122000"/>
            <a:ext cx="1571625" cy="2905125"/>
          </a:xfrm>
          <a:prstGeom prst="rect">
            <a:avLst/>
          </a:prstGeom>
          <a:noFill/>
          <a:ln>
            <a:noFill/>
          </a:ln>
        </p:spPr>
      </p:pic>
    </p:spTree>
  </p:cSld>
  <p:clrMapOvr>
    <a:masterClrMapping/>
  </p:clrMapOvr>
  <p:transition spd="slow">
    <p:cu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Shape 1009"/>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4.3: Essential Questions</a:t>
            </a:r>
          </a:p>
        </p:txBody>
      </p:sp>
      <p:sp>
        <p:nvSpPr>
          <p:cNvPr id="1010" name="Shape 1010"/>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9) What is cardiac output?</a:t>
            </a:r>
          </a:p>
          <a:p>
            <a:pPr lvl="0" rtl="0">
              <a:spcBef>
                <a:spcPts val="0"/>
              </a:spcBef>
              <a:buClr>
                <a:schemeClr val="dk1"/>
              </a:buClr>
              <a:buSzPct val="36666"/>
              <a:buFont typeface="Arial"/>
              <a:buNone/>
            </a:pPr>
            <a:r>
              <a:rPr lang="en" b="1" u="sng"/>
              <a:t>Cardiac Output</a:t>
            </a:r>
            <a:r>
              <a:rPr lang="en"/>
              <a:t> is a showing of how much blood a heart pumps in a minute(Cole)</a:t>
            </a:r>
          </a:p>
          <a:p>
            <a:pPr>
              <a:spcBef>
                <a:spcPts val="0"/>
              </a:spcBef>
              <a:buNone/>
            </a:pPr>
            <a:endParaRPr/>
          </a:p>
        </p:txBody>
      </p:sp>
      <p:pic>
        <p:nvPicPr>
          <p:cNvPr id="1011" name="Shape 1011"/>
          <p:cNvPicPr preferRelativeResize="0"/>
          <p:nvPr/>
        </p:nvPicPr>
        <p:blipFill>
          <a:blip r:embed="rId3">
            <a:alphaModFix/>
          </a:blip>
          <a:stretch>
            <a:fillRect/>
          </a:stretch>
        </p:blipFill>
        <p:spPr>
          <a:xfrm>
            <a:off x="107850" y="3111025"/>
            <a:ext cx="3572925" cy="1814825"/>
          </a:xfrm>
          <a:prstGeom prst="rect">
            <a:avLst/>
          </a:prstGeom>
          <a:noFill/>
          <a:ln>
            <a:noFill/>
          </a:ln>
        </p:spPr>
      </p:pic>
      <p:pic>
        <p:nvPicPr>
          <p:cNvPr id="1012" name="Shape 1012"/>
          <p:cNvPicPr preferRelativeResize="0"/>
          <p:nvPr/>
        </p:nvPicPr>
        <p:blipFill>
          <a:blip r:embed="rId4">
            <a:alphaModFix/>
          </a:blip>
          <a:stretch>
            <a:fillRect/>
          </a:stretch>
        </p:blipFill>
        <p:spPr>
          <a:xfrm>
            <a:off x="6951575" y="2827375"/>
            <a:ext cx="2042325" cy="2144900"/>
          </a:xfrm>
          <a:prstGeom prst="rect">
            <a:avLst/>
          </a:prstGeom>
          <a:noFill/>
          <a:ln>
            <a:noFill/>
          </a:ln>
        </p:spPr>
      </p:pic>
    </p:spTree>
  </p:cSld>
  <p:clrMapOvr>
    <a:masterClrMapping/>
  </p:clrMapOvr>
  <p:transition spd="slow">
    <p:cut/>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Shape 1017"/>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4.3; Essential Questions</a:t>
            </a:r>
          </a:p>
        </p:txBody>
      </p:sp>
      <p:sp>
        <p:nvSpPr>
          <p:cNvPr id="1018" name="Shape 1018"/>
          <p:cNvSpPr txBox="1">
            <a:spLocks noGrp="1"/>
          </p:cNvSpPr>
          <p:nvPr>
            <p:ph type="body" idx="1"/>
          </p:nvPr>
        </p:nvSpPr>
        <p:spPr>
          <a:xfrm>
            <a:off x="457200" y="1157375"/>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10) How does cardiac output help assess overall heart health?</a:t>
            </a:r>
          </a:p>
          <a:p>
            <a:pPr lvl="0" rtl="0">
              <a:spcBef>
                <a:spcPts val="0"/>
              </a:spcBef>
              <a:buClr>
                <a:schemeClr val="dk1"/>
              </a:buClr>
              <a:buSzPct val="36666"/>
              <a:buFont typeface="Arial"/>
              <a:buNone/>
            </a:pPr>
            <a:r>
              <a:rPr lang="en"/>
              <a:t>This is the greatest measurement of your oxygen level, and with your </a:t>
            </a:r>
          </a:p>
          <a:p>
            <a:pPr lvl="0" rtl="0">
              <a:spcBef>
                <a:spcPts val="0"/>
              </a:spcBef>
              <a:buClr>
                <a:schemeClr val="dk1"/>
              </a:buClr>
              <a:buSzPct val="36666"/>
              <a:buFont typeface="Arial"/>
              <a:buNone/>
            </a:pPr>
            <a:r>
              <a:rPr lang="en" b="1" u="sng"/>
              <a:t>heart rate</a:t>
            </a:r>
            <a:r>
              <a:rPr lang="en"/>
              <a:t> covers all </a:t>
            </a:r>
          </a:p>
          <a:p>
            <a:pPr lvl="0" rtl="0">
              <a:spcBef>
                <a:spcPts val="0"/>
              </a:spcBef>
              <a:buClr>
                <a:schemeClr val="dk1"/>
              </a:buClr>
              <a:buSzPct val="36666"/>
              <a:buFont typeface="Arial"/>
              <a:buNone/>
            </a:pPr>
            <a:r>
              <a:rPr lang="en"/>
              <a:t>angles of heart health(Cole)</a:t>
            </a:r>
          </a:p>
          <a:p>
            <a:pPr>
              <a:spcBef>
                <a:spcPts val="0"/>
              </a:spcBef>
              <a:buNone/>
            </a:pPr>
            <a:endParaRPr/>
          </a:p>
        </p:txBody>
      </p:sp>
      <p:pic>
        <p:nvPicPr>
          <p:cNvPr id="1019" name="Shape 1019"/>
          <p:cNvPicPr preferRelativeResize="0"/>
          <p:nvPr/>
        </p:nvPicPr>
        <p:blipFill>
          <a:blip r:embed="rId3">
            <a:alphaModFix/>
          </a:blip>
          <a:stretch>
            <a:fillRect/>
          </a:stretch>
        </p:blipFill>
        <p:spPr>
          <a:xfrm>
            <a:off x="5757325" y="2874700"/>
            <a:ext cx="2735249" cy="2048800"/>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1.2 Essential Questions</a:t>
            </a:r>
          </a:p>
        </p:txBody>
      </p:sp>
      <p:sp>
        <p:nvSpPr>
          <p:cNvPr id="125" name="Shape 125"/>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6) What is forensic anthropology and how does this field relate to human body systems?</a:t>
            </a:r>
          </a:p>
          <a:p>
            <a:pPr>
              <a:spcBef>
                <a:spcPts val="0"/>
              </a:spcBef>
              <a:buNone/>
            </a:pPr>
            <a:r>
              <a:rPr lang="en" sz="2400" u="sng"/>
              <a:t>Forensic Anthropology</a:t>
            </a:r>
            <a:r>
              <a:rPr lang="en" sz="2400"/>
              <a:t> is the examination of bones for law enforcement purposes. And this is related because it takes an in depth look at the skeletal system. (Jocelyn)</a:t>
            </a:r>
          </a:p>
        </p:txBody>
      </p:sp>
      <p:pic>
        <p:nvPicPr>
          <p:cNvPr id="126" name="Shape 126"/>
          <p:cNvPicPr preferRelativeResize="0"/>
          <p:nvPr/>
        </p:nvPicPr>
        <p:blipFill>
          <a:blip r:embed="rId3">
            <a:alphaModFix/>
          </a:blip>
          <a:stretch>
            <a:fillRect/>
          </a:stretch>
        </p:blipFill>
        <p:spPr>
          <a:xfrm>
            <a:off x="584675" y="3678075"/>
            <a:ext cx="3667125" cy="1247775"/>
          </a:xfrm>
          <a:prstGeom prst="rect">
            <a:avLst/>
          </a:prstGeom>
          <a:noFill/>
          <a:ln>
            <a:noFill/>
          </a:ln>
        </p:spPr>
      </p:pic>
    </p:spTree>
  </p:cSld>
  <p:clrMapOvr>
    <a:masterClrMapping/>
  </p:clrMapOvr>
  <p:transition spd="slow">
    <p:cut/>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Shape 102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4.3: Essential Questions</a:t>
            </a:r>
          </a:p>
        </p:txBody>
      </p:sp>
      <p:sp>
        <p:nvSpPr>
          <p:cNvPr id="1025" name="Shape 1025"/>
          <p:cNvSpPr txBox="1">
            <a:spLocks noGrp="1"/>
          </p:cNvSpPr>
          <p:nvPr>
            <p:ph type="body" idx="1"/>
          </p:nvPr>
        </p:nvSpPr>
        <p:spPr>
          <a:xfrm>
            <a:off x="457200" y="1157375"/>
            <a:ext cx="58971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11) How does an increased or decreased cardiac output impact the body?</a:t>
            </a:r>
          </a:p>
          <a:p>
            <a:pPr lvl="0" rtl="0">
              <a:spcBef>
                <a:spcPts val="0"/>
              </a:spcBef>
              <a:buClr>
                <a:schemeClr val="dk1"/>
              </a:buClr>
              <a:buSzPct val="36666"/>
              <a:buFont typeface="Arial"/>
              <a:buNone/>
            </a:pPr>
            <a:r>
              <a:rPr lang="en"/>
              <a:t>Lower output means less oxygen, and therefore means fatigued cells in your muscles(Cole)</a:t>
            </a:r>
          </a:p>
          <a:p>
            <a:pPr>
              <a:spcBef>
                <a:spcPts val="0"/>
              </a:spcBef>
              <a:buNone/>
            </a:pPr>
            <a:endParaRPr/>
          </a:p>
        </p:txBody>
      </p:sp>
      <p:pic>
        <p:nvPicPr>
          <p:cNvPr id="1026" name="Shape 1026"/>
          <p:cNvPicPr preferRelativeResize="0"/>
          <p:nvPr/>
        </p:nvPicPr>
        <p:blipFill>
          <a:blip r:embed="rId3">
            <a:alphaModFix/>
          </a:blip>
          <a:stretch>
            <a:fillRect/>
          </a:stretch>
        </p:blipFill>
        <p:spPr>
          <a:xfrm>
            <a:off x="6167300" y="1311475"/>
            <a:ext cx="2860124" cy="3571600"/>
          </a:xfrm>
          <a:prstGeom prst="rect">
            <a:avLst/>
          </a:prstGeom>
          <a:noFill/>
          <a:ln>
            <a:noFill/>
          </a:ln>
        </p:spPr>
      </p:pic>
    </p:spTree>
  </p:cSld>
  <p:clrMapOvr>
    <a:masterClrMapping/>
  </p:clrMapOvr>
  <p:transition spd="slow">
    <p:cut/>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Shape 103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4.3: Essential Questions</a:t>
            </a:r>
          </a:p>
        </p:txBody>
      </p:sp>
      <p:sp>
        <p:nvSpPr>
          <p:cNvPr id="1032" name="Shape 1032"/>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12) What is blood pressure?</a:t>
            </a:r>
          </a:p>
          <a:p>
            <a:pPr lvl="0" rtl="0">
              <a:spcBef>
                <a:spcPts val="0"/>
              </a:spcBef>
              <a:buClr>
                <a:schemeClr val="dk1"/>
              </a:buClr>
              <a:buSzPct val="36666"/>
              <a:buFont typeface="Arial"/>
              <a:buNone/>
            </a:pPr>
            <a:r>
              <a:rPr lang="en"/>
              <a:t>Blood pressure measures the force exerted on the walls of your arteries and veins(Cole)</a:t>
            </a:r>
          </a:p>
          <a:p>
            <a:pPr>
              <a:spcBef>
                <a:spcPts val="0"/>
              </a:spcBef>
              <a:buNone/>
            </a:pPr>
            <a:endParaRPr/>
          </a:p>
        </p:txBody>
      </p:sp>
      <p:pic>
        <p:nvPicPr>
          <p:cNvPr id="1033" name="Shape 1033"/>
          <p:cNvPicPr preferRelativeResize="0"/>
          <p:nvPr/>
        </p:nvPicPr>
        <p:blipFill>
          <a:blip r:embed="rId3">
            <a:alphaModFix/>
          </a:blip>
          <a:stretch>
            <a:fillRect/>
          </a:stretch>
        </p:blipFill>
        <p:spPr>
          <a:xfrm>
            <a:off x="2754775" y="2949175"/>
            <a:ext cx="3154074" cy="2110375"/>
          </a:xfrm>
          <a:prstGeom prst="rect">
            <a:avLst/>
          </a:prstGeom>
          <a:noFill/>
          <a:ln>
            <a:noFill/>
          </a:ln>
        </p:spPr>
      </p:pic>
    </p:spTree>
  </p:cSld>
  <p:clrMapOvr>
    <a:masterClrMapping/>
  </p:clrMapOvr>
  <p:transition spd="slow">
    <p:cut/>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Shape 1038"/>
          <p:cNvSpPr txBox="1">
            <a:spLocks noGrp="1"/>
          </p:cNvSpPr>
          <p:nvPr>
            <p:ph type="title"/>
          </p:nvPr>
        </p:nvSpPr>
        <p:spPr>
          <a:xfrm>
            <a:off x="510675" y="248753"/>
            <a:ext cx="8229600" cy="857400"/>
          </a:xfrm>
          <a:prstGeom prst="rect">
            <a:avLst/>
          </a:prstGeom>
        </p:spPr>
        <p:txBody>
          <a:bodyPr lIns="91425" tIns="91425" rIns="91425" bIns="91425" anchor="b" anchorCtr="0">
            <a:noAutofit/>
          </a:bodyPr>
          <a:lstStyle/>
          <a:p>
            <a:pPr>
              <a:spcBef>
                <a:spcPts val="0"/>
              </a:spcBef>
              <a:buNone/>
            </a:pPr>
            <a:r>
              <a:rPr lang="en"/>
              <a:t>4.3: Essential Questions</a:t>
            </a:r>
          </a:p>
        </p:txBody>
      </p:sp>
      <p:sp>
        <p:nvSpPr>
          <p:cNvPr id="1039" name="Shape 1039"/>
          <p:cNvSpPr txBox="1">
            <a:spLocks noGrp="1"/>
          </p:cNvSpPr>
          <p:nvPr>
            <p:ph type="body" idx="1"/>
          </p:nvPr>
        </p:nvSpPr>
        <p:spPr>
          <a:xfrm>
            <a:off x="328875" y="1106150"/>
            <a:ext cx="5900699"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13) How can the measurement of blood pressure in the legs be used to assess circulation?</a:t>
            </a:r>
          </a:p>
          <a:p>
            <a:pPr>
              <a:spcBef>
                <a:spcPts val="0"/>
              </a:spcBef>
              <a:buNone/>
            </a:pPr>
            <a:r>
              <a:rPr lang="en"/>
              <a:t> Because your legs are Distal from your axial skeleton, it shows that the blood is going far enough, shows strength of cardiac muscle(Cole)</a:t>
            </a:r>
          </a:p>
        </p:txBody>
      </p:sp>
      <p:pic>
        <p:nvPicPr>
          <p:cNvPr id="1040" name="Shape 1040"/>
          <p:cNvPicPr preferRelativeResize="0"/>
          <p:nvPr/>
        </p:nvPicPr>
        <p:blipFill>
          <a:blip r:embed="rId3">
            <a:alphaModFix/>
          </a:blip>
          <a:stretch>
            <a:fillRect/>
          </a:stretch>
        </p:blipFill>
        <p:spPr>
          <a:xfrm>
            <a:off x="6229575" y="284400"/>
            <a:ext cx="2742400" cy="2196105"/>
          </a:xfrm>
          <a:prstGeom prst="rect">
            <a:avLst/>
          </a:prstGeom>
          <a:noFill/>
          <a:ln>
            <a:noFill/>
          </a:ln>
        </p:spPr>
      </p:pic>
      <p:pic>
        <p:nvPicPr>
          <p:cNvPr id="1041" name="Shape 1041"/>
          <p:cNvPicPr preferRelativeResize="0"/>
          <p:nvPr/>
        </p:nvPicPr>
        <p:blipFill>
          <a:blip r:embed="rId4">
            <a:alphaModFix/>
          </a:blip>
          <a:stretch>
            <a:fillRect/>
          </a:stretch>
        </p:blipFill>
        <p:spPr>
          <a:xfrm>
            <a:off x="6419275" y="3041150"/>
            <a:ext cx="2552700" cy="1790700"/>
          </a:xfrm>
          <a:prstGeom prst="rect">
            <a:avLst/>
          </a:prstGeom>
          <a:noFill/>
          <a:ln>
            <a:noFill/>
          </a:ln>
        </p:spPr>
      </p:pic>
    </p:spTree>
  </p:cSld>
  <p:clrMapOvr>
    <a:masterClrMapping/>
  </p:clrMapOvr>
  <p:transition spd="slow">
    <p:cut/>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Shape 104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4.3: Essential Questions</a:t>
            </a:r>
          </a:p>
        </p:txBody>
      </p:sp>
      <p:sp>
        <p:nvSpPr>
          <p:cNvPr id="1047" name="Shape 1047"/>
          <p:cNvSpPr txBox="1">
            <a:spLocks noGrp="1"/>
          </p:cNvSpPr>
          <p:nvPr>
            <p:ph type="body" idx="1"/>
          </p:nvPr>
        </p:nvSpPr>
        <p:spPr>
          <a:xfrm>
            <a:off x="457200" y="1200150"/>
            <a:ext cx="53802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14) What is peripheral artery disease?</a:t>
            </a:r>
          </a:p>
          <a:p>
            <a:pPr>
              <a:spcBef>
                <a:spcPts val="0"/>
              </a:spcBef>
              <a:buNone/>
            </a:pPr>
            <a:r>
              <a:rPr lang="en"/>
              <a:t>A Disease in which walls of your </a:t>
            </a:r>
            <a:r>
              <a:rPr lang="en" b="1" u="sng"/>
              <a:t>arteries/arterioles</a:t>
            </a:r>
            <a:r>
              <a:rPr lang="en"/>
              <a:t> or </a:t>
            </a:r>
            <a:r>
              <a:rPr lang="en" b="1" u="sng"/>
              <a:t>veins/venules</a:t>
            </a:r>
            <a:r>
              <a:rPr lang="en"/>
              <a:t> are blocked(Cole)</a:t>
            </a:r>
          </a:p>
        </p:txBody>
      </p:sp>
      <p:pic>
        <p:nvPicPr>
          <p:cNvPr id="1048" name="Shape 1048"/>
          <p:cNvPicPr preferRelativeResize="0"/>
          <p:nvPr/>
        </p:nvPicPr>
        <p:blipFill>
          <a:blip r:embed="rId3">
            <a:alphaModFix/>
          </a:blip>
          <a:stretch>
            <a:fillRect/>
          </a:stretch>
        </p:blipFill>
        <p:spPr>
          <a:xfrm>
            <a:off x="5735087" y="1063375"/>
            <a:ext cx="3033112" cy="3725699"/>
          </a:xfrm>
          <a:prstGeom prst="rect">
            <a:avLst/>
          </a:prstGeom>
          <a:noFill/>
          <a:ln>
            <a:noFill/>
          </a:ln>
        </p:spPr>
      </p:pic>
    </p:spTree>
  </p:cSld>
  <p:clrMapOvr>
    <a:masterClrMapping/>
  </p:clrMapOvr>
  <p:transition spd="slow">
    <p:cut/>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Shape 105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4.3: Essential Questions</a:t>
            </a:r>
          </a:p>
        </p:txBody>
      </p:sp>
      <p:sp>
        <p:nvSpPr>
          <p:cNvPr id="1054" name="Shape 1054"/>
          <p:cNvSpPr txBox="1">
            <a:spLocks noGrp="1"/>
          </p:cNvSpPr>
          <p:nvPr>
            <p:ph type="body" idx="1"/>
          </p:nvPr>
        </p:nvSpPr>
        <p:spPr>
          <a:xfrm>
            <a:off x="457200" y="1200150"/>
            <a:ext cx="4863299"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15) Why can smoking lead to peripheral artery disease?</a:t>
            </a:r>
          </a:p>
          <a:p>
            <a:pPr>
              <a:spcBef>
                <a:spcPts val="0"/>
              </a:spcBef>
              <a:buNone/>
            </a:pPr>
            <a:r>
              <a:rPr lang="en"/>
              <a:t>Smoking leads to a buildup of tar, and/or other chemicals when it goes into your </a:t>
            </a:r>
            <a:r>
              <a:rPr lang="en" u="sng"/>
              <a:t>respiratory system</a:t>
            </a:r>
            <a:r>
              <a:rPr lang="en"/>
              <a:t>.(Cole)</a:t>
            </a:r>
          </a:p>
        </p:txBody>
      </p:sp>
      <p:pic>
        <p:nvPicPr>
          <p:cNvPr id="1055" name="Shape 1055"/>
          <p:cNvPicPr preferRelativeResize="0"/>
          <p:nvPr/>
        </p:nvPicPr>
        <p:blipFill>
          <a:blip r:embed="rId3">
            <a:alphaModFix/>
          </a:blip>
          <a:stretch>
            <a:fillRect/>
          </a:stretch>
        </p:blipFill>
        <p:spPr>
          <a:xfrm>
            <a:off x="5195850" y="1691554"/>
            <a:ext cx="3837524" cy="2176324"/>
          </a:xfrm>
          <a:prstGeom prst="rect">
            <a:avLst/>
          </a:prstGeom>
          <a:noFill/>
          <a:ln>
            <a:noFill/>
          </a:ln>
        </p:spPr>
      </p:pic>
    </p:spTree>
  </p:cSld>
  <p:clrMapOvr>
    <a:masterClrMapping/>
  </p:clrMapOvr>
  <p:transition spd="slow">
    <p:cut/>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Shape 106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4.4 Exercise Physiology (michael)	</a:t>
            </a:r>
          </a:p>
        </p:txBody>
      </p:sp>
      <p:pic>
        <p:nvPicPr>
          <p:cNvPr id="1061" name="Shape 1061"/>
          <p:cNvPicPr preferRelativeResize="0"/>
          <p:nvPr/>
        </p:nvPicPr>
        <p:blipFill>
          <a:blip r:embed="rId3">
            <a:alphaModFix/>
          </a:blip>
          <a:stretch>
            <a:fillRect/>
          </a:stretch>
        </p:blipFill>
        <p:spPr>
          <a:xfrm>
            <a:off x="342175" y="1745700"/>
            <a:ext cx="3112075" cy="2334050"/>
          </a:xfrm>
          <a:prstGeom prst="rect">
            <a:avLst/>
          </a:prstGeom>
          <a:noFill/>
          <a:ln>
            <a:noFill/>
          </a:ln>
        </p:spPr>
      </p:pic>
      <p:pic>
        <p:nvPicPr>
          <p:cNvPr id="1062" name="Shape 1062"/>
          <p:cNvPicPr preferRelativeResize="0"/>
          <p:nvPr/>
        </p:nvPicPr>
        <p:blipFill>
          <a:blip r:embed="rId4">
            <a:alphaModFix/>
          </a:blip>
          <a:stretch>
            <a:fillRect/>
          </a:stretch>
        </p:blipFill>
        <p:spPr>
          <a:xfrm>
            <a:off x="4373575" y="1711462"/>
            <a:ext cx="3207499" cy="2402525"/>
          </a:xfrm>
          <a:prstGeom prst="rect">
            <a:avLst/>
          </a:prstGeom>
          <a:noFill/>
          <a:ln>
            <a:noFill/>
          </a:ln>
        </p:spPr>
      </p:pic>
    </p:spTree>
  </p:cSld>
  <p:clrMapOvr>
    <a:masterClrMapping/>
  </p:clrMapOvr>
  <p:transition spd="slow">
    <p:cut/>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Shape 1067"/>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4.4: essential Questions</a:t>
            </a:r>
          </a:p>
        </p:txBody>
      </p:sp>
      <p:sp>
        <p:nvSpPr>
          <p:cNvPr id="1068" name="Shape 1068"/>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marL="457200" lvl="0" indent="-419100" rtl="0">
              <a:spcBef>
                <a:spcPts val="0"/>
              </a:spcBef>
              <a:buClr>
                <a:srgbClr val="000000"/>
              </a:buClr>
              <a:buSzPct val="100000"/>
              <a:buFont typeface="Arial"/>
              <a:buAutoNum type="arabicParenR"/>
            </a:pPr>
            <a:r>
              <a:rPr lang="en"/>
              <a:t>What is the connection between power and movement in the body?</a:t>
            </a:r>
          </a:p>
          <a:p>
            <a:pPr rtl="0">
              <a:spcBef>
                <a:spcPts val="0"/>
              </a:spcBef>
              <a:buNone/>
            </a:pPr>
            <a:endParaRPr/>
          </a:p>
          <a:p>
            <a:pPr rtl="0">
              <a:spcBef>
                <a:spcPts val="0"/>
              </a:spcBef>
              <a:buNone/>
            </a:pPr>
            <a:endParaRPr/>
          </a:p>
          <a:p>
            <a:pPr lvl="0" rtl="0">
              <a:spcBef>
                <a:spcPts val="0"/>
              </a:spcBef>
              <a:buNone/>
            </a:pPr>
            <a:endParaRPr/>
          </a:p>
          <a:p>
            <a:pPr lvl="0">
              <a:spcBef>
                <a:spcPts val="0"/>
              </a:spcBef>
              <a:buNone/>
            </a:pPr>
            <a:r>
              <a:rPr lang="en" sz="2400" b="1"/>
              <a:t>Energy molecules allows for movement which gives the body power. </a:t>
            </a:r>
            <a:r>
              <a:rPr lang="en" sz="2400" b="1" u="sng"/>
              <a:t>Motor movements</a:t>
            </a:r>
            <a:r>
              <a:rPr lang="en" sz="2400" b="1"/>
              <a:t> express power.</a:t>
            </a:r>
          </a:p>
        </p:txBody>
      </p:sp>
      <p:pic>
        <p:nvPicPr>
          <p:cNvPr id="1069" name="Shape 1069"/>
          <p:cNvPicPr preferRelativeResize="0"/>
          <p:nvPr/>
        </p:nvPicPr>
        <p:blipFill>
          <a:blip r:embed="rId3">
            <a:alphaModFix/>
          </a:blip>
          <a:stretch>
            <a:fillRect/>
          </a:stretch>
        </p:blipFill>
        <p:spPr>
          <a:xfrm>
            <a:off x="5015175" y="2081425"/>
            <a:ext cx="3892375" cy="1816025"/>
          </a:xfrm>
          <a:prstGeom prst="rect">
            <a:avLst/>
          </a:prstGeom>
          <a:noFill/>
          <a:ln>
            <a:noFill/>
          </a:ln>
        </p:spPr>
      </p:pic>
    </p:spTree>
  </p:cSld>
  <p:clrMapOvr>
    <a:masterClrMapping/>
  </p:clrMapOvr>
  <p:transition spd="slow">
    <p:cut/>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Shape 107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4.4: essential Questions</a:t>
            </a:r>
          </a:p>
        </p:txBody>
      </p:sp>
      <p:sp>
        <p:nvSpPr>
          <p:cNvPr id="1075" name="Shape 1075"/>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2)How does the body maintain a supply of ATP during exercise?</a:t>
            </a:r>
          </a:p>
          <a:p>
            <a:pPr rtl="0">
              <a:spcBef>
                <a:spcPts val="0"/>
              </a:spcBef>
              <a:buNone/>
            </a:pPr>
            <a:r>
              <a:rPr lang="en"/>
              <a:t> </a:t>
            </a:r>
          </a:p>
          <a:p>
            <a:pPr rtl="0">
              <a:spcBef>
                <a:spcPts val="0"/>
              </a:spcBef>
              <a:buNone/>
            </a:pPr>
            <a:r>
              <a:rPr lang="en" sz="2400" b="1"/>
              <a:t>ATP comes from three different systems:</a:t>
            </a:r>
          </a:p>
          <a:p>
            <a:pPr marL="457200" lvl="0" indent="-381000" rtl="0">
              <a:spcBef>
                <a:spcPts val="0"/>
              </a:spcBef>
              <a:buClr>
                <a:srgbClr val="000000"/>
              </a:buClr>
              <a:buSzPct val="100000"/>
              <a:buFont typeface="Arial"/>
              <a:buChar char="●"/>
            </a:pPr>
            <a:r>
              <a:rPr lang="en" sz="2400" b="1"/>
              <a:t>Phosphagen (8-10 secs)</a:t>
            </a:r>
          </a:p>
          <a:p>
            <a:pPr marL="457200" lvl="0" indent="-381000" rtl="0">
              <a:spcBef>
                <a:spcPts val="0"/>
              </a:spcBef>
              <a:buClr>
                <a:srgbClr val="000000"/>
              </a:buClr>
              <a:buSzPct val="100000"/>
              <a:buFont typeface="Arial"/>
              <a:buChar char="●"/>
            </a:pPr>
            <a:r>
              <a:rPr lang="en" sz="2400" b="1"/>
              <a:t>Glycogen-Lactic Acid (1.3-1.6 min)</a:t>
            </a:r>
          </a:p>
          <a:p>
            <a:pPr marL="457200" lvl="0" indent="-381000">
              <a:spcBef>
                <a:spcPts val="0"/>
              </a:spcBef>
              <a:buClr>
                <a:srgbClr val="000000"/>
              </a:buClr>
              <a:buSzPct val="100000"/>
              <a:buFont typeface="Arial"/>
              <a:buChar char="●"/>
            </a:pPr>
            <a:r>
              <a:rPr lang="en" sz="2400" b="1"/>
              <a:t>Aerobic Respiration (unlimited)</a:t>
            </a:r>
          </a:p>
        </p:txBody>
      </p:sp>
      <p:pic>
        <p:nvPicPr>
          <p:cNvPr id="1076" name="Shape 1076"/>
          <p:cNvPicPr preferRelativeResize="0"/>
          <p:nvPr/>
        </p:nvPicPr>
        <p:blipFill>
          <a:blip r:embed="rId3">
            <a:alphaModFix/>
          </a:blip>
          <a:stretch>
            <a:fillRect/>
          </a:stretch>
        </p:blipFill>
        <p:spPr>
          <a:xfrm>
            <a:off x="6621400" y="1969675"/>
            <a:ext cx="2349024" cy="2956174"/>
          </a:xfrm>
          <a:prstGeom prst="rect">
            <a:avLst/>
          </a:prstGeom>
          <a:noFill/>
          <a:ln>
            <a:noFill/>
          </a:ln>
        </p:spPr>
      </p:pic>
    </p:spTree>
  </p:cSld>
  <p:clrMapOvr>
    <a:masterClrMapping/>
  </p:clrMapOvr>
  <p:transition spd="slow">
    <p:cut/>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Shape 108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4.4: essential Questions</a:t>
            </a:r>
          </a:p>
        </p:txBody>
      </p:sp>
      <p:sp>
        <p:nvSpPr>
          <p:cNvPr id="1082" name="Shape 1082"/>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3)What body systems are involved with powering an athlete through a running race?</a:t>
            </a:r>
          </a:p>
          <a:p>
            <a:pPr rtl="0">
              <a:spcBef>
                <a:spcPts val="0"/>
              </a:spcBef>
              <a:buNone/>
            </a:pPr>
            <a:endParaRPr/>
          </a:p>
          <a:p>
            <a:pPr rtl="0">
              <a:spcBef>
                <a:spcPts val="0"/>
              </a:spcBef>
              <a:buNone/>
            </a:pPr>
            <a:r>
              <a:rPr lang="en" sz="1800" b="1" u="sng"/>
              <a:t>Digestive</a:t>
            </a:r>
            <a:r>
              <a:rPr lang="en" sz="1800" b="1"/>
              <a:t> - Digests food for energy (glucose)</a:t>
            </a:r>
          </a:p>
          <a:p>
            <a:pPr rtl="0">
              <a:spcBef>
                <a:spcPts val="0"/>
              </a:spcBef>
              <a:buNone/>
            </a:pPr>
            <a:r>
              <a:rPr lang="en" sz="1800" b="1" u="sng"/>
              <a:t>Respiratory</a:t>
            </a:r>
            <a:r>
              <a:rPr lang="en" sz="1800" b="1"/>
              <a:t> - Takes in oxygen to provide to cells</a:t>
            </a:r>
          </a:p>
          <a:p>
            <a:pPr rtl="0">
              <a:spcBef>
                <a:spcPts val="0"/>
              </a:spcBef>
              <a:buNone/>
            </a:pPr>
            <a:r>
              <a:rPr lang="en" sz="1800" b="1" u="sng"/>
              <a:t>Cardiovascular</a:t>
            </a:r>
            <a:r>
              <a:rPr lang="en" sz="1800" b="1"/>
              <a:t> - transports glucose and oxygen </a:t>
            </a:r>
          </a:p>
          <a:p>
            <a:pPr lvl="0" rtl="0">
              <a:spcBef>
                <a:spcPts val="0"/>
              </a:spcBef>
              <a:buNone/>
            </a:pPr>
            <a:r>
              <a:rPr lang="en" sz="1800" b="1"/>
              <a:t>throughout body</a:t>
            </a:r>
          </a:p>
          <a:p>
            <a:pPr>
              <a:spcBef>
                <a:spcPts val="0"/>
              </a:spcBef>
              <a:buNone/>
            </a:pPr>
            <a:endParaRPr/>
          </a:p>
        </p:txBody>
      </p:sp>
      <p:pic>
        <p:nvPicPr>
          <p:cNvPr id="1083" name="Shape 1083"/>
          <p:cNvPicPr preferRelativeResize="0"/>
          <p:nvPr/>
        </p:nvPicPr>
        <p:blipFill>
          <a:blip r:embed="rId3">
            <a:alphaModFix/>
          </a:blip>
          <a:stretch>
            <a:fillRect/>
          </a:stretch>
        </p:blipFill>
        <p:spPr>
          <a:xfrm>
            <a:off x="5977822" y="2372375"/>
            <a:ext cx="1604201" cy="2650700"/>
          </a:xfrm>
          <a:prstGeom prst="rect">
            <a:avLst/>
          </a:prstGeom>
          <a:noFill/>
          <a:ln>
            <a:noFill/>
          </a:ln>
        </p:spPr>
      </p:pic>
    </p:spTree>
  </p:cSld>
  <p:clrMapOvr>
    <a:masterClrMapping/>
  </p:clrMapOvr>
  <p:transition spd="slow">
    <p:cut/>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Shape 108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4.4: essential Questions</a:t>
            </a:r>
          </a:p>
        </p:txBody>
      </p:sp>
      <p:sp>
        <p:nvSpPr>
          <p:cNvPr id="1089" name="Shape 1089"/>
          <p:cNvSpPr txBox="1">
            <a:spLocks noGrp="1"/>
          </p:cNvSpPr>
          <p:nvPr>
            <p:ph type="body" idx="1"/>
          </p:nvPr>
        </p:nvSpPr>
        <p:spPr>
          <a:xfrm>
            <a:off x="457200" y="1242925"/>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4) What is muscle fatigue?</a:t>
            </a:r>
          </a:p>
          <a:p>
            <a:pPr rtl="0">
              <a:spcBef>
                <a:spcPts val="0"/>
              </a:spcBef>
              <a:buNone/>
            </a:pPr>
            <a:endParaRPr b="1"/>
          </a:p>
          <a:p>
            <a:pPr lvl="0" rtl="0">
              <a:spcBef>
                <a:spcPts val="0"/>
              </a:spcBef>
              <a:buNone/>
            </a:pPr>
            <a:r>
              <a:rPr lang="en" b="1" u="sng"/>
              <a:t>Muscle fatigue</a:t>
            </a:r>
            <a:r>
              <a:rPr lang="en" b="1"/>
              <a:t> is when muscles can no longer generate force when signaled by </a:t>
            </a:r>
            <a:r>
              <a:rPr lang="en" b="1" u="sng"/>
              <a:t>nervous system</a:t>
            </a:r>
          </a:p>
          <a:p>
            <a:pPr>
              <a:spcBef>
                <a:spcPts val="0"/>
              </a:spcBef>
              <a:buNone/>
            </a:pPr>
            <a:endParaRPr/>
          </a:p>
        </p:txBody>
      </p:sp>
      <p:pic>
        <p:nvPicPr>
          <p:cNvPr id="1090" name="Shape 1090"/>
          <p:cNvPicPr preferRelativeResize="0"/>
          <p:nvPr/>
        </p:nvPicPr>
        <p:blipFill>
          <a:blip r:embed="rId3">
            <a:alphaModFix/>
          </a:blip>
          <a:stretch>
            <a:fillRect/>
          </a:stretch>
        </p:blipFill>
        <p:spPr>
          <a:xfrm>
            <a:off x="3595300" y="3383225"/>
            <a:ext cx="2650575" cy="1701950"/>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1.2 Essential Questions</a:t>
            </a:r>
          </a:p>
        </p:txBody>
      </p:sp>
      <p:sp>
        <p:nvSpPr>
          <p:cNvPr id="132" name="Shape 132"/>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7) How can features of bone be used to determine information about a person’s gender, ethnicity, age or stature?</a:t>
            </a:r>
          </a:p>
          <a:p>
            <a:pPr rtl="0">
              <a:spcBef>
                <a:spcPts val="0"/>
              </a:spcBef>
              <a:buNone/>
            </a:pPr>
            <a:r>
              <a:rPr lang="en" sz="2400"/>
              <a:t>Certain bone shapes are relative to a particular gender/race. For example you could tell the gender of a person based on if they have an </a:t>
            </a:r>
            <a:r>
              <a:rPr lang="en" sz="2400" u="sng"/>
              <a:t>occipital protrusion</a:t>
            </a:r>
            <a:r>
              <a:rPr lang="en" sz="2400"/>
              <a:t> or not. (Daniel) </a:t>
            </a:r>
          </a:p>
          <a:p>
            <a:pPr>
              <a:spcBef>
                <a:spcPts val="0"/>
              </a:spcBef>
              <a:buNone/>
            </a:pPr>
            <a:endParaRPr/>
          </a:p>
        </p:txBody>
      </p:sp>
      <p:pic>
        <p:nvPicPr>
          <p:cNvPr id="133" name="Shape 133"/>
          <p:cNvPicPr preferRelativeResize="0"/>
          <p:nvPr/>
        </p:nvPicPr>
        <p:blipFill>
          <a:blip r:embed="rId3">
            <a:alphaModFix/>
          </a:blip>
          <a:stretch>
            <a:fillRect/>
          </a:stretch>
        </p:blipFill>
        <p:spPr>
          <a:xfrm>
            <a:off x="6893175" y="205975"/>
            <a:ext cx="1825099" cy="1209125"/>
          </a:xfrm>
          <a:prstGeom prst="rect">
            <a:avLst/>
          </a:prstGeom>
          <a:noFill/>
          <a:ln>
            <a:noFill/>
          </a:ln>
        </p:spPr>
      </p:pic>
    </p:spTree>
  </p:cSld>
  <p:clrMapOvr>
    <a:masterClrMapping/>
  </p:clrMapOvr>
  <p:transition spd="slow">
    <p:cut/>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Shape 109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4.4: essential Questions</a:t>
            </a:r>
          </a:p>
        </p:txBody>
      </p:sp>
      <p:sp>
        <p:nvSpPr>
          <p:cNvPr id="1096" name="Shape 1096"/>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5)How are we able to overcome muscle fatigue?</a:t>
            </a:r>
          </a:p>
          <a:p>
            <a:pPr rtl="0">
              <a:spcBef>
                <a:spcPts val="0"/>
              </a:spcBef>
              <a:buNone/>
            </a:pPr>
            <a:endParaRPr sz="1800"/>
          </a:p>
          <a:p>
            <a:pPr>
              <a:spcBef>
                <a:spcPts val="0"/>
              </a:spcBef>
              <a:buNone/>
            </a:pPr>
            <a:r>
              <a:rPr lang="en" sz="1800" b="1"/>
              <a:t>Continuing to exercise through the fatigue can increase frequency of nerves signaling for contractions which can reduce fatigue and increase endurance</a:t>
            </a:r>
          </a:p>
        </p:txBody>
      </p:sp>
      <p:pic>
        <p:nvPicPr>
          <p:cNvPr id="1097" name="Shape 1097"/>
          <p:cNvPicPr preferRelativeResize="0"/>
          <p:nvPr/>
        </p:nvPicPr>
        <p:blipFill>
          <a:blip r:embed="rId3">
            <a:alphaModFix/>
          </a:blip>
          <a:stretch>
            <a:fillRect/>
          </a:stretch>
        </p:blipFill>
        <p:spPr>
          <a:xfrm>
            <a:off x="1883649" y="3354475"/>
            <a:ext cx="3526476" cy="1661848"/>
          </a:xfrm>
          <a:prstGeom prst="rect">
            <a:avLst/>
          </a:prstGeom>
          <a:noFill/>
          <a:ln>
            <a:noFill/>
          </a:ln>
        </p:spPr>
      </p:pic>
    </p:spTree>
  </p:cSld>
  <p:clrMapOvr>
    <a:masterClrMapping/>
  </p:clrMapOvr>
  <p:transition spd="slow">
    <p:cut/>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Shape 110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4.4: essential Questions</a:t>
            </a:r>
          </a:p>
        </p:txBody>
      </p:sp>
      <p:sp>
        <p:nvSpPr>
          <p:cNvPr id="1103" name="Shape 1103"/>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6)What are performance-enhancing drugs?</a:t>
            </a:r>
          </a:p>
          <a:p>
            <a:pPr rtl="0">
              <a:spcBef>
                <a:spcPts val="0"/>
              </a:spcBef>
              <a:buNone/>
            </a:pPr>
            <a:endParaRPr/>
          </a:p>
          <a:p>
            <a:pPr rtl="0">
              <a:spcBef>
                <a:spcPts val="0"/>
              </a:spcBef>
              <a:buNone/>
            </a:pPr>
            <a:r>
              <a:rPr lang="en" sz="2400" b="1"/>
              <a:t>Drugs that enhance the body’s ability to perform/function in:</a:t>
            </a:r>
          </a:p>
          <a:p>
            <a:pPr marL="457200" lvl="0" indent="-381000" rtl="0">
              <a:spcBef>
                <a:spcPts val="0"/>
              </a:spcBef>
              <a:buClr>
                <a:srgbClr val="000000"/>
              </a:buClr>
              <a:buSzPct val="100000"/>
              <a:buFont typeface="Arial"/>
              <a:buChar char="●"/>
            </a:pPr>
            <a:r>
              <a:rPr lang="en" sz="2400" b="1"/>
              <a:t>endurance</a:t>
            </a:r>
          </a:p>
          <a:p>
            <a:pPr marL="457200" lvl="0" indent="-381000" rtl="0">
              <a:spcBef>
                <a:spcPts val="0"/>
              </a:spcBef>
              <a:buClr>
                <a:srgbClr val="000000"/>
              </a:buClr>
              <a:buSzPct val="100000"/>
              <a:buFont typeface="Arial"/>
              <a:buChar char="●"/>
            </a:pPr>
            <a:r>
              <a:rPr lang="en" sz="2400" b="1"/>
              <a:t>strength</a:t>
            </a:r>
          </a:p>
          <a:p>
            <a:pPr marL="457200" lvl="0" indent="-381000" rtl="0">
              <a:spcBef>
                <a:spcPts val="0"/>
              </a:spcBef>
              <a:buClr>
                <a:srgbClr val="000000"/>
              </a:buClr>
              <a:buSzPct val="100000"/>
              <a:buFont typeface="Arial"/>
              <a:buChar char="●"/>
            </a:pPr>
            <a:r>
              <a:rPr lang="en" sz="2400" b="1"/>
              <a:t>focus</a:t>
            </a:r>
          </a:p>
          <a:p>
            <a:pPr marL="457200" lvl="0" indent="-381000">
              <a:spcBef>
                <a:spcPts val="0"/>
              </a:spcBef>
              <a:buClr>
                <a:srgbClr val="000000"/>
              </a:buClr>
              <a:buSzPct val="100000"/>
              <a:buFont typeface="Arial"/>
              <a:buChar char="●"/>
            </a:pPr>
            <a:r>
              <a:rPr lang="en" sz="2400" b="1"/>
              <a:t>competition</a:t>
            </a:r>
          </a:p>
        </p:txBody>
      </p:sp>
      <p:pic>
        <p:nvPicPr>
          <p:cNvPr id="1104" name="Shape 1104"/>
          <p:cNvPicPr preferRelativeResize="0"/>
          <p:nvPr/>
        </p:nvPicPr>
        <p:blipFill>
          <a:blip r:embed="rId3">
            <a:alphaModFix/>
          </a:blip>
          <a:stretch>
            <a:fillRect/>
          </a:stretch>
        </p:blipFill>
        <p:spPr>
          <a:xfrm>
            <a:off x="3541551" y="2857825"/>
            <a:ext cx="3046949" cy="2138224"/>
          </a:xfrm>
          <a:prstGeom prst="rect">
            <a:avLst/>
          </a:prstGeom>
          <a:noFill/>
          <a:ln>
            <a:noFill/>
          </a:ln>
        </p:spPr>
      </p:pic>
    </p:spTree>
  </p:cSld>
  <p:clrMapOvr>
    <a:masterClrMapping/>
  </p:clrMapOvr>
  <p:transition spd="slow">
    <p:cut/>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Shape 1109"/>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4.4: essential Questions</a:t>
            </a:r>
          </a:p>
        </p:txBody>
      </p:sp>
      <p:sp>
        <p:nvSpPr>
          <p:cNvPr id="1110" name="Shape 1110"/>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7)How do specific performance-enhancing drugs affect the human body?</a:t>
            </a:r>
          </a:p>
          <a:p>
            <a:pPr rtl="0">
              <a:spcBef>
                <a:spcPts val="0"/>
              </a:spcBef>
              <a:buNone/>
            </a:pPr>
            <a:endParaRPr/>
          </a:p>
          <a:p>
            <a:pPr rtl="0">
              <a:spcBef>
                <a:spcPts val="0"/>
              </a:spcBef>
              <a:buNone/>
            </a:pPr>
            <a:r>
              <a:rPr lang="en" sz="2400" b="1" u="sng"/>
              <a:t>Anabolic Steroids</a:t>
            </a:r>
            <a:r>
              <a:rPr lang="en" sz="2400" b="1"/>
              <a:t>: promote muscle growth</a:t>
            </a:r>
          </a:p>
          <a:p>
            <a:pPr rtl="0">
              <a:spcBef>
                <a:spcPts val="0"/>
              </a:spcBef>
              <a:buNone/>
            </a:pPr>
            <a:r>
              <a:rPr lang="en" sz="2400" b="1" u="sng"/>
              <a:t>Blood Doping</a:t>
            </a:r>
            <a:r>
              <a:rPr lang="en" sz="2400" b="1"/>
              <a:t>: increase oxygen capacity</a:t>
            </a:r>
          </a:p>
          <a:p>
            <a:pPr>
              <a:spcBef>
                <a:spcPts val="0"/>
              </a:spcBef>
              <a:buNone/>
            </a:pPr>
            <a:r>
              <a:rPr lang="en" sz="2400" b="1" u="sng"/>
              <a:t>Erythropoietin</a:t>
            </a:r>
            <a:r>
              <a:rPr lang="en" sz="2400" b="1"/>
              <a:t>: increase red blood cell production (increase oxygen levels)</a:t>
            </a:r>
          </a:p>
        </p:txBody>
      </p:sp>
      <p:pic>
        <p:nvPicPr>
          <p:cNvPr id="1111" name="Shape 1111"/>
          <p:cNvPicPr preferRelativeResize="0"/>
          <p:nvPr/>
        </p:nvPicPr>
        <p:blipFill>
          <a:blip r:embed="rId3">
            <a:alphaModFix/>
          </a:blip>
          <a:stretch>
            <a:fillRect/>
          </a:stretch>
        </p:blipFill>
        <p:spPr>
          <a:xfrm>
            <a:off x="6842725" y="1828625"/>
            <a:ext cx="1964874" cy="1964874"/>
          </a:xfrm>
          <a:prstGeom prst="rect">
            <a:avLst/>
          </a:prstGeom>
          <a:noFill/>
          <a:ln>
            <a:noFill/>
          </a:ln>
        </p:spPr>
      </p:pic>
    </p:spTree>
  </p:cSld>
  <p:clrMapOvr>
    <a:masterClrMapping/>
  </p:clrMapOvr>
  <p:transition spd="slow">
    <p:cut/>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Shape 111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4.4: essential Questions</a:t>
            </a:r>
          </a:p>
        </p:txBody>
      </p:sp>
      <p:sp>
        <p:nvSpPr>
          <p:cNvPr id="1117" name="Shape 1117"/>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8)Why should certain performance-enhancing drugs be banned from athletic competition?</a:t>
            </a:r>
          </a:p>
          <a:p>
            <a:pPr rtl="0">
              <a:spcBef>
                <a:spcPts val="0"/>
              </a:spcBef>
              <a:buNone/>
            </a:pPr>
            <a:endParaRPr sz="2400"/>
          </a:p>
          <a:p>
            <a:pPr rtl="0">
              <a:spcBef>
                <a:spcPts val="0"/>
              </a:spcBef>
              <a:buNone/>
            </a:pPr>
            <a:r>
              <a:rPr lang="en" sz="2400" b="1"/>
              <a:t>Drugs can give unfair advantage to user</a:t>
            </a:r>
          </a:p>
          <a:p>
            <a:pPr>
              <a:spcBef>
                <a:spcPts val="0"/>
              </a:spcBef>
              <a:buNone/>
            </a:pPr>
            <a:r>
              <a:rPr lang="en" sz="2400" b="1"/>
              <a:t>Drugs can harm the user and cause repercussions on the human body</a:t>
            </a:r>
          </a:p>
        </p:txBody>
      </p:sp>
      <p:pic>
        <p:nvPicPr>
          <p:cNvPr id="1118" name="Shape 1118"/>
          <p:cNvPicPr preferRelativeResize="0"/>
          <p:nvPr/>
        </p:nvPicPr>
        <p:blipFill>
          <a:blip r:embed="rId3">
            <a:alphaModFix/>
          </a:blip>
          <a:stretch>
            <a:fillRect/>
          </a:stretch>
        </p:blipFill>
        <p:spPr>
          <a:xfrm>
            <a:off x="2984600" y="3619750"/>
            <a:ext cx="3216850" cy="1429125"/>
          </a:xfrm>
          <a:prstGeom prst="rect">
            <a:avLst/>
          </a:prstGeom>
          <a:noFill/>
          <a:ln>
            <a:noFill/>
          </a:ln>
        </p:spPr>
      </p:pic>
    </p:spTree>
  </p:cSld>
  <p:clrMapOvr>
    <a:masterClrMapping/>
  </p:clrMapOvr>
  <p:transition spd="slow">
    <p:cut/>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Shape 112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4.4: essential Questions</a:t>
            </a:r>
          </a:p>
        </p:txBody>
      </p:sp>
      <p:sp>
        <p:nvSpPr>
          <p:cNvPr id="1124" name="Shape 1124"/>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9) What are areas to consider when designing a training plan for an athlete?</a:t>
            </a:r>
          </a:p>
          <a:p>
            <a:pPr lvl="0" rtl="0">
              <a:spcBef>
                <a:spcPts val="0"/>
              </a:spcBef>
              <a:buClr>
                <a:schemeClr val="dk1"/>
              </a:buClr>
              <a:buFont typeface="Arial"/>
              <a:buNone/>
            </a:pPr>
            <a:endParaRPr sz="2400"/>
          </a:p>
          <a:p>
            <a:pPr lvl="0" rtl="0">
              <a:spcBef>
                <a:spcPts val="0"/>
              </a:spcBef>
              <a:buClr>
                <a:schemeClr val="dk1"/>
              </a:buClr>
              <a:buSzPct val="45833"/>
              <a:buFont typeface="Arial"/>
              <a:buNone/>
            </a:pPr>
            <a:r>
              <a:rPr lang="en" sz="2400" b="1"/>
              <a:t>Exercise Schedule</a:t>
            </a:r>
          </a:p>
          <a:p>
            <a:pPr lvl="0" rtl="0">
              <a:spcBef>
                <a:spcPts val="0"/>
              </a:spcBef>
              <a:buClr>
                <a:schemeClr val="dk1"/>
              </a:buClr>
              <a:buSzPct val="45833"/>
              <a:buFont typeface="Arial"/>
              <a:buNone/>
            </a:pPr>
            <a:r>
              <a:rPr lang="en" sz="2400" b="1"/>
              <a:t>Diet/Hydration</a:t>
            </a:r>
          </a:p>
          <a:p>
            <a:pPr lvl="0" rtl="0">
              <a:spcBef>
                <a:spcPts val="0"/>
              </a:spcBef>
              <a:buClr>
                <a:schemeClr val="dk1"/>
              </a:buClr>
              <a:buSzPct val="45833"/>
              <a:buFont typeface="Arial"/>
              <a:buNone/>
            </a:pPr>
            <a:r>
              <a:rPr lang="en" sz="2400" b="1"/>
              <a:t>Sleep/Health</a:t>
            </a:r>
          </a:p>
          <a:p>
            <a:pPr lvl="0" rtl="0">
              <a:spcBef>
                <a:spcPts val="0"/>
              </a:spcBef>
              <a:buClr>
                <a:schemeClr val="dk1"/>
              </a:buClr>
              <a:buSzPct val="45833"/>
              <a:buFont typeface="Arial"/>
              <a:buNone/>
            </a:pPr>
            <a:r>
              <a:rPr lang="en" sz="2400" b="1"/>
              <a:t>Preventing Injury</a:t>
            </a:r>
          </a:p>
          <a:p>
            <a:pPr lvl="0" rtl="0">
              <a:spcBef>
                <a:spcPts val="0"/>
              </a:spcBef>
              <a:buClr>
                <a:schemeClr val="dk1"/>
              </a:buClr>
              <a:buSzPct val="45833"/>
              <a:buFont typeface="Arial"/>
              <a:buNone/>
            </a:pPr>
            <a:r>
              <a:rPr lang="en" sz="2400" b="1"/>
              <a:t>Supplements/Medications</a:t>
            </a:r>
          </a:p>
          <a:p>
            <a:pPr>
              <a:spcBef>
                <a:spcPts val="0"/>
              </a:spcBef>
              <a:buNone/>
            </a:pPr>
            <a:endParaRPr/>
          </a:p>
        </p:txBody>
      </p:sp>
      <p:pic>
        <p:nvPicPr>
          <p:cNvPr id="1125" name="Shape 1125"/>
          <p:cNvPicPr preferRelativeResize="0"/>
          <p:nvPr/>
        </p:nvPicPr>
        <p:blipFill>
          <a:blip r:embed="rId3">
            <a:alphaModFix/>
          </a:blip>
          <a:stretch>
            <a:fillRect/>
          </a:stretch>
        </p:blipFill>
        <p:spPr>
          <a:xfrm>
            <a:off x="4489805" y="2297200"/>
            <a:ext cx="3798150" cy="2628650"/>
          </a:xfrm>
          <a:prstGeom prst="rect">
            <a:avLst/>
          </a:prstGeom>
          <a:noFill/>
          <a:ln>
            <a:noFill/>
          </a:ln>
        </p:spPr>
      </p:pic>
    </p:spTree>
  </p:cSld>
  <p:clrMapOvr>
    <a:masterClrMapping/>
  </p:clrMapOvr>
  <p:transition spd="slow">
    <p:cut/>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Shape 113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Unit 5 Protection</a:t>
            </a:r>
          </a:p>
        </p:txBody>
      </p:sp>
      <p:pic>
        <p:nvPicPr>
          <p:cNvPr id="1131" name="Shape 1131"/>
          <p:cNvPicPr preferRelativeResize="0"/>
          <p:nvPr/>
        </p:nvPicPr>
        <p:blipFill>
          <a:blip r:embed="rId3">
            <a:alphaModFix/>
          </a:blip>
          <a:stretch>
            <a:fillRect/>
          </a:stretch>
        </p:blipFill>
        <p:spPr>
          <a:xfrm>
            <a:off x="633600" y="2194825"/>
            <a:ext cx="4215425" cy="1890024"/>
          </a:xfrm>
          <a:prstGeom prst="rect">
            <a:avLst/>
          </a:prstGeom>
          <a:noFill/>
          <a:ln>
            <a:noFill/>
          </a:ln>
        </p:spPr>
      </p:pic>
      <p:pic>
        <p:nvPicPr>
          <p:cNvPr id="1132" name="Shape 1132"/>
          <p:cNvPicPr preferRelativeResize="0"/>
          <p:nvPr/>
        </p:nvPicPr>
        <p:blipFill>
          <a:blip r:embed="rId4">
            <a:alphaModFix/>
          </a:blip>
          <a:stretch>
            <a:fillRect/>
          </a:stretch>
        </p:blipFill>
        <p:spPr>
          <a:xfrm>
            <a:off x="4765175" y="2194825"/>
            <a:ext cx="2794525" cy="2093199"/>
          </a:xfrm>
          <a:prstGeom prst="rect">
            <a:avLst/>
          </a:prstGeom>
          <a:noFill/>
          <a:ln>
            <a:noFill/>
          </a:ln>
        </p:spPr>
      </p:pic>
    </p:spTree>
  </p:cSld>
  <p:clrMapOvr>
    <a:masterClrMapping/>
  </p:clrMapOvr>
  <p:transition spd="slow">
    <p:cut/>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Shape 1137"/>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5.1 Skin</a:t>
            </a:r>
          </a:p>
        </p:txBody>
      </p:sp>
      <p:pic>
        <p:nvPicPr>
          <p:cNvPr id="1138" name="Shape 1138"/>
          <p:cNvPicPr preferRelativeResize="0"/>
          <p:nvPr/>
        </p:nvPicPr>
        <p:blipFill>
          <a:blip r:embed="rId3">
            <a:alphaModFix/>
          </a:blip>
          <a:stretch>
            <a:fillRect/>
          </a:stretch>
        </p:blipFill>
        <p:spPr>
          <a:xfrm>
            <a:off x="270025" y="1822600"/>
            <a:ext cx="3665125" cy="2745299"/>
          </a:xfrm>
          <a:prstGeom prst="rect">
            <a:avLst/>
          </a:prstGeom>
          <a:noFill/>
          <a:ln>
            <a:noFill/>
          </a:ln>
        </p:spPr>
      </p:pic>
      <p:pic>
        <p:nvPicPr>
          <p:cNvPr id="1139" name="Shape 1139"/>
          <p:cNvPicPr preferRelativeResize="0"/>
          <p:nvPr/>
        </p:nvPicPr>
        <p:blipFill>
          <a:blip r:embed="rId4">
            <a:alphaModFix/>
          </a:blip>
          <a:stretch>
            <a:fillRect/>
          </a:stretch>
        </p:blipFill>
        <p:spPr>
          <a:xfrm>
            <a:off x="4397650" y="1822600"/>
            <a:ext cx="3964255" cy="2745300"/>
          </a:xfrm>
          <a:prstGeom prst="rect">
            <a:avLst/>
          </a:prstGeom>
          <a:noFill/>
          <a:ln>
            <a:noFill/>
          </a:ln>
        </p:spPr>
      </p:pic>
    </p:spTree>
  </p:cSld>
  <p:clrMapOvr>
    <a:masterClrMapping/>
  </p:clrMapOvr>
  <p:transition spd="slow">
    <p:cut/>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1144" name="Shape 114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5.1 Essential Questions</a:t>
            </a:r>
          </a:p>
        </p:txBody>
      </p:sp>
      <p:sp>
        <p:nvSpPr>
          <p:cNvPr id="1145" name="Shape 1145"/>
          <p:cNvSpPr txBox="1">
            <a:spLocks noGrp="1"/>
          </p:cNvSpPr>
          <p:nvPr>
            <p:ph type="body" idx="1"/>
          </p:nvPr>
        </p:nvSpPr>
        <p:spPr>
          <a:xfrm>
            <a:off x="457200" y="1200150"/>
            <a:ext cx="5924099" cy="3725699"/>
          </a:xfrm>
          <a:prstGeom prst="rect">
            <a:avLst/>
          </a:prstGeom>
        </p:spPr>
        <p:txBody>
          <a:bodyPr lIns="91425" tIns="91425" rIns="91425" bIns="91425" anchor="t" anchorCtr="0">
            <a:noAutofit/>
          </a:bodyPr>
          <a:lstStyle/>
          <a:p>
            <a:pPr marL="457200" lvl="0" indent="-419100" rtl="0">
              <a:spcBef>
                <a:spcPts val="0"/>
              </a:spcBef>
              <a:buClr>
                <a:srgbClr val="000000"/>
              </a:buClr>
              <a:buSzPct val="100000"/>
              <a:buFont typeface="Arial"/>
              <a:buAutoNum type="arabicParenR"/>
            </a:pPr>
            <a:r>
              <a:rPr lang="en"/>
              <a:t>What are the functions of skin?</a:t>
            </a:r>
          </a:p>
          <a:p>
            <a:pPr lvl="0">
              <a:spcBef>
                <a:spcPts val="0"/>
              </a:spcBef>
              <a:buNone/>
            </a:pPr>
            <a:r>
              <a:rPr lang="en" b="1"/>
              <a:t>The skin is the body's outer coating and is responsible for the first line of physical defense. The skin is also responsible for temperature regulation in the form of sweat(Cole)</a:t>
            </a:r>
            <a:r>
              <a:rPr lang="en">
                <a:solidFill>
                  <a:srgbClr val="351C75"/>
                </a:solidFill>
              </a:rPr>
              <a:t> </a:t>
            </a:r>
          </a:p>
        </p:txBody>
      </p:sp>
      <p:pic>
        <p:nvPicPr>
          <p:cNvPr id="1146" name="Shape 1146"/>
          <p:cNvPicPr preferRelativeResize="0"/>
          <p:nvPr/>
        </p:nvPicPr>
        <p:blipFill>
          <a:blip r:embed="rId3">
            <a:alphaModFix/>
          </a:blip>
          <a:stretch>
            <a:fillRect/>
          </a:stretch>
        </p:blipFill>
        <p:spPr>
          <a:xfrm>
            <a:off x="6284050" y="2104175"/>
            <a:ext cx="2619375" cy="1743075"/>
          </a:xfrm>
          <a:prstGeom prst="rect">
            <a:avLst/>
          </a:prstGeom>
          <a:noFill/>
          <a:ln>
            <a:noFill/>
          </a:ln>
        </p:spPr>
      </p:pic>
    </p:spTree>
  </p:cSld>
  <p:clrMapOvr>
    <a:masterClrMapping/>
  </p:clrMapOvr>
  <p:transition spd="slow">
    <p:cut/>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1" name="Shape 115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5.1: Essential Questions</a:t>
            </a:r>
          </a:p>
        </p:txBody>
      </p:sp>
      <p:sp>
        <p:nvSpPr>
          <p:cNvPr id="1152" name="Shape 1152"/>
          <p:cNvSpPr txBox="1">
            <a:spLocks noGrp="1"/>
          </p:cNvSpPr>
          <p:nvPr>
            <p:ph type="body" idx="1"/>
          </p:nvPr>
        </p:nvSpPr>
        <p:spPr>
          <a:xfrm>
            <a:off x="457200" y="1200150"/>
            <a:ext cx="59508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2) What types of tissue make up the layers of the skin?</a:t>
            </a:r>
          </a:p>
          <a:p>
            <a:pPr>
              <a:spcBef>
                <a:spcPts val="0"/>
              </a:spcBef>
              <a:buNone/>
            </a:pPr>
            <a:r>
              <a:rPr lang="en" b="1"/>
              <a:t>The skin is made up of </a:t>
            </a:r>
            <a:r>
              <a:rPr lang="en" b="1" u="sng"/>
              <a:t>connective tissue</a:t>
            </a:r>
            <a:r>
              <a:rPr lang="en" b="1"/>
              <a:t>, which creates the </a:t>
            </a:r>
            <a:r>
              <a:rPr lang="en" b="1" u="sng"/>
              <a:t>dermis</a:t>
            </a:r>
            <a:r>
              <a:rPr lang="en" b="1"/>
              <a:t>, </a:t>
            </a:r>
            <a:r>
              <a:rPr lang="en" b="1" u="sng"/>
              <a:t>epidermis</a:t>
            </a:r>
            <a:r>
              <a:rPr lang="en" b="1"/>
              <a:t> and </a:t>
            </a:r>
            <a:r>
              <a:rPr lang="en" b="1" u="sng"/>
              <a:t>hypodermis(Cole)</a:t>
            </a:r>
          </a:p>
        </p:txBody>
      </p:sp>
      <p:pic>
        <p:nvPicPr>
          <p:cNvPr id="1153" name="Shape 1153"/>
          <p:cNvPicPr preferRelativeResize="0"/>
          <p:nvPr/>
        </p:nvPicPr>
        <p:blipFill>
          <a:blip r:embed="rId3">
            <a:alphaModFix/>
          </a:blip>
          <a:stretch>
            <a:fillRect/>
          </a:stretch>
        </p:blipFill>
        <p:spPr>
          <a:xfrm>
            <a:off x="6248400" y="2105737"/>
            <a:ext cx="2390775" cy="1914525"/>
          </a:xfrm>
          <a:prstGeom prst="rect">
            <a:avLst/>
          </a:prstGeom>
          <a:noFill/>
          <a:ln>
            <a:noFill/>
          </a:ln>
        </p:spPr>
      </p:pic>
    </p:spTree>
  </p:cSld>
  <p:clrMapOvr>
    <a:masterClrMapping/>
  </p:clrMapOvr>
  <p:transition spd="slow">
    <p:cut/>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Shape 115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5.1: Essential Questions</a:t>
            </a:r>
          </a:p>
        </p:txBody>
      </p:sp>
      <p:sp>
        <p:nvSpPr>
          <p:cNvPr id="1159" name="Shape 1159"/>
          <p:cNvSpPr txBox="1">
            <a:spLocks noGrp="1"/>
          </p:cNvSpPr>
          <p:nvPr>
            <p:ph type="body" idx="1"/>
          </p:nvPr>
        </p:nvSpPr>
        <p:spPr>
          <a:xfrm>
            <a:off x="457200" y="1200150"/>
            <a:ext cx="5522999"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3) What role do accessory organs such as sweat glands and sebaceous glands play in the skin?</a:t>
            </a:r>
          </a:p>
          <a:p>
            <a:pPr>
              <a:spcBef>
                <a:spcPts val="0"/>
              </a:spcBef>
              <a:buNone/>
            </a:pPr>
            <a:r>
              <a:rPr lang="en" b="1"/>
              <a:t>These glands are </a:t>
            </a:r>
            <a:r>
              <a:rPr lang="en" b="1" u="sng"/>
              <a:t>exocrine glands</a:t>
            </a:r>
            <a:r>
              <a:rPr lang="en" b="1"/>
              <a:t> that secrete chemicals outside the body(Cole)</a:t>
            </a:r>
          </a:p>
        </p:txBody>
      </p:sp>
      <p:pic>
        <p:nvPicPr>
          <p:cNvPr id="1160" name="Shape 1160"/>
          <p:cNvPicPr preferRelativeResize="0"/>
          <p:nvPr/>
        </p:nvPicPr>
        <p:blipFill>
          <a:blip r:embed="rId3">
            <a:alphaModFix/>
          </a:blip>
          <a:stretch>
            <a:fillRect/>
          </a:stretch>
        </p:blipFill>
        <p:spPr>
          <a:xfrm>
            <a:off x="6167300" y="1653000"/>
            <a:ext cx="2779274" cy="2737574"/>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1.3 Molecules &amp; Cells</a:t>
            </a:r>
          </a:p>
        </p:txBody>
      </p:sp>
      <p:pic>
        <p:nvPicPr>
          <p:cNvPr id="139" name="Shape 139"/>
          <p:cNvPicPr preferRelativeResize="0"/>
          <p:nvPr/>
        </p:nvPicPr>
        <p:blipFill>
          <a:blip r:embed="rId3">
            <a:alphaModFix/>
          </a:blip>
          <a:stretch>
            <a:fillRect/>
          </a:stretch>
        </p:blipFill>
        <p:spPr>
          <a:xfrm>
            <a:off x="780625" y="1745725"/>
            <a:ext cx="2744650" cy="2744650"/>
          </a:xfrm>
          <a:prstGeom prst="rect">
            <a:avLst/>
          </a:prstGeom>
          <a:noFill/>
          <a:ln>
            <a:noFill/>
          </a:ln>
        </p:spPr>
      </p:pic>
      <p:pic>
        <p:nvPicPr>
          <p:cNvPr id="140" name="Shape 140"/>
          <p:cNvPicPr preferRelativeResize="0"/>
          <p:nvPr/>
        </p:nvPicPr>
        <p:blipFill>
          <a:blip r:embed="rId4">
            <a:alphaModFix/>
          </a:blip>
          <a:stretch>
            <a:fillRect/>
          </a:stretch>
        </p:blipFill>
        <p:spPr>
          <a:xfrm>
            <a:off x="4212732" y="1799175"/>
            <a:ext cx="3592892" cy="2691199"/>
          </a:xfrm>
          <a:prstGeom prst="rect">
            <a:avLst/>
          </a:prstGeom>
          <a:noFill/>
          <a:ln>
            <a:noFill/>
          </a:ln>
        </p:spPr>
      </p:pic>
    </p:spTree>
  </p:cSld>
  <p:clrMapOvr>
    <a:masterClrMapping/>
  </p:clrMapOvr>
  <p:transition spd="slow">
    <p:cut/>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Shape 116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5.1: Essential Questions</a:t>
            </a:r>
          </a:p>
        </p:txBody>
      </p:sp>
      <p:sp>
        <p:nvSpPr>
          <p:cNvPr id="1166" name="Shape 1166"/>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None/>
            </a:pPr>
            <a:r>
              <a:rPr lang="en"/>
              <a:t>4) What happens to skin as it is exposed to sunlight and as a person ages?</a:t>
            </a:r>
          </a:p>
          <a:p>
            <a:pPr lvl="0" rtl="0">
              <a:spcBef>
                <a:spcPts val="0"/>
              </a:spcBef>
              <a:buClr>
                <a:schemeClr val="dk1"/>
              </a:buClr>
              <a:buFont typeface="Arial"/>
              <a:buNone/>
            </a:pPr>
            <a:endParaRPr/>
          </a:p>
          <a:p>
            <a:pPr lvl="0" rtl="0">
              <a:spcBef>
                <a:spcPts val="0"/>
              </a:spcBef>
              <a:buClr>
                <a:schemeClr val="dk1"/>
              </a:buClr>
              <a:buSzPct val="61111"/>
              <a:buFont typeface="Arial"/>
              <a:buNone/>
            </a:pPr>
            <a:r>
              <a:rPr lang="en" sz="1800" b="1"/>
              <a:t>Sun gives Vitamin D but can also affect </a:t>
            </a:r>
          </a:p>
          <a:p>
            <a:pPr lvl="0" rtl="0">
              <a:spcBef>
                <a:spcPts val="0"/>
              </a:spcBef>
              <a:buClr>
                <a:schemeClr val="dk1"/>
              </a:buClr>
              <a:buSzPct val="61111"/>
              <a:buFont typeface="Arial"/>
              <a:buNone/>
            </a:pPr>
            <a:r>
              <a:rPr lang="en" sz="1800" b="1"/>
              <a:t>the </a:t>
            </a:r>
            <a:r>
              <a:rPr lang="en" sz="1800" b="1" u="sng"/>
              <a:t>melanin</a:t>
            </a:r>
            <a:r>
              <a:rPr lang="en" sz="1800" b="1"/>
              <a:t> in the skin</a:t>
            </a:r>
          </a:p>
          <a:p>
            <a:pPr lvl="0" rtl="0">
              <a:spcBef>
                <a:spcPts val="0"/>
              </a:spcBef>
              <a:buClr>
                <a:schemeClr val="dk1"/>
              </a:buClr>
              <a:buSzPct val="61111"/>
              <a:buFont typeface="Arial"/>
              <a:buNone/>
            </a:pPr>
            <a:r>
              <a:rPr lang="en" sz="1800" b="1"/>
              <a:t>Ultraviolet Rays in the sun can cause </a:t>
            </a:r>
          </a:p>
          <a:p>
            <a:pPr lvl="0" rtl="0">
              <a:spcBef>
                <a:spcPts val="0"/>
              </a:spcBef>
              <a:buClr>
                <a:schemeClr val="dk1"/>
              </a:buClr>
              <a:buSzPct val="61111"/>
              <a:buFont typeface="Arial"/>
              <a:buNone/>
            </a:pPr>
            <a:r>
              <a:rPr lang="en" sz="1800" b="1"/>
              <a:t>skin cancer and burns</a:t>
            </a:r>
          </a:p>
          <a:p>
            <a:pPr lvl="0" rtl="0">
              <a:spcBef>
                <a:spcPts val="0"/>
              </a:spcBef>
              <a:buClr>
                <a:schemeClr val="dk1"/>
              </a:buClr>
              <a:buFont typeface="Arial"/>
              <a:buNone/>
            </a:pPr>
            <a:endParaRPr/>
          </a:p>
          <a:p>
            <a:pPr>
              <a:spcBef>
                <a:spcPts val="0"/>
              </a:spcBef>
              <a:buNone/>
            </a:pPr>
            <a:endParaRPr/>
          </a:p>
        </p:txBody>
      </p:sp>
      <p:pic>
        <p:nvPicPr>
          <p:cNvPr id="1167" name="Shape 1167"/>
          <p:cNvPicPr preferRelativeResize="0"/>
          <p:nvPr/>
        </p:nvPicPr>
        <p:blipFill>
          <a:blip r:embed="rId3">
            <a:alphaModFix/>
          </a:blip>
          <a:stretch>
            <a:fillRect/>
          </a:stretch>
        </p:blipFill>
        <p:spPr>
          <a:xfrm>
            <a:off x="4928449" y="2358149"/>
            <a:ext cx="4095126" cy="2154048"/>
          </a:xfrm>
          <a:prstGeom prst="rect">
            <a:avLst/>
          </a:prstGeom>
          <a:noFill/>
          <a:ln>
            <a:noFill/>
          </a:ln>
        </p:spPr>
      </p:pic>
      <p:sp>
        <p:nvSpPr>
          <p:cNvPr id="1168" name="Shape 1168"/>
          <p:cNvSpPr txBox="1"/>
          <p:nvPr/>
        </p:nvSpPr>
        <p:spPr>
          <a:xfrm>
            <a:off x="378450" y="4532825"/>
            <a:ext cx="1040699" cy="461099"/>
          </a:xfrm>
          <a:prstGeom prst="rect">
            <a:avLst/>
          </a:prstGeom>
          <a:noFill/>
          <a:ln>
            <a:noFill/>
          </a:ln>
        </p:spPr>
        <p:txBody>
          <a:bodyPr lIns="91425" tIns="91425" rIns="91425" bIns="91425" anchor="t" anchorCtr="0">
            <a:noAutofit/>
          </a:bodyPr>
          <a:lstStyle/>
          <a:p>
            <a:pPr lvl="0" rtl="0">
              <a:spcBef>
                <a:spcPts val="0"/>
              </a:spcBef>
              <a:buNone/>
            </a:pPr>
            <a:r>
              <a:rPr lang="en"/>
              <a:t>(michael)</a:t>
            </a:r>
          </a:p>
        </p:txBody>
      </p:sp>
    </p:spTree>
  </p:cSld>
  <p:clrMapOvr>
    <a:masterClrMapping/>
  </p:clrMapOvr>
  <p:transition spd="slow">
    <p:cut/>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73" name="Shape 117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5.1 Essential Questions</a:t>
            </a:r>
          </a:p>
        </p:txBody>
      </p:sp>
      <p:sp>
        <p:nvSpPr>
          <p:cNvPr id="1174" name="Shape 1174"/>
          <p:cNvSpPr txBox="1">
            <a:spLocks noGrp="1"/>
          </p:cNvSpPr>
          <p:nvPr>
            <p:ph type="body" idx="1"/>
          </p:nvPr>
        </p:nvSpPr>
        <p:spPr>
          <a:xfrm>
            <a:off x="142600" y="1146675"/>
            <a:ext cx="7833899"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5) Which layers of the skin are damaged in different types of burns?</a:t>
            </a:r>
          </a:p>
          <a:p>
            <a:pPr rtl="0">
              <a:spcBef>
                <a:spcPts val="0"/>
              </a:spcBef>
              <a:buNone/>
            </a:pPr>
            <a:r>
              <a:rPr lang="en" b="1"/>
              <a:t>1st-</a:t>
            </a:r>
            <a:r>
              <a:rPr lang="en" b="1" u="sng"/>
              <a:t>Epidermis</a:t>
            </a:r>
            <a:r>
              <a:rPr lang="en" b="1"/>
              <a:t>, red in color, nerve damage</a:t>
            </a:r>
          </a:p>
          <a:p>
            <a:pPr rtl="0">
              <a:spcBef>
                <a:spcPts val="0"/>
              </a:spcBef>
              <a:buNone/>
            </a:pPr>
            <a:r>
              <a:rPr lang="en" b="1"/>
              <a:t>2nd-</a:t>
            </a:r>
            <a:r>
              <a:rPr lang="en" b="1" u="sng"/>
              <a:t>Dermis</a:t>
            </a:r>
            <a:r>
              <a:rPr lang="en" b="1"/>
              <a:t>, red, blistery, big nerve damage</a:t>
            </a:r>
          </a:p>
          <a:p>
            <a:pPr>
              <a:spcBef>
                <a:spcPts val="0"/>
              </a:spcBef>
              <a:buNone/>
            </a:pPr>
            <a:r>
              <a:rPr lang="en" b="1"/>
              <a:t>3rd-</a:t>
            </a:r>
            <a:r>
              <a:rPr lang="en" b="1" u="sng"/>
              <a:t>Hypodermis</a:t>
            </a:r>
            <a:r>
              <a:rPr lang="en" b="1"/>
              <a:t>, black in color, no nerves(Cole)</a:t>
            </a:r>
          </a:p>
        </p:txBody>
      </p:sp>
      <p:pic>
        <p:nvPicPr>
          <p:cNvPr id="1175" name="Shape 1175"/>
          <p:cNvPicPr preferRelativeResize="0"/>
          <p:nvPr/>
        </p:nvPicPr>
        <p:blipFill>
          <a:blip r:embed="rId3">
            <a:alphaModFix/>
          </a:blip>
          <a:stretch>
            <a:fillRect/>
          </a:stretch>
        </p:blipFill>
        <p:spPr>
          <a:xfrm>
            <a:off x="6997025" y="2967375"/>
            <a:ext cx="1924050" cy="1905000"/>
          </a:xfrm>
          <a:prstGeom prst="rect">
            <a:avLst/>
          </a:prstGeom>
          <a:noFill/>
          <a:ln>
            <a:noFill/>
          </a:ln>
        </p:spPr>
      </p:pic>
    </p:spTree>
  </p:cSld>
  <p:clrMapOvr>
    <a:masterClrMapping/>
  </p:clrMapOvr>
  <p:transition spd="slow">
    <p:cut/>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1180" name="Shape 1180"/>
          <p:cNvSpPr txBox="1">
            <a:spLocks noGrp="1"/>
          </p:cNvSpPr>
          <p:nvPr>
            <p:ph type="title"/>
          </p:nvPr>
        </p:nvSpPr>
        <p:spPr>
          <a:xfrm>
            <a:off x="457200" y="451928"/>
            <a:ext cx="8229600" cy="857400"/>
          </a:xfrm>
          <a:prstGeom prst="rect">
            <a:avLst/>
          </a:prstGeom>
        </p:spPr>
        <p:txBody>
          <a:bodyPr lIns="91425" tIns="91425" rIns="91425" bIns="91425" anchor="b" anchorCtr="0">
            <a:noAutofit/>
          </a:bodyPr>
          <a:lstStyle/>
          <a:p>
            <a:pPr lvl="0" rtl="0">
              <a:spcBef>
                <a:spcPts val="0"/>
              </a:spcBef>
              <a:buClr>
                <a:schemeClr val="dk1"/>
              </a:buClr>
              <a:buSzPct val="30555"/>
              <a:buFont typeface="Arial"/>
              <a:buNone/>
            </a:pPr>
            <a:r>
              <a:rPr lang="en"/>
              <a:t>5.1 Essential Questions</a:t>
            </a:r>
          </a:p>
          <a:p>
            <a:pPr>
              <a:spcBef>
                <a:spcPts val="0"/>
              </a:spcBef>
              <a:buNone/>
            </a:pPr>
            <a:endParaRPr/>
          </a:p>
        </p:txBody>
      </p:sp>
      <p:sp>
        <p:nvSpPr>
          <p:cNvPr id="1181" name="Shape 1181"/>
          <p:cNvSpPr txBox="1">
            <a:spLocks noGrp="1"/>
          </p:cNvSpPr>
          <p:nvPr>
            <p:ph type="body" idx="1"/>
          </p:nvPr>
        </p:nvSpPr>
        <p:spPr>
          <a:xfrm>
            <a:off x="457200" y="571475"/>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6) How does burn damage in the skin affect other functions in the body?</a:t>
            </a:r>
          </a:p>
          <a:p>
            <a:pPr rtl="0">
              <a:spcBef>
                <a:spcPts val="0"/>
              </a:spcBef>
              <a:buNone/>
            </a:pPr>
            <a:r>
              <a:rPr lang="en" b="1"/>
              <a:t>-Blood needs to be replaced, and levels drop</a:t>
            </a:r>
          </a:p>
          <a:p>
            <a:pPr rtl="0">
              <a:spcBef>
                <a:spcPts val="0"/>
              </a:spcBef>
              <a:buNone/>
            </a:pPr>
            <a:r>
              <a:rPr lang="en" b="1"/>
              <a:t>-Increased adrenalin and potassium</a:t>
            </a:r>
          </a:p>
          <a:p>
            <a:pPr>
              <a:spcBef>
                <a:spcPts val="0"/>
              </a:spcBef>
              <a:buNone/>
            </a:pPr>
            <a:r>
              <a:rPr lang="en" b="1"/>
              <a:t>-Increased absorption and reabsorption(Cole)</a:t>
            </a:r>
          </a:p>
        </p:txBody>
      </p:sp>
      <p:pic>
        <p:nvPicPr>
          <p:cNvPr id="1182" name="Shape 1182"/>
          <p:cNvPicPr preferRelativeResize="0"/>
          <p:nvPr/>
        </p:nvPicPr>
        <p:blipFill>
          <a:blip r:embed="rId3">
            <a:alphaModFix/>
          </a:blip>
          <a:stretch>
            <a:fillRect/>
          </a:stretch>
        </p:blipFill>
        <p:spPr>
          <a:xfrm>
            <a:off x="7014850" y="2558725"/>
            <a:ext cx="1905000" cy="2286000"/>
          </a:xfrm>
          <a:prstGeom prst="rect">
            <a:avLst/>
          </a:prstGeom>
          <a:noFill/>
          <a:ln>
            <a:noFill/>
          </a:ln>
        </p:spPr>
      </p:pic>
    </p:spTree>
  </p:cSld>
  <p:clrMapOvr>
    <a:masterClrMapping/>
  </p:clrMapOvr>
  <p:transition spd="slow">
    <p:cu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187" name="Shape 1187"/>
          <p:cNvSpPr txBox="1">
            <a:spLocks noGrp="1"/>
          </p:cNvSpPr>
          <p:nvPr>
            <p:ph type="title"/>
          </p:nvPr>
        </p:nvSpPr>
        <p:spPr>
          <a:xfrm>
            <a:off x="521350" y="494703"/>
            <a:ext cx="8229600" cy="857400"/>
          </a:xfrm>
          <a:prstGeom prst="rect">
            <a:avLst/>
          </a:prstGeom>
        </p:spPr>
        <p:txBody>
          <a:bodyPr lIns="91425" tIns="91425" rIns="91425" bIns="91425" anchor="b" anchorCtr="0">
            <a:noAutofit/>
          </a:bodyPr>
          <a:lstStyle/>
          <a:p>
            <a:pPr lvl="0" rtl="0">
              <a:spcBef>
                <a:spcPts val="0"/>
              </a:spcBef>
              <a:buClr>
                <a:schemeClr val="dk1"/>
              </a:buClr>
              <a:buSzPct val="30555"/>
              <a:buFont typeface="Arial"/>
              <a:buNone/>
            </a:pPr>
            <a:r>
              <a:rPr lang="en"/>
              <a:t>5.1 Essential Questions</a:t>
            </a:r>
          </a:p>
          <a:p>
            <a:pPr>
              <a:spcBef>
                <a:spcPts val="0"/>
              </a:spcBef>
              <a:buNone/>
            </a:pPr>
            <a:endParaRPr/>
          </a:p>
        </p:txBody>
      </p:sp>
      <p:sp>
        <p:nvSpPr>
          <p:cNvPr id="1188" name="Shape 1188"/>
          <p:cNvSpPr txBox="1">
            <a:spLocks noGrp="1"/>
          </p:cNvSpPr>
          <p:nvPr>
            <p:ph type="body" idx="1"/>
          </p:nvPr>
        </p:nvSpPr>
        <p:spPr>
          <a:xfrm>
            <a:off x="439375" y="1048625"/>
            <a:ext cx="6021899"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7) How do medical professionals in different fields assist with burn care and rehabilitation?</a:t>
            </a:r>
          </a:p>
          <a:p>
            <a:pPr>
              <a:spcBef>
                <a:spcPts val="0"/>
              </a:spcBef>
              <a:buNone/>
            </a:pPr>
            <a:r>
              <a:rPr lang="en" b="1" u="sng"/>
              <a:t>-Burn Care Nurse, Anesthesiologist, Reconstructive Surgeon, Physical Therapist, Psychologist(Cole)</a:t>
            </a:r>
          </a:p>
        </p:txBody>
      </p:sp>
      <p:pic>
        <p:nvPicPr>
          <p:cNvPr id="1189" name="Shape 1189"/>
          <p:cNvPicPr preferRelativeResize="0"/>
          <p:nvPr/>
        </p:nvPicPr>
        <p:blipFill>
          <a:blip r:embed="rId3">
            <a:alphaModFix/>
          </a:blip>
          <a:stretch>
            <a:fillRect/>
          </a:stretch>
        </p:blipFill>
        <p:spPr>
          <a:xfrm>
            <a:off x="6532700" y="2053725"/>
            <a:ext cx="2305724" cy="2969499"/>
          </a:xfrm>
          <a:prstGeom prst="rect">
            <a:avLst/>
          </a:prstGeom>
          <a:noFill/>
          <a:ln>
            <a:noFill/>
          </a:ln>
        </p:spPr>
      </p:pic>
    </p:spTree>
  </p:cSld>
  <p:clrMapOvr>
    <a:masterClrMapping/>
  </p:clrMapOvr>
  <p:transition spd="slow">
    <p:cut/>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Shape 1194"/>
          <p:cNvSpPr txBox="1">
            <a:spLocks noGrp="1"/>
          </p:cNvSpPr>
          <p:nvPr>
            <p:ph type="title"/>
          </p:nvPr>
        </p:nvSpPr>
        <p:spPr>
          <a:xfrm>
            <a:off x="457200" y="439003"/>
            <a:ext cx="8229600" cy="857400"/>
          </a:xfrm>
          <a:prstGeom prst="rect">
            <a:avLst/>
          </a:prstGeom>
        </p:spPr>
        <p:txBody>
          <a:bodyPr lIns="91425" tIns="91425" rIns="91425" bIns="91425" anchor="b" anchorCtr="0">
            <a:noAutofit/>
          </a:bodyPr>
          <a:lstStyle/>
          <a:p>
            <a:pPr lvl="0" rtl="0">
              <a:spcBef>
                <a:spcPts val="0"/>
              </a:spcBef>
              <a:buClr>
                <a:schemeClr val="dk1"/>
              </a:buClr>
              <a:buFont typeface="Arial"/>
              <a:buNone/>
            </a:pPr>
            <a:endParaRPr/>
          </a:p>
          <a:p>
            <a:pPr rtl="0">
              <a:spcBef>
                <a:spcPts val="0"/>
              </a:spcBef>
              <a:buNone/>
            </a:pPr>
            <a:endParaRPr/>
          </a:p>
          <a:p>
            <a:pPr lvl="0" rtl="0">
              <a:spcBef>
                <a:spcPts val="0"/>
              </a:spcBef>
              <a:buClr>
                <a:schemeClr val="dk1"/>
              </a:buClr>
              <a:buSzPct val="30555"/>
              <a:buFont typeface="Arial"/>
              <a:buNone/>
            </a:pPr>
            <a:r>
              <a:rPr lang="en"/>
              <a:t>5.1 Essential Questions</a:t>
            </a:r>
          </a:p>
          <a:p>
            <a:pPr>
              <a:spcBef>
                <a:spcPts val="0"/>
              </a:spcBef>
              <a:buNone/>
            </a:pPr>
            <a:endParaRPr/>
          </a:p>
        </p:txBody>
      </p:sp>
      <p:sp>
        <p:nvSpPr>
          <p:cNvPr id="1195" name="Shape 1195"/>
          <p:cNvSpPr txBox="1">
            <a:spLocks noGrp="1"/>
          </p:cNvSpPr>
          <p:nvPr>
            <p:ph type="body" idx="1"/>
          </p:nvPr>
        </p:nvSpPr>
        <p:spPr>
          <a:xfrm>
            <a:off x="414425" y="815175"/>
            <a:ext cx="5654999" cy="39434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8) What role does pain play in the human body?</a:t>
            </a:r>
          </a:p>
          <a:p>
            <a:pPr lvl="0" rtl="0">
              <a:spcBef>
                <a:spcPts val="0"/>
              </a:spcBef>
              <a:buClr>
                <a:schemeClr val="dk1"/>
              </a:buClr>
              <a:buSzPct val="36666"/>
              <a:buFont typeface="Arial"/>
              <a:buNone/>
            </a:pPr>
            <a:r>
              <a:rPr lang="en" b="1"/>
              <a:t>Pain tells the body something’s wrong. This is vital because it can turn on or off depending on what the scenario demands(Cole)</a:t>
            </a:r>
          </a:p>
          <a:p>
            <a:pPr>
              <a:spcBef>
                <a:spcPts val="0"/>
              </a:spcBef>
              <a:buNone/>
            </a:pPr>
            <a:endParaRPr/>
          </a:p>
        </p:txBody>
      </p:sp>
      <p:pic>
        <p:nvPicPr>
          <p:cNvPr id="1196" name="Shape 1196"/>
          <p:cNvPicPr preferRelativeResize="0"/>
          <p:nvPr/>
        </p:nvPicPr>
        <p:blipFill>
          <a:blip r:embed="rId3">
            <a:alphaModFix/>
          </a:blip>
          <a:stretch>
            <a:fillRect/>
          </a:stretch>
        </p:blipFill>
        <p:spPr>
          <a:xfrm>
            <a:off x="6194925" y="1239582"/>
            <a:ext cx="2752725" cy="2664350"/>
          </a:xfrm>
          <a:prstGeom prst="rect">
            <a:avLst/>
          </a:prstGeom>
          <a:noFill/>
          <a:ln>
            <a:noFill/>
          </a:ln>
        </p:spPr>
      </p:pic>
    </p:spTree>
  </p:cSld>
  <p:clrMapOvr>
    <a:masterClrMapping/>
  </p:clrMapOvr>
  <p:transition spd="slow">
    <p:cut/>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1" name="Shape 120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Clr>
                <a:schemeClr val="dk1"/>
              </a:buClr>
              <a:buFont typeface="Arial"/>
              <a:buNone/>
            </a:pPr>
            <a:endParaRPr/>
          </a:p>
          <a:p>
            <a:pPr>
              <a:spcBef>
                <a:spcPts val="0"/>
              </a:spcBef>
              <a:buNone/>
            </a:pPr>
            <a:r>
              <a:rPr lang="en"/>
              <a:t>5.1: Essential Questions</a:t>
            </a:r>
          </a:p>
        </p:txBody>
      </p:sp>
      <p:sp>
        <p:nvSpPr>
          <p:cNvPr id="1202" name="Shape 1202"/>
          <p:cNvSpPr txBox="1">
            <a:spLocks noGrp="1"/>
          </p:cNvSpPr>
          <p:nvPr>
            <p:ph type="body" idx="1"/>
          </p:nvPr>
        </p:nvSpPr>
        <p:spPr>
          <a:xfrm>
            <a:off x="457200" y="1200150"/>
            <a:ext cx="58170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9) How does the body interpret and process pain?</a:t>
            </a:r>
          </a:p>
          <a:p>
            <a:pPr lvl="0" rtl="0">
              <a:spcBef>
                <a:spcPts val="0"/>
              </a:spcBef>
              <a:buClr>
                <a:schemeClr val="dk1"/>
              </a:buClr>
              <a:buSzPct val="36666"/>
              <a:buFont typeface="Arial"/>
              <a:buNone/>
            </a:pPr>
            <a:r>
              <a:rPr lang="en" b="1"/>
              <a:t>The body can turn off pain if you need to proceed, but then it can turn on so that you can notice that action needs to be taken(Cole)</a:t>
            </a:r>
          </a:p>
          <a:p>
            <a:pPr>
              <a:spcBef>
                <a:spcPts val="0"/>
              </a:spcBef>
              <a:buNone/>
            </a:pPr>
            <a:endParaRPr/>
          </a:p>
        </p:txBody>
      </p:sp>
      <p:pic>
        <p:nvPicPr>
          <p:cNvPr id="1203" name="Shape 1203"/>
          <p:cNvPicPr preferRelativeResize="0"/>
          <p:nvPr/>
        </p:nvPicPr>
        <p:blipFill>
          <a:blip r:embed="rId3">
            <a:alphaModFix/>
          </a:blip>
          <a:stretch>
            <a:fillRect/>
          </a:stretch>
        </p:blipFill>
        <p:spPr>
          <a:xfrm>
            <a:off x="6114725" y="2041800"/>
            <a:ext cx="2695575" cy="1695450"/>
          </a:xfrm>
          <a:prstGeom prst="rect">
            <a:avLst/>
          </a:prstGeom>
          <a:noFill/>
          <a:ln>
            <a:noFill/>
          </a:ln>
        </p:spPr>
      </p:pic>
    </p:spTree>
  </p:cSld>
  <p:clrMapOvr>
    <a:masterClrMapping/>
  </p:clrMapOvr>
  <p:transition spd="slow">
    <p:cut/>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Shape 120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5.1: Essential Questions</a:t>
            </a:r>
          </a:p>
        </p:txBody>
      </p:sp>
      <p:sp>
        <p:nvSpPr>
          <p:cNvPr id="1209" name="Shape 1209"/>
          <p:cNvSpPr txBox="1">
            <a:spLocks noGrp="1"/>
          </p:cNvSpPr>
          <p:nvPr>
            <p:ph type="body" idx="1"/>
          </p:nvPr>
        </p:nvSpPr>
        <p:spPr>
          <a:xfrm>
            <a:off x="457200" y="1200150"/>
            <a:ext cx="5380499" cy="3725699"/>
          </a:xfrm>
          <a:prstGeom prst="rect">
            <a:avLst/>
          </a:prstGeom>
        </p:spPr>
        <p:txBody>
          <a:bodyPr lIns="91425" tIns="91425" rIns="91425" bIns="91425" anchor="t" anchorCtr="0">
            <a:noAutofit/>
          </a:bodyPr>
          <a:lstStyle/>
          <a:p>
            <a:pPr rtl="0">
              <a:spcBef>
                <a:spcPts val="0"/>
              </a:spcBef>
              <a:buNone/>
            </a:pPr>
            <a:r>
              <a:rPr lang="en"/>
              <a:t>10) Why would the inability to feel pain actually put the human body in danger? </a:t>
            </a:r>
          </a:p>
          <a:p>
            <a:pPr lvl="0">
              <a:spcBef>
                <a:spcPts val="0"/>
              </a:spcBef>
              <a:buNone/>
            </a:pPr>
            <a:r>
              <a:rPr lang="en" b="1"/>
              <a:t>The Human body needs pain in order to know where there is a problem with the systems inside. Then the human can take action (Cole)</a:t>
            </a:r>
          </a:p>
        </p:txBody>
      </p:sp>
      <p:pic>
        <p:nvPicPr>
          <p:cNvPr id="1210" name="Shape 1210"/>
          <p:cNvPicPr preferRelativeResize="0"/>
          <p:nvPr/>
        </p:nvPicPr>
        <p:blipFill>
          <a:blip r:embed="rId3">
            <a:alphaModFix/>
          </a:blip>
          <a:stretch>
            <a:fillRect/>
          </a:stretch>
        </p:blipFill>
        <p:spPr>
          <a:xfrm>
            <a:off x="5837700" y="1699771"/>
            <a:ext cx="3129674" cy="2272881"/>
          </a:xfrm>
          <a:prstGeom prst="rect">
            <a:avLst/>
          </a:prstGeom>
          <a:noFill/>
          <a:ln>
            <a:noFill/>
          </a:ln>
        </p:spPr>
      </p:pic>
    </p:spTree>
  </p:cSld>
  <p:clrMapOvr>
    <a:masterClrMapping/>
  </p:clrMapOvr>
  <p:transition spd="slow">
    <p:cut/>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Shape 121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5.2 Bones</a:t>
            </a:r>
          </a:p>
        </p:txBody>
      </p:sp>
      <p:pic>
        <p:nvPicPr>
          <p:cNvPr id="1216" name="Shape 1216"/>
          <p:cNvPicPr preferRelativeResize="0"/>
          <p:nvPr/>
        </p:nvPicPr>
        <p:blipFill>
          <a:blip r:embed="rId3">
            <a:alphaModFix/>
          </a:blip>
          <a:stretch>
            <a:fillRect/>
          </a:stretch>
        </p:blipFill>
        <p:spPr>
          <a:xfrm>
            <a:off x="644325" y="1863325"/>
            <a:ext cx="3067475" cy="2360524"/>
          </a:xfrm>
          <a:prstGeom prst="rect">
            <a:avLst/>
          </a:prstGeom>
          <a:noFill/>
          <a:ln>
            <a:noFill/>
          </a:ln>
        </p:spPr>
      </p:pic>
      <p:pic>
        <p:nvPicPr>
          <p:cNvPr id="1217" name="Shape 1217"/>
          <p:cNvPicPr preferRelativeResize="0"/>
          <p:nvPr/>
        </p:nvPicPr>
        <p:blipFill>
          <a:blip r:embed="rId4">
            <a:alphaModFix/>
          </a:blip>
          <a:stretch>
            <a:fillRect/>
          </a:stretch>
        </p:blipFill>
        <p:spPr>
          <a:xfrm>
            <a:off x="4806550" y="1906087"/>
            <a:ext cx="2421099" cy="2275000"/>
          </a:xfrm>
          <a:prstGeom prst="rect">
            <a:avLst/>
          </a:prstGeom>
          <a:noFill/>
          <a:ln>
            <a:noFill/>
          </a:ln>
        </p:spPr>
      </p:pic>
    </p:spTree>
  </p:cSld>
  <p:clrMapOvr>
    <a:masterClrMapping/>
  </p:clrMapOvr>
  <p:transition spd="slow">
    <p:cut/>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Shape 122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5.2 Essential Questions</a:t>
            </a:r>
          </a:p>
        </p:txBody>
      </p:sp>
      <p:sp>
        <p:nvSpPr>
          <p:cNvPr id="1223" name="Shape 1223"/>
          <p:cNvSpPr txBox="1">
            <a:spLocks noGrp="1"/>
          </p:cNvSpPr>
          <p:nvPr>
            <p:ph type="body" idx="1"/>
          </p:nvPr>
        </p:nvSpPr>
        <p:spPr>
          <a:xfrm>
            <a:off x="457200" y="633400"/>
            <a:ext cx="6645900" cy="4413900"/>
          </a:xfrm>
          <a:prstGeom prst="rect">
            <a:avLst/>
          </a:prstGeom>
        </p:spPr>
        <p:txBody>
          <a:bodyPr lIns="91425" tIns="91425" rIns="91425" bIns="91425" anchor="t" anchorCtr="0">
            <a:noAutofit/>
          </a:bodyPr>
          <a:lstStyle/>
          <a:p>
            <a:pPr lvl="0" rtl="0">
              <a:lnSpc>
                <a:spcPct val="150000"/>
              </a:lnSpc>
              <a:spcBef>
                <a:spcPts val="0"/>
              </a:spcBef>
              <a:spcAft>
                <a:spcPts val="800"/>
              </a:spcAft>
              <a:buNone/>
            </a:pPr>
            <a:endParaRPr sz="1000">
              <a:solidFill>
                <a:srgbClr val="333333"/>
              </a:solidFill>
            </a:endParaRPr>
          </a:p>
          <a:p>
            <a:pPr marL="457200" lvl="0" indent="-419100" rtl="0">
              <a:spcBef>
                <a:spcPts val="0"/>
              </a:spcBef>
              <a:buClr>
                <a:srgbClr val="000000"/>
              </a:buClr>
              <a:buSzPct val="100000"/>
              <a:buFont typeface="Arial"/>
              <a:buAutoNum type="arabicParenR"/>
            </a:pPr>
            <a:r>
              <a:rPr lang="en"/>
              <a:t>How does the skeletal system assist with protection in the body? Cole</a:t>
            </a:r>
          </a:p>
          <a:p>
            <a:pPr lvl="0" rtl="0">
              <a:spcBef>
                <a:spcPts val="0"/>
              </a:spcBef>
              <a:buNone/>
            </a:pPr>
            <a:r>
              <a:rPr lang="en" sz="2400"/>
              <a:t>Many bones of the skeletal system protect vital organs. The skull protects the brain, the ribcage protects organs in the axial part of our body. Bone will break before damage is done to organs in the body. </a:t>
            </a:r>
          </a:p>
          <a:p>
            <a:pPr lvl="0">
              <a:spcBef>
                <a:spcPts val="0"/>
              </a:spcBef>
              <a:buNone/>
            </a:pPr>
            <a:endParaRPr/>
          </a:p>
        </p:txBody>
      </p:sp>
      <p:pic>
        <p:nvPicPr>
          <p:cNvPr id="1224" name="Shape 1224"/>
          <p:cNvPicPr preferRelativeResize="0"/>
          <p:nvPr/>
        </p:nvPicPr>
        <p:blipFill>
          <a:blip r:embed="rId3">
            <a:alphaModFix/>
          </a:blip>
          <a:stretch>
            <a:fillRect/>
          </a:stretch>
        </p:blipFill>
        <p:spPr>
          <a:xfrm>
            <a:off x="7041600" y="2048050"/>
            <a:ext cx="2084724" cy="2603324"/>
          </a:xfrm>
          <a:prstGeom prst="rect">
            <a:avLst/>
          </a:prstGeom>
          <a:noFill/>
          <a:ln>
            <a:noFill/>
          </a:ln>
        </p:spPr>
      </p:pic>
    </p:spTree>
  </p:cSld>
  <p:clrMapOvr>
    <a:masterClrMapping/>
  </p:clrMapOvr>
  <p:transition spd="slow">
    <p:cut/>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Shape 1229"/>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5.2: Essential Questions</a:t>
            </a:r>
          </a:p>
        </p:txBody>
      </p:sp>
      <p:sp>
        <p:nvSpPr>
          <p:cNvPr id="1230" name="Shape 1230"/>
          <p:cNvSpPr txBox="1">
            <a:spLocks noGrp="1"/>
          </p:cNvSpPr>
          <p:nvPr>
            <p:ph type="body" idx="1"/>
          </p:nvPr>
        </p:nvSpPr>
        <p:spPr>
          <a:xfrm>
            <a:off x="53475" y="1200150"/>
            <a:ext cx="89481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2) How does the structure of compact bone differ from the structure of spongy bone? Michael</a:t>
            </a:r>
          </a:p>
          <a:p>
            <a:pPr>
              <a:spcBef>
                <a:spcPts val="0"/>
              </a:spcBef>
              <a:buNone/>
            </a:pPr>
            <a:r>
              <a:rPr lang="en" sz="2400" b="1" u="sng"/>
              <a:t>Compact bone</a:t>
            </a:r>
            <a:r>
              <a:rPr lang="en" sz="2400" b="1"/>
              <a:t> contains osteocytes, canaliculi, haversian canals and osteons. These all work to keep the bone hard. </a:t>
            </a:r>
            <a:r>
              <a:rPr lang="en" sz="2400" b="1" u="sng"/>
              <a:t>Spongy bone</a:t>
            </a:r>
            <a:r>
              <a:rPr lang="en" sz="2400" b="1"/>
              <a:t> consists of red bone marrow and bony trabecula.</a:t>
            </a:r>
            <a:r>
              <a:rPr lang="en" b="1"/>
              <a:t> </a:t>
            </a:r>
          </a:p>
        </p:txBody>
      </p:sp>
      <p:pic>
        <p:nvPicPr>
          <p:cNvPr id="1231" name="Shape 1231"/>
          <p:cNvPicPr preferRelativeResize="0"/>
          <p:nvPr/>
        </p:nvPicPr>
        <p:blipFill>
          <a:blip r:embed="rId3">
            <a:alphaModFix/>
          </a:blip>
          <a:stretch>
            <a:fillRect/>
          </a:stretch>
        </p:blipFill>
        <p:spPr>
          <a:xfrm>
            <a:off x="3288625" y="3489675"/>
            <a:ext cx="2350175" cy="1505449"/>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1.3 Essential Questions</a:t>
            </a:r>
          </a:p>
        </p:txBody>
      </p:sp>
      <p:sp>
        <p:nvSpPr>
          <p:cNvPr id="146" name="Shape 146"/>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marL="457200" lvl="0" indent="-419100" rtl="0">
              <a:spcBef>
                <a:spcPts val="0"/>
              </a:spcBef>
              <a:buClr>
                <a:srgbClr val="000000"/>
              </a:buClr>
              <a:buSzPct val="100000"/>
              <a:buFont typeface="Arial"/>
              <a:buAutoNum type="arabicParenR"/>
            </a:pPr>
            <a:r>
              <a:rPr lang="en"/>
              <a:t>What is the structure and function of DNA?</a:t>
            </a:r>
          </a:p>
          <a:p>
            <a:pPr rtl="0">
              <a:spcBef>
                <a:spcPts val="0"/>
              </a:spcBef>
              <a:buNone/>
            </a:pPr>
            <a:r>
              <a:rPr lang="en" sz="2400"/>
              <a:t>The structure for DNA is a double helix. </a:t>
            </a:r>
          </a:p>
          <a:p>
            <a:pPr rtl="0">
              <a:spcBef>
                <a:spcPts val="0"/>
              </a:spcBef>
              <a:buNone/>
            </a:pPr>
            <a:r>
              <a:rPr lang="en" sz="2400"/>
              <a:t>The function of DNA is to hold </a:t>
            </a:r>
          </a:p>
          <a:p>
            <a:pPr rtl="0">
              <a:spcBef>
                <a:spcPts val="0"/>
              </a:spcBef>
              <a:buNone/>
            </a:pPr>
            <a:r>
              <a:rPr lang="en" sz="2400"/>
              <a:t>our genes. Our genes are individual </a:t>
            </a:r>
          </a:p>
          <a:p>
            <a:pPr lvl="0" rtl="0">
              <a:spcBef>
                <a:spcPts val="0"/>
              </a:spcBef>
              <a:buNone/>
            </a:pPr>
            <a:r>
              <a:rPr lang="en" sz="2400"/>
              <a:t>to us. It says who we are. (Jocelyn)</a:t>
            </a:r>
          </a:p>
        </p:txBody>
      </p:sp>
      <p:pic>
        <p:nvPicPr>
          <p:cNvPr id="147" name="Shape 147"/>
          <p:cNvPicPr preferRelativeResize="0"/>
          <p:nvPr/>
        </p:nvPicPr>
        <p:blipFill>
          <a:blip r:embed="rId3">
            <a:alphaModFix/>
          </a:blip>
          <a:stretch>
            <a:fillRect/>
          </a:stretch>
        </p:blipFill>
        <p:spPr>
          <a:xfrm>
            <a:off x="6043650" y="2333400"/>
            <a:ext cx="2873024" cy="2154775"/>
          </a:xfrm>
          <a:prstGeom prst="rect">
            <a:avLst/>
          </a:prstGeom>
          <a:noFill/>
          <a:ln>
            <a:noFill/>
          </a:ln>
        </p:spPr>
      </p:pic>
    </p:spTree>
  </p:cSld>
  <p:clrMapOvr>
    <a:masterClrMapping/>
  </p:clrMapOvr>
  <p:transition spd="slow">
    <p:cut/>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Shape 123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5.2: Essential Questions</a:t>
            </a:r>
          </a:p>
        </p:txBody>
      </p:sp>
      <p:sp>
        <p:nvSpPr>
          <p:cNvPr id="1237" name="Shape 1237"/>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3) How does the overall structure of bone provide great strength and flexibility, but keep bone from being too bulky and heavy?</a:t>
            </a:r>
          </a:p>
          <a:p>
            <a:pPr lvl="0" rtl="0">
              <a:spcBef>
                <a:spcPts val="0"/>
              </a:spcBef>
              <a:buClr>
                <a:schemeClr val="dk1"/>
              </a:buClr>
              <a:buFont typeface="Arial"/>
              <a:buNone/>
            </a:pPr>
            <a:endParaRPr/>
          </a:p>
          <a:p>
            <a:pPr lvl="0" rtl="0">
              <a:spcBef>
                <a:spcPts val="0"/>
              </a:spcBef>
              <a:buClr>
                <a:schemeClr val="dk1"/>
              </a:buClr>
              <a:buSzPct val="78571"/>
              <a:buFont typeface="Arial"/>
              <a:buNone/>
            </a:pPr>
            <a:r>
              <a:rPr lang="en" sz="1400" b="1"/>
              <a:t>Bone cells are hollow which make bone lightweight</a:t>
            </a:r>
          </a:p>
          <a:p>
            <a:pPr lvl="0" rtl="0">
              <a:spcBef>
                <a:spcPts val="0"/>
              </a:spcBef>
              <a:buClr>
                <a:schemeClr val="dk1"/>
              </a:buClr>
              <a:buSzPct val="78571"/>
              <a:buFont typeface="Arial"/>
              <a:buNone/>
            </a:pPr>
            <a:r>
              <a:rPr lang="en" sz="1400" b="1" u="sng"/>
              <a:t>Calcium and phosphorus</a:t>
            </a:r>
            <a:r>
              <a:rPr lang="en" sz="1400" b="1"/>
              <a:t> give bone strength</a:t>
            </a:r>
          </a:p>
          <a:p>
            <a:pPr lvl="0" rtl="0">
              <a:spcBef>
                <a:spcPts val="0"/>
              </a:spcBef>
              <a:buClr>
                <a:schemeClr val="dk1"/>
              </a:buClr>
              <a:buSzPct val="78571"/>
              <a:buFont typeface="Arial"/>
              <a:buNone/>
            </a:pPr>
            <a:r>
              <a:rPr lang="en" sz="1400" b="1"/>
              <a:t>½ bone is soft which allow for flexibility</a:t>
            </a:r>
            <a:r>
              <a:rPr lang="en" sz="1400"/>
              <a:t> </a:t>
            </a:r>
          </a:p>
          <a:p>
            <a:pPr lvl="0" rtl="0">
              <a:spcBef>
                <a:spcPts val="0"/>
              </a:spcBef>
              <a:buClr>
                <a:schemeClr val="dk1"/>
              </a:buClr>
              <a:buFont typeface="Arial"/>
              <a:buNone/>
            </a:pPr>
            <a:endParaRPr sz="1400"/>
          </a:p>
          <a:p>
            <a:pPr>
              <a:spcBef>
                <a:spcPts val="0"/>
              </a:spcBef>
              <a:buNone/>
            </a:pPr>
            <a:endParaRPr/>
          </a:p>
        </p:txBody>
      </p:sp>
      <p:sp>
        <p:nvSpPr>
          <p:cNvPr id="1238" name="Shape 1238"/>
          <p:cNvSpPr txBox="1"/>
          <p:nvPr/>
        </p:nvSpPr>
        <p:spPr>
          <a:xfrm>
            <a:off x="455850" y="4661825"/>
            <a:ext cx="1522499" cy="481800"/>
          </a:xfrm>
          <a:prstGeom prst="rect">
            <a:avLst/>
          </a:prstGeom>
          <a:noFill/>
          <a:ln>
            <a:noFill/>
          </a:ln>
        </p:spPr>
        <p:txBody>
          <a:bodyPr lIns="91425" tIns="91425" rIns="91425" bIns="91425" anchor="t" anchorCtr="0">
            <a:noAutofit/>
          </a:bodyPr>
          <a:lstStyle/>
          <a:p>
            <a:pPr>
              <a:spcBef>
                <a:spcPts val="0"/>
              </a:spcBef>
              <a:buNone/>
            </a:pPr>
            <a:r>
              <a:rPr lang="en"/>
              <a:t>(michael)</a:t>
            </a:r>
          </a:p>
        </p:txBody>
      </p:sp>
      <p:pic>
        <p:nvPicPr>
          <p:cNvPr id="1239" name="Shape 1239"/>
          <p:cNvPicPr preferRelativeResize="0"/>
          <p:nvPr/>
        </p:nvPicPr>
        <p:blipFill>
          <a:blip r:embed="rId3">
            <a:alphaModFix/>
          </a:blip>
          <a:stretch>
            <a:fillRect/>
          </a:stretch>
        </p:blipFill>
        <p:spPr>
          <a:xfrm>
            <a:off x="5209850" y="2910375"/>
            <a:ext cx="1644199" cy="2015475"/>
          </a:xfrm>
          <a:prstGeom prst="rect">
            <a:avLst/>
          </a:prstGeom>
          <a:noFill/>
          <a:ln>
            <a:noFill/>
          </a:ln>
        </p:spPr>
      </p:pic>
    </p:spTree>
  </p:cSld>
  <p:clrMapOvr>
    <a:masterClrMapping/>
  </p:clrMapOvr>
  <p:transition spd="slow">
    <p:cut/>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4" name="Shape 124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5.2: Essential Questions</a:t>
            </a:r>
          </a:p>
        </p:txBody>
      </p:sp>
      <p:sp>
        <p:nvSpPr>
          <p:cNvPr id="1245" name="Shape 1245"/>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4) What is an X-ray? Jordan</a:t>
            </a:r>
          </a:p>
          <a:p>
            <a:pPr lvl="0" rtl="0">
              <a:spcBef>
                <a:spcPts val="0"/>
              </a:spcBef>
              <a:buClr>
                <a:schemeClr val="dk1"/>
              </a:buClr>
              <a:buSzPct val="36666"/>
              <a:buFont typeface="Arial"/>
              <a:buNone/>
            </a:pPr>
            <a:r>
              <a:rPr lang="en"/>
              <a:t>An </a:t>
            </a:r>
            <a:r>
              <a:rPr lang="en" u="sng"/>
              <a:t>x-ray</a:t>
            </a:r>
            <a:r>
              <a:rPr lang="en"/>
              <a:t> is a beam of electrons that passes through one's soft tissue and is absorbed  by the hard tissue to show breaks in compact bone. </a:t>
            </a:r>
          </a:p>
          <a:p>
            <a:pPr>
              <a:spcBef>
                <a:spcPts val="0"/>
              </a:spcBef>
              <a:buNone/>
            </a:pPr>
            <a:endParaRPr/>
          </a:p>
        </p:txBody>
      </p:sp>
      <p:pic>
        <p:nvPicPr>
          <p:cNvPr id="1246" name="Shape 1246"/>
          <p:cNvPicPr preferRelativeResize="0"/>
          <p:nvPr/>
        </p:nvPicPr>
        <p:blipFill>
          <a:blip r:embed="rId3">
            <a:alphaModFix/>
          </a:blip>
          <a:stretch>
            <a:fillRect/>
          </a:stretch>
        </p:blipFill>
        <p:spPr>
          <a:xfrm>
            <a:off x="3449050" y="3376475"/>
            <a:ext cx="1953125" cy="1606599"/>
          </a:xfrm>
          <a:prstGeom prst="rect">
            <a:avLst/>
          </a:prstGeom>
          <a:noFill/>
          <a:ln>
            <a:noFill/>
          </a:ln>
        </p:spPr>
      </p:pic>
    </p:spTree>
  </p:cSld>
  <p:clrMapOvr>
    <a:masterClrMapping/>
  </p:clrMapOvr>
  <p:transition spd="slow">
    <p:cut/>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sp>
        <p:nvSpPr>
          <p:cNvPr id="1251" name="Shape 125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5.2: Essential Questions</a:t>
            </a:r>
          </a:p>
        </p:txBody>
      </p:sp>
      <p:sp>
        <p:nvSpPr>
          <p:cNvPr id="1252" name="Shape 1252"/>
          <p:cNvSpPr txBox="1">
            <a:spLocks noGrp="1"/>
          </p:cNvSpPr>
          <p:nvPr>
            <p:ph type="body" idx="1"/>
          </p:nvPr>
        </p:nvSpPr>
        <p:spPr>
          <a:xfrm>
            <a:off x="457200" y="1200150"/>
            <a:ext cx="6110999"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5) What are the different types of bone fractures and how are they identified on X-rays? </a:t>
            </a:r>
          </a:p>
          <a:p>
            <a:pPr lvl="0" rtl="0">
              <a:spcBef>
                <a:spcPts val="0"/>
              </a:spcBef>
              <a:buClr>
                <a:schemeClr val="dk1"/>
              </a:buClr>
              <a:buSzPct val="45833"/>
              <a:buFont typeface="Arial"/>
              <a:buNone/>
            </a:pPr>
            <a:r>
              <a:rPr lang="en" sz="2400"/>
              <a:t>There are </a:t>
            </a:r>
            <a:r>
              <a:rPr lang="en" sz="2400" u="sng"/>
              <a:t>comminuted, compression, transverse, oblique, greenstick, depression, and spiral</a:t>
            </a:r>
            <a:r>
              <a:rPr lang="en" sz="2400"/>
              <a:t>. All of these are identified from certain characteristics that each break contains. </a:t>
            </a:r>
          </a:p>
          <a:p>
            <a:pPr>
              <a:spcBef>
                <a:spcPts val="0"/>
              </a:spcBef>
              <a:buNone/>
            </a:pPr>
            <a:endParaRPr/>
          </a:p>
        </p:txBody>
      </p:sp>
      <p:pic>
        <p:nvPicPr>
          <p:cNvPr id="1253" name="Shape 1253"/>
          <p:cNvPicPr preferRelativeResize="0"/>
          <p:nvPr/>
        </p:nvPicPr>
        <p:blipFill>
          <a:blip r:embed="rId3">
            <a:alphaModFix/>
          </a:blip>
          <a:stretch>
            <a:fillRect/>
          </a:stretch>
        </p:blipFill>
        <p:spPr>
          <a:xfrm>
            <a:off x="6416850" y="1848175"/>
            <a:ext cx="2493150" cy="2762375"/>
          </a:xfrm>
          <a:prstGeom prst="rect">
            <a:avLst/>
          </a:prstGeom>
          <a:noFill/>
          <a:ln>
            <a:noFill/>
          </a:ln>
        </p:spPr>
      </p:pic>
    </p:spTree>
  </p:cSld>
  <p:clrMapOvr>
    <a:masterClrMapping/>
  </p:clrMapOvr>
  <p:transition spd="slow">
    <p:cut/>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Shape 125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5.2: Essential Questions</a:t>
            </a:r>
          </a:p>
        </p:txBody>
      </p:sp>
      <p:sp>
        <p:nvSpPr>
          <p:cNvPr id="1259" name="Shape 1259"/>
          <p:cNvSpPr txBox="1">
            <a:spLocks noGrp="1"/>
          </p:cNvSpPr>
          <p:nvPr>
            <p:ph type="body" idx="1"/>
          </p:nvPr>
        </p:nvSpPr>
        <p:spPr>
          <a:xfrm>
            <a:off x="457200" y="1200150"/>
            <a:ext cx="58170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6) How can damage to a bone affect other human body systems? Cole</a:t>
            </a:r>
          </a:p>
          <a:p>
            <a:pPr lvl="0" rtl="0">
              <a:spcBef>
                <a:spcPts val="0"/>
              </a:spcBef>
              <a:buClr>
                <a:schemeClr val="dk1"/>
              </a:buClr>
              <a:buSzPct val="45833"/>
              <a:buFont typeface="Arial"/>
              <a:buNone/>
            </a:pPr>
            <a:r>
              <a:rPr lang="en" sz="2400"/>
              <a:t>An </a:t>
            </a:r>
            <a:r>
              <a:rPr lang="en" sz="2400" u="sng"/>
              <a:t>open fracture</a:t>
            </a:r>
            <a:r>
              <a:rPr lang="en" sz="2400"/>
              <a:t> can affect the </a:t>
            </a:r>
            <a:r>
              <a:rPr lang="en" sz="2400" u="sng"/>
              <a:t>integumentary system</a:t>
            </a:r>
            <a:r>
              <a:rPr lang="en" sz="2400"/>
              <a:t> as the bone tears the skin, This also affects the immune system as it has to prevent infection. Muscles and tendons are torn as well. </a:t>
            </a:r>
          </a:p>
          <a:p>
            <a:pPr>
              <a:spcBef>
                <a:spcPts val="0"/>
              </a:spcBef>
              <a:buNone/>
            </a:pPr>
            <a:endParaRPr/>
          </a:p>
        </p:txBody>
      </p:sp>
      <p:pic>
        <p:nvPicPr>
          <p:cNvPr id="1260" name="Shape 1260"/>
          <p:cNvPicPr preferRelativeResize="0"/>
          <p:nvPr/>
        </p:nvPicPr>
        <p:blipFill>
          <a:blip r:embed="rId3">
            <a:alphaModFix/>
          </a:blip>
          <a:stretch>
            <a:fillRect/>
          </a:stretch>
        </p:blipFill>
        <p:spPr>
          <a:xfrm>
            <a:off x="6345550" y="1318825"/>
            <a:ext cx="2659200" cy="3307774"/>
          </a:xfrm>
          <a:prstGeom prst="rect">
            <a:avLst/>
          </a:prstGeom>
          <a:noFill/>
          <a:ln>
            <a:noFill/>
          </a:ln>
        </p:spPr>
      </p:pic>
    </p:spTree>
  </p:cSld>
  <p:clrMapOvr>
    <a:masterClrMapping/>
  </p:clrMapOvr>
  <p:transition spd="slow">
    <p:cut/>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Shape 126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5.2: Essential Questions</a:t>
            </a:r>
          </a:p>
        </p:txBody>
      </p:sp>
      <p:sp>
        <p:nvSpPr>
          <p:cNvPr id="1266" name="Shape 1266"/>
          <p:cNvSpPr txBox="1">
            <a:spLocks noGrp="1"/>
          </p:cNvSpPr>
          <p:nvPr>
            <p:ph type="body" idx="1"/>
          </p:nvPr>
        </p:nvSpPr>
        <p:spPr>
          <a:xfrm>
            <a:off x="318175" y="1135975"/>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7) What is bone remodeling? George</a:t>
            </a:r>
          </a:p>
          <a:p>
            <a:pPr lvl="0" rtl="0">
              <a:spcBef>
                <a:spcPts val="0"/>
              </a:spcBef>
              <a:buClr>
                <a:schemeClr val="dk1"/>
              </a:buClr>
              <a:buSzPct val="45833"/>
              <a:buFont typeface="Arial"/>
              <a:buNone/>
            </a:pPr>
            <a:r>
              <a:rPr lang="en" sz="2400"/>
              <a:t>Bone remodeling is a lifelong process where mature bone tissue is removed from the skeleton </a:t>
            </a:r>
            <a:r>
              <a:rPr lang="en" sz="2400" u="sng"/>
              <a:t>(bone resorption)</a:t>
            </a:r>
            <a:r>
              <a:rPr lang="en" sz="2400"/>
              <a:t> and new bone tissue is formed </a:t>
            </a:r>
            <a:r>
              <a:rPr lang="en" sz="2400" u="sng"/>
              <a:t>(ossification)</a:t>
            </a:r>
            <a:r>
              <a:rPr lang="en" sz="2400"/>
              <a:t>. This occurs all the time but speeds up if a bone is broken. </a:t>
            </a:r>
          </a:p>
          <a:p>
            <a:pPr>
              <a:spcBef>
                <a:spcPts val="0"/>
              </a:spcBef>
              <a:buNone/>
            </a:pPr>
            <a:endParaRPr/>
          </a:p>
        </p:txBody>
      </p:sp>
      <p:pic>
        <p:nvPicPr>
          <p:cNvPr id="1267" name="Shape 1267"/>
          <p:cNvPicPr preferRelativeResize="0"/>
          <p:nvPr/>
        </p:nvPicPr>
        <p:blipFill>
          <a:blip r:embed="rId3">
            <a:alphaModFix/>
          </a:blip>
          <a:stretch>
            <a:fillRect/>
          </a:stretch>
        </p:blipFill>
        <p:spPr>
          <a:xfrm>
            <a:off x="3013250" y="3334075"/>
            <a:ext cx="2686050" cy="1704975"/>
          </a:xfrm>
          <a:prstGeom prst="rect">
            <a:avLst/>
          </a:prstGeom>
          <a:noFill/>
          <a:ln>
            <a:noFill/>
          </a:ln>
        </p:spPr>
      </p:pic>
    </p:spTree>
  </p:cSld>
  <p:clrMapOvr>
    <a:masterClrMapping/>
  </p:clrMapOvr>
  <p:transition spd="slow">
    <p:cut/>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Shape 127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5.2: Essential Questions</a:t>
            </a:r>
          </a:p>
        </p:txBody>
      </p:sp>
      <p:sp>
        <p:nvSpPr>
          <p:cNvPr id="1273" name="Shape 1273"/>
          <p:cNvSpPr txBox="1">
            <a:spLocks noGrp="1"/>
          </p:cNvSpPr>
          <p:nvPr>
            <p:ph type="body" idx="1"/>
          </p:nvPr>
        </p:nvSpPr>
        <p:spPr>
          <a:xfrm>
            <a:off x="457200" y="1200150"/>
            <a:ext cx="59508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8) How do osteoblasts and osteoclasts assist with bone remodeling and overall bone homeostasis? George</a:t>
            </a:r>
          </a:p>
          <a:p>
            <a:pPr lvl="0" rtl="0">
              <a:spcBef>
                <a:spcPts val="0"/>
              </a:spcBef>
              <a:buClr>
                <a:schemeClr val="dk1"/>
              </a:buClr>
              <a:buSzPct val="45833"/>
              <a:buFont typeface="Arial"/>
              <a:buNone/>
            </a:pPr>
            <a:r>
              <a:rPr lang="en" sz="2400"/>
              <a:t>Osteoclasts break away old bone from the skeleton while </a:t>
            </a:r>
            <a:r>
              <a:rPr lang="en" sz="2400" u="sng"/>
              <a:t>osteoblasts</a:t>
            </a:r>
            <a:r>
              <a:rPr lang="en" sz="2400"/>
              <a:t> form new bone turning into </a:t>
            </a:r>
            <a:r>
              <a:rPr lang="en" sz="2400" u="sng"/>
              <a:t>osteocytes</a:t>
            </a:r>
            <a:r>
              <a:rPr lang="en" sz="2400"/>
              <a:t> and maintaining the form of the bone. </a:t>
            </a:r>
          </a:p>
          <a:p>
            <a:pPr>
              <a:spcBef>
                <a:spcPts val="0"/>
              </a:spcBef>
              <a:buNone/>
            </a:pPr>
            <a:endParaRPr/>
          </a:p>
        </p:txBody>
      </p:sp>
      <p:pic>
        <p:nvPicPr>
          <p:cNvPr id="1274" name="Shape 1274"/>
          <p:cNvPicPr preferRelativeResize="0"/>
          <p:nvPr/>
        </p:nvPicPr>
        <p:blipFill>
          <a:blip r:embed="rId3">
            <a:alphaModFix/>
          </a:blip>
          <a:stretch>
            <a:fillRect/>
          </a:stretch>
        </p:blipFill>
        <p:spPr>
          <a:xfrm>
            <a:off x="5851025" y="838650"/>
            <a:ext cx="3076424" cy="2325200"/>
          </a:xfrm>
          <a:prstGeom prst="rect">
            <a:avLst/>
          </a:prstGeom>
          <a:noFill/>
          <a:ln>
            <a:noFill/>
          </a:ln>
        </p:spPr>
      </p:pic>
    </p:spTree>
  </p:cSld>
  <p:clrMapOvr>
    <a:masterClrMapping/>
  </p:clrMapOvr>
  <p:transition spd="slow">
    <p:cut/>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Shape 1279"/>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5.2: Essential Questions</a:t>
            </a:r>
          </a:p>
        </p:txBody>
      </p:sp>
      <p:sp>
        <p:nvSpPr>
          <p:cNvPr id="1280" name="Shape 1280"/>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9) What is the relationship between bone remodeling and blood calcium levels?</a:t>
            </a:r>
          </a:p>
          <a:p>
            <a:pPr rtl="0">
              <a:spcBef>
                <a:spcPts val="0"/>
              </a:spcBef>
              <a:buNone/>
            </a:pPr>
            <a:r>
              <a:rPr lang="en" sz="2400"/>
              <a:t>A decrease of </a:t>
            </a:r>
            <a:r>
              <a:rPr lang="en" sz="2400" u="sng"/>
              <a:t>calcium</a:t>
            </a:r>
            <a:r>
              <a:rPr lang="en" sz="2400"/>
              <a:t> tell parathyroid hormone to release PTH which tells osteoclasts to break bone thus releasing Calcium into blood. Increase concentration tells thyroid gland to signal release </a:t>
            </a:r>
            <a:r>
              <a:rPr lang="en" sz="2400" u="sng"/>
              <a:t>calcitonin</a:t>
            </a:r>
            <a:r>
              <a:rPr lang="en" sz="2400"/>
              <a:t> which tells osteoblasts to form more bone. This speeds up bone remodeling.</a:t>
            </a:r>
          </a:p>
          <a:p>
            <a:pPr>
              <a:spcBef>
                <a:spcPts val="0"/>
              </a:spcBef>
              <a:buNone/>
            </a:pPr>
            <a:r>
              <a:rPr lang="en" sz="2400"/>
              <a:t>George </a:t>
            </a:r>
          </a:p>
        </p:txBody>
      </p:sp>
      <p:pic>
        <p:nvPicPr>
          <p:cNvPr id="1281" name="Shape 1281"/>
          <p:cNvPicPr preferRelativeResize="0"/>
          <p:nvPr/>
        </p:nvPicPr>
        <p:blipFill>
          <a:blip r:embed="rId3">
            <a:alphaModFix/>
          </a:blip>
          <a:stretch>
            <a:fillRect/>
          </a:stretch>
        </p:blipFill>
        <p:spPr>
          <a:xfrm>
            <a:off x="7388492" y="678325"/>
            <a:ext cx="1647758" cy="1568949"/>
          </a:xfrm>
          <a:prstGeom prst="rect">
            <a:avLst/>
          </a:prstGeom>
          <a:noFill/>
          <a:ln>
            <a:noFill/>
          </a:ln>
        </p:spPr>
      </p:pic>
    </p:spTree>
  </p:cSld>
  <p:clrMapOvr>
    <a:masterClrMapping/>
  </p:clrMapOvr>
  <p:transition spd="slow">
    <p:cut/>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Shape 128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5.2: Essential Questions-George</a:t>
            </a:r>
          </a:p>
        </p:txBody>
      </p:sp>
      <p:sp>
        <p:nvSpPr>
          <p:cNvPr id="1287" name="Shape 1287"/>
          <p:cNvSpPr txBox="1">
            <a:spLocks noGrp="1"/>
          </p:cNvSpPr>
          <p:nvPr>
            <p:ph type="body" idx="1"/>
          </p:nvPr>
        </p:nvSpPr>
        <p:spPr>
          <a:xfrm>
            <a:off x="457200" y="1200150"/>
            <a:ext cx="59061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10) How do hormones assist in the maintenance of healthy bone and the release of calcium to be used in other body processes?</a:t>
            </a:r>
          </a:p>
          <a:p>
            <a:pPr lvl="0" rtl="0">
              <a:spcBef>
                <a:spcPts val="0"/>
              </a:spcBef>
              <a:buClr>
                <a:schemeClr val="dk1"/>
              </a:buClr>
              <a:buSzPct val="45833"/>
              <a:buFont typeface="Arial"/>
              <a:buNone/>
            </a:pPr>
            <a:r>
              <a:rPr lang="en" sz="2400"/>
              <a:t>Hormones maintain the amount of Calcium in and out of the blood. PTH and Calcitonin are the ones that regulate calcium concentration. </a:t>
            </a:r>
          </a:p>
          <a:p>
            <a:pPr>
              <a:spcBef>
                <a:spcPts val="0"/>
              </a:spcBef>
              <a:buNone/>
            </a:pPr>
            <a:endParaRPr/>
          </a:p>
        </p:txBody>
      </p:sp>
      <p:pic>
        <p:nvPicPr>
          <p:cNvPr id="1288" name="Shape 1288"/>
          <p:cNvPicPr preferRelativeResize="0"/>
          <p:nvPr/>
        </p:nvPicPr>
        <p:blipFill>
          <a:blip r:embed="rId3">
            <a:alphaModFix/>
          </a:blip>
          <a:stretch>
            <a:fillRect/>
          </a:stretch>
        </p:blipFill>
        <p:spPr>
          <a:xfrm>
            <a:off x="6192475" y="2172625"/>
            <a:ext cx="2889724" cy="1905549"/>
          </a:xfrm>
          <a:prstGeom prst="rect">
            <a:avLst/>
          </a:prstGeom>
          <a:noFill/>
          <a:ln>
            <a:noFill/>
          </a:ln>
        </p:spPr>
      </p:pic>
    </p:spTree>
  </p:cSld>
  <p:clrMapOvr>
    <a:masterClrMapping/>
  </p:clrMapOvr>
  <p:transition spd="slow">
    <p:cut/>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Shape 129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5.2: Essential Questions</a:t>
            </a:r>
          </a:p>
        </p:txBody>
      </p:sp>
      <p:sp>
        <p:nvSpPr>
          <p:cNvPr id="1294" name="Shape 1294"/>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11) What are the four main stages of healing that occur after a bone fracture? GEORGE</a:t>
            </a:r>
          </a:p>
          <a:p>
            <a:pPr lvl="0" rtl="0">
              <a:spcBef>
                <a:spcPts val="0"/>
              </a:spcBef>
              <a:buClr>
                <a:schemeClr val="dk1"/>
              </a:buClr>
              <a:buFont typeface="Arial"/>
              <a:buNone/>
            </a:pPr>
            <a:endParaRPr sz="2400"/>
          </a:p>
          <a:p>
            <a:pPr lvl="0" rtl="0">
              <a:spcBef>
                <a:spcPts val="0"/>
              </a:spcBef>
              <a:buClr>
                <a:schemeClr val="dk1"/>
              </a:buClr>
              <a:buSzPct val="45833"/>
              <a:buFont typeface="Arial"/>
              <a:buNone/>
            </a:pPr>
            <a:r>
              <a:rPr lang="en" sz="2400"/>
              <a:t>1-Formation of </a:t>
            </a:r>
            <a:r>
              <a:rPr lang="en" sz="2400" u="sng"/>
              <a:t>Hematoma</a:t>
            </a:r>
          </a:p>
          <a:p>
            <a:pPr lvl="0" rtl="0">
              <a:spcBef>
                <a:spcPts val="0"/>
              </a:spcBef>
              <a:buClr>
                <a:schemeClr val="dk1"/>
              </a:buClr>
              <a:buSzPct val="45833"/>
              <a:buFont typeface="Arial"/>
              <a:buNone/>
            </a:pPr>
            <a:r>
              <a:rPr lang="en" sz="2400"/>
              <a:t>2- Formation of </a:t>
            </a:r>
            <a:r>
              <a:rPr lang="en" sz="2400" u="sng"/>
              <a:t>Fibrocartilaginous Callus</a:t>
            </a:r>
          </a:p>
          <a:p>
            <a:pPr lvl="0" rtl="0">
              <a:spcBef>
                <a:spcPts val="0"/>
              </a:spcBef>
              <a:buClr>
                <a:schemeClr val="dk1"/>
              </a:buClr>
              <a:buSzPct val="45833"/>
              <a:buFont typeface="Arial"/>
              <a:buNone/>
            </a:pPr>
            <a:r>
              <a:rPr lang="en" sz="2400"/>
              <a:t>3- Formation of </a:t>
            </a:r>
            <a:r>
              <a:rPr lang="en" sz="2400" u="sng"/>
              <a:t>Bony Callus</a:t>
            </a:r>
          </a:p>
          <a:p>
            <a:pPr lvl="0" rtl="0">
              <a:spcBef>
                <a:spcPts val="0"/>
              </a:spcBef>
              <a:buClr>
                <a:schemeClr val="dk1"/>
              </a:buClr>
              <a:buSzPct val="45833"/>
              <a:buFont typeface="Arial"/>
              <a:buNone/>
            </a:pPr>
            <a:r>
              <a:rPr lang="en" sz="2400"/>
              <a:t>4- Bone is restored </a:t>
            </a:r>
          </a:p>
          <a:p>
            <a:pPr>
              <a:spcBef>
                <a:spcPts val="0"/>
              </a:spcBef>
              <a:buNone/>
            </a:pPr>
            <a:endParaRPr/>
          </a:p>
        </p:txBody>
      </p:sp>
      <p:pic>
        <p:nvPicPr>
          <p:cNvPr id="1295" name="Shape 1295"/>
          <p:cNvPicPr preferRelativeResize="0"/>
          <p:nvPr/>
        </p:nvPicPr>
        <p:blipFill>
          <a:blip r:embed="rId3">
            <a:alphaModFix/>
          </a:blip>
          <a:stretch>
            <a:fillRect/>
          </a:stretch>
        </p:blipFill>
        <p:spPr>
          <a:xfrm>
            <a:off x="6096875" y="2523075"/>
            <a:ext cx="2895600" cy="1581150"/>
          </a:xfrm>
          <a:prstGeom prst="rect">
            <a:avLst/>
          </a:prstGeom>
          <a:noFill/>
          <a:ln>
            <a:noFill/>
          </a:ln>
        </p:spPr>
      </p:pic>
    </p:spTree>
  </p:cSld>
  <p:clrMapOvr>
    <a:masterClrMapping/>
  </p:clrMapOvr>
  <p:transition spd="slow">
    <p:cut/>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00" name="Shape 130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5.2: Essential Questions</a:t>
            </a:r>
          </a:p>
        </p:txBody>
      </p:sp>
      <p:sp>
        <p:nvSpPr>
          <p:cNvPr id="1301" name="Shape 1301"/>
          <p:cNvSpPr txBox="1">
            <a:spLocks noGrp="1"/>
          </p:cNvSpPr>
          <p:nvPr>
            <p:ph type="body" idx="1"/>
          </p:nvPr>
        </p:nvSpPr>
        <p:spPr>
          <a:xfrm>
            <a:off x="457200" y="1200150"/>
            <a:ext cx="62271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12) What lifestyle choices relate to the overall strength and protective properties of bone? GEORGE</a:t>
            </a:r>
          </a:p>
          <a:p>
            <a:pPr lvl="0" rtl="0">
              <a:spcBef>
                <a:spcPts val="0"/>
              </a:spcBef>
              <a:buClr>
                <a:schemeClr val="dk1"/>
              </a:buClr>
              <a:buSzPct val="45833"/>
              <a:buFont typeface="Arial"/>
              <a:buNone/>
            </a:pPr>
            <a:r>
              <a:rPr lang="en" sz="2400" b="1"/>
              <a:t>Tobacoo, Alcohol, and smoking do not keep bones healthy. Excerise and better eating habits (increase vitamin D, calcium, Magnesium) all keep bone healthy and strong.</a:t>
            </a:r>
          </a:p>
          <a:p>
            <a:pPr>
              <a:spcBef>
                <a:spcPts val="0"/>
              </a:spcBef>
              <a:buNone/>
            </a:pPr>
            <a:endParaRPr/>
          </a:p>
        </p:txBody>
      </p:sp>
      <p:pic>
        <p:nvPicPr>
          <p:cNvPr id="1302" name="Shape 1302"/>
          <p:cNvPicPr preferRelativeResize="0"/>
          <p:nvPr/>
        </p:nvPicPr>
        <p:blipFill>
          <a:blip r:embed="rId3">
            <a:alphaModFix/>
          </a:blip>
          <a:stretch>
            <a:fillRect/>
          </a:stretch>
        </p:blipFill>
        <p:spPr>
          <a:xfrm>
            <a:off x="6382075" y="1275350"/>
            <a:ext cx="2543175" cy="1800225"/>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1.3 Essential Questions</a:t>
            </a:r>
          </a:p>
        </p:txBody>
      </p:sp>
      <p:sp>
        <p:nvSpPr>
          <p:cNvPr id="153" name="Shape 153"/>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2) How does DNA differ from person to person?</a:t>
            </a:r>
          </a:p>
          <a:p>
            <a:pPr>
              <a:spcBef>
                <a:spcPts val="0"/>
              </a:spcBef>
              <a:buNone/>
            </a:pPr>
            <a:r>
              <a:rPr lang="en" sz="2400"/>
              <a:t>DNA makes up our genes, and our genes are the traits we express such as red hair or brown eyes. DNA differs by the order in which the base pairs occur. (Daniel)</a:t>
            </a:r>
          </a:p>
        </p:txBody>
      </p:sp>
      <p:pic>
        <p:nvPicPr>
          <p:cNvPr id="154" name="Shape 154"/>
          <p:cNvPicPr preferRelativeResize="0"/>
          <p:nvPr/>
        </p:nvPicPr>
        <p:blipFill>
          <a:blip r:embed="rId3">
            <a:alphaModFix/>
          </a:blip>
          <a:stretch>
            <a:fillRect/>
          </a:stretch>
        </p:blipFill>
        <p:spPr>
          <a:xfrm>
            <a:off x="533400" y="3135150"/>
            <a:ext cx="2552700" cy="1790700"/>
          </a:xfrm>
          <a:prstGeom prst="rect">
            <a:avLst/>
          </a:prstGeom>
          <a:noFill/>
          <a:ln>
            <a:noFill/>
          </a:ln>
        </p:spPr>
      </p:pic>
    </p:spTree>
  </p:cSld>
  <p:clrMapOvr>
    <a:masterClrMapping/>
  </p:clrMapOvr>
  <p:transition spd="slow">
    <p:cut/>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Shape 1307"/>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5.3 Blood and Lymph Cells</a:t>
            </a:r>
          </a:p>
        </p:txBody>
      </p:sp>
      <p:pic>
        <p:nvPicPr>
          <p:cNvPr id="1308" name="Shape 1308"/>
          <p:cNvPicPr preferRelativeResize="0"/>
          <p:nvPr/>
        </p:nvPicPr>
        <p:blipFill>
          <a:blip r:embed="rId3">
            <a:alphaModFix/>
          </a:blip>
          <a:stretch>
            <a:fillRect/>
          </a:stretch>
        </p:blipFill>
        <p:spPr>
          <a:xfrm>
            <a:off x="457200" y="1906125"/>
            <a:ext cx="4384799" cy="2424700"/>
          </a:xfrm>
          <a:prstGeom prst="rect">
            <a:avLst/>
          </a:prstGeom>
          <a:noFill/>
          <a:ln>
            <a:noFill/>
          </a:ln>
        </p:spPr>
      </p:pic>
      <p:pic>
        <p:nvPicPr>
          <p:cNvPr id="1309" name="Shape 1309"/>
          <p:cNvPicPr preferRelativeResize="0"/>
          <p:nvPr/>
        </p:nvPicPr>
        <p:blipFill>
          <a:blip r:embed="rId4">
            <a:alphaModFix/>
          </a:blip>
          <a:stretch>
            <a:fillRect/>
          </a:stretch>
        </p:blipFill>
        <p:spPr>
          <a:xfrm>
            <a:off x="6076525" y="1510450"/>
            <a:ext cx="1885950" cy="2428875"/>
          </a:xfrm>
          <a:prstGeom prst="rect">
            <a:avLst/>
          </a:prstGeom>
          <a:noFill/>
          <a:ln>
            <a:noFill/>
          </a:ln>
        </p:spPr>
      </p:pic>
    </p:spTree>
  </p:cSld>
  <p:clrMapOvr>
    <a:masterClrMapping/>
  </p:clrMapOvr>
  <p:transition spd="slow">
    <p:cut/>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1314" name="Shape 131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5.3: Essential Questions</a:t>
            </a:r>
          </a:p>
        </p:txBody>
      </p:sp>
      <p:sp>
        <p:nvSpPr>
          <p:cNvPr id="1315" name="Shape 1315"/>
          <p:cNvSpPr txBox="1">
            <a:spLocks noGrp="1"/>
          </p:cNvSpPr>
          <p:nvPr>
            <p:ph type="body" idx="1"/>
          </p:nvPr>
        </p:nvSpPr>
        <p:spPr>
          <a:xfrm>
            <a:off x="403725" y="1200150"/>
            <a:ext cx="6387300" cy="3725699"/>
          </a:xfrm>
          <a:prstGeom prst="rect">
            <a:avLst/>
          </a:prstGeom>
        </p:spPr>
        <p:txBody>
          <a:bodyPr lIns="91425" tIns="91425" rIns="91425" bIns="91425" anchor="t" anchorCtr="0">
            <a:noAutofit/>
          </a:bodyPr>
          <a:lstStyle/>
          <a:p>
            <a:pPr marL="457200" lvl="0" indent="-419100" rtl="0">
              <a:spcBef>
                <a:spcPts val="0"/>
              </a:spcBef>
              <a:buClr>
                <a:srgbClr val="000000"/>
              </a:buClr>
              <a:buSzPct val="100000"/>
              <a:buFont typeface="Arial"/>
              <a:buAutoNum type="arabicParenR"/>
            </a:pPr>
            <a:r>
              <a:rPr lang="en"/>
              <a:t>What body systems function to protect the human body?</a:t>
            </a:r>
          </a:p>
          <a:p>
            <a:pPr rtl="0">
              <a:spcBef>
                <a:spcPts val="0"/>
              </a:spcBef>
              <a:buNone/>
            </a:pPr>
            <a:r>
              <a:rPr lang="en" sz="2400" b="1"/>
              <a:t>Integumentary-Provides skin, Initial protection</a:t>
            </a:r>
          </a:p>
          <a:p>
            <a:pPr rtl="0">
              <a:spcBef>
                <a:spcPts val="0"/>
              </a:spcBef>
              <a:buNone/>
            </a:pPr>
            <a:r>
              <a:rPr lang="en" sz="2400" b="1"/>
              <a:t>Muscular and Skeletal-Physical Rigidity</a:t>
            </a:r>
          </a:p>
          <a:p>
            <a:pPr lvl="0" rtl="0">
              <a:spcBef>
                <a:spcPts val="0"/>
              </a:spcBef>
              <a:buNone/>
            </a:pPr>
            <a:r>
              <a:rPr lang="en" sz="2400" b="1"/>
              <a:t>Immune-Viruses and chemical protection(Cole)</a:t>
            </a:r>
          </a:p>
          <a:p>
            <a:pPr>
              <a:spcBef>
                <a:spcPts val="0"/>
              </a:spcBef>
              <a:buNone/>
            </a:pPr>
            <a:endParaRPr/>
          </a:p>
        </p:txBody>
      </p:sp>
      <p:pic>
        <p:nvPicPr>
          <p:cNvPr id="1316" name="Shape 1316"/>
          <p:cNvPicPr preferRelativeResize="0"/>
          <p:nvPr/>
        </p:nvPicPr>
        <p:blipFill>
          <a:blip r:embed="rId3">
            <a:alphaModFix/>
          </a:blip>
          <a:stretch>
            <a:fillRect/>
          </a:stretch>
        </p:blipFill>
        <p:spPr>
          <a:xfrm>
            <a:off x="6141450" y="1200150"/>
            <a:ext cx="2762250" cy="1657350"/>
          </a:xfrm>
          <a:prstGeom prst="rect">
            <a:avLst/>
          </a:prstGeom>
          <a:noFill/>
          <a:ln>
            <a:noFill/>
          </a:ln>
        </p:spPr>
      </p:pic>
    </p:spTree>
  </p:cSld>
  <p:clrMapOvr>
    <a:masterClrMapping/>
  </p:clrMapOvr>
  <p:transition spd="slow">
    <p:cut/>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sp>
        <p:nvSpPr>
          <p:cNvPr id="1321" name="Shape 132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5.3: Essential Questions</a:t>
            </a:r>
          </a:p>
        </p:txBody>
      </p:sp>
      <p:sp>
        <p:nvSpPr>
          <p:cNvPr id="1322" name="Shape 1322"/>
          <p:cNvSpPr txBox="1">
            <a:spLocks noGrp="1"/>
          </p:cNvSpPr>
          <p:nvPr>
            <p:ph type="body" idx="1"/>
          </p:nvPr>
        </p:nvSpPr>
        <p:spPr>
          <a:xfrm>
            <a:off x="457200" y="1200150"/>
            <a:ext cx="5932799"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2) How does the structure of the lymphatic system relate to its function?</a:t>
            </a:r>
          </a:p>
          <a:p>
            <a:pPr lvl="0" rtl="0">
              <a:spcBef>
                <a:spcPts val="0"/>
              </a:spcBef>
              <a:buClr>
                <a:schemeClr val="dk1"/>
              </a:buClr>
              <a:buSzPct val="36666"/>
              <a:buFont typeface="Arial"/>
              <a:buNone/>
            </a:pPr>
            <a:r>
              <a:rPr lang="en" b="1"/>
              <a:t>-The lymphatic system must be widespread around the body to ensure full absorption and secretion(Cole)</a:t>
            </a:r>
          </a:p>
          <a:p>
            <a:pPr>
              <a:spcBef>
                <a:spcPts val="0"/>
              </a:spcBef>
              <a:buNone/>
            </a:pPr>
            <a:endParaRPr/>
          </a:p>
        </p:txBody>
      </p:sp>
      <p:pic>
        <p:nvPicPr>
          <p:cNvPr id="1323" name="Shape 1323"/>
          <p:cNvPicPr preferRelativeResize="0"/>
          <p:nvPr/>
        </p:nvPicPr>
        <p:blipFill>
          <a:blip r:embed="rId3">
            <a:alphaModFix/>
          </a:blip>
          <a:stretch>
            <a:fillRect/>
          </a:stretch>
        </p:blipFill>
        <p:spPr>
          <a:xfrm>
            <a:off x="6158375" y="315575"/>
            <a:ext cx="2862024" cy="4710075"/>
          </a:xfrm>
          <a:prstGeom prst="rect">
            <a:avLst/>
          </a:prstGeom>
          <a:noFill/>
          <a:ln>
            <a:noFill/>
          </a:ln>
        </p:spPr>
      </p:pic>
    </p:spTree>
  </p:cSld>
  <p:clrMapOvr>
    <a:masterClrMapping/>
  </p:clrMapOvr>
  <p:transition spd="slow">
    <p:cut/>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Shape 1328"/>
          <p:cNvSpPr txBox="1">
            <a:spLocks noGrp="1"/>
          </p:cNvSpPr>
          <p:nvPr>
            <p:ph type="title"/>
          </p:nvPr>
        </p:nvSpPr>
        <p:spPr>
          <a:xfrm>
            <a:off x="457200" y="295103"/>
            <a:ext cx="8229600" cy="857400"/>
          </a:xfrm>
          <a:prstGeom prst="rect">
            <a:avLst/>
          </a:prstGeom>
        </p:spPr>
        <p:txBody>
          <a:bodyPr lIns="91425" tIns="91425" rIns="91425" bIns="91425" anchor="b" anchorCtr="0">
            <a:noAutofit/>
          </a:bodyPr>
          <a:lstStyle/>
          <a:p>
            <a:pPr lvl="0" rtl="0">
              <a:spcBef>
                <a:spcPts val="0"/>
              </a:spcBef>
              <a:buClr>
                <a:schemeClr val="dk1"/>
              </a:buClr>
              <a:buSzPct val="30555"/>
              <a:buFont typeface="Arial"/>
              <a:buNone/>
            </a:pPr>
            <a:r>
              <a:rPr lang="en"/>
              <a:t>5.3: Essential Questions</a:t>
            </a:r>
          </a:p>
          <a:p>
            <a:pPr>
              <a:spcBef>
                <a:spcPts val="0"/>
              </a:spcBef>
              <a:buNone/>
            </a:pPr>
            <a:endParaRPr/>
          </a:p>
        </p:txBody>
      </p:sp>
      <p:sp>
        <p:nvSpPr>
          <p:cNvPr id="1329" name="Shape 1329"/>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3) What is an antigen?</a:t>
            </a:r>
          </a:p>
          <a:p>
            <a:pPr lvl="0" rtl="0">
              <a:spcBef>
                <a:spcPts val="0"/>
              </a:spcBef>
              <a:buClr>
                <a:schemeClr val="dk1"/>
              </a:buClr>
              <a:buSzPct val="36666"/>
              <a:buFont typeface="Arial"/>
              <a:buNone/>
            </a:pPr>
            <a:r>
              <a:rPr lang="en" b="1"/>
              <a:t>-An antigen is a characteristic of a cell that identifies it from others(Cole)</a:t>
            </a:r>
          </a:p>
          <a:p>
            <a:pPr>
              <a:spcBef>
                <a:spcPts val="0"/>
              </a:spcBef>
              <a:buNone/>
            </a:pPr>
            <a:endParaRPr/>
          </a:p>
        </p:txBody>
      </p:sp>
      <p:pic>
        <p:nvPicPr>
          <p:cNvPr id="1330" name="Shape 1330"/>
          <p:cNvPicPr preferRelativeResize="0"/>
          <p:nvPr/>
        </p:nvPicPr>
        <p:blipFill>
          <a:blip r:embed="rId3">
            <a:alphaModFix/>
          </a:blip>
          <a:stretch>
            <a:fillRect/>
          </a:stretch>
        </p:blipFill>
        <p:spPr>
          <a:xfrm>
            <a:off x="2781550" y="3089000"/>
            <a:ext cx="3136225" cy="1801200"/>
          </a:xfrm>
          <a:prstGeom prst="rect">
            <a:avLst/>
          </a:prstGeom>
          <a:noFill/>
          <a:ln>
            <a:noFill/>
          </a:ln>
        </p:spPr>
      </p:pic>
    </p:spTree>
  </p:cSld>
  <p:clrMapOvr>
    <a:masterClrMapping/>
  </p:clrMapOvr>
  <p:transition spd="slow">
    <p:cut/>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Shape 1335"/>
          <p:cNvSpPr txBox="1">
            <a:spLocks noGrp="1"/>
          </p:cNvSpPr>
          <p:nvPr>
            <p:ph type="title"/>
          </p:nvPr>
        </p:nvSpPr>
        <p:spPr>
          <a:xfrm>
            <a:off x="457200" y="295103"/>
            <a:ext cx="8229600" cy="857400"/>
          </a:xfrm>
          <a:prstGeom prst="rect">
            <a:avLst/>
          </a:prstGeom>
        </p:spPr>
        <p:txBody>
          <a:bodyPr lIns="91425" tIns="91425" rIns="91425" bIns="91425" anchor="b" anchorCtr="0">
            <a:noAutofit/>
          </a:bodyPr>
          <a:lstStyle/>
          <a:p>
            <a:pPr lvl="0" rtl="0">
              <a:spcBef>
                <a:spcPts val="0"/>
              </a:spcBef>
              <a:buClr>
                <a:schemeClr val="dk1"/>
              </a:buClr>
              <a:buSzPct val="30555"/>
              <a:buFont typeface="Arial"/>
              <a:buNone/>
            </a:pPr>
            <a:r>
              <a:rPr lang="en"/>
              <a:t>5.3: Essential Questions</a:t>
            </a:r>
          </a:p>
          <a:p>
            <a:pPr>
              <a:spcBef>
                <a:spcPts val="0"/>
              </a:spcBef>
              <a:buNone/>
            </a:pPr>
            <a:endParaRPr/>
          </a:p>
        </p:txBody>
      </p:sp>
      <p:sp>
        <p:nvSpPr>
          <p:cNvPr id="1336" name="Shape 1336"/>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4) What is an antibody?</a:t>
            </a:r>
          </a:p>
          <a:p>
            <a:pPr lvl="0" rtl="0">
              <a:spcBef>
                <a:spcPts val="0"/>
              </a:spcBef>
              <a:buNone/>
            </a:pPr>
            <a:r>
              <a:rPr lang="en" b="1"/>
              <a:t>-An antibody targets antigens that it perceives as a threat, than clumps them(Cole)</a:t>
            </a:r>
          </a:p>
          <a:p>
            <a:pPr lvl="0">
              <a:spcBef>
                <a:spcPts val="0"/>
              </a:spcBef>
              <a:buNone/>
            </a:pPr>
            <a:endParaRPr/>
          </a:p>
        </p:txBody>
      </p:sp>
      <p:pic>
        <p:nvPicPr>
          <p:cNvPr id="1337" name="Shape 1337"/>
          <p:cNvPicPr preferRelativeResize="0"/>
          <p:nvPr/>
        </p:nvPicPr>
        <p:blipFill>
          <a:blip r:embed="rId3">
            <a:alphaModFix/>
          </a:blip>
          <a:stretch>
            <a:fillRect/>
          </a:stretch>
        </p:blipFill>
        <p:spPr>
          <a:xfrm>
            <a:off x="5758250" y="3053350"/>
            <a:ext cx="3136225" cy="1801200"/>
          </a:xfrm>
          <a:prstGeom prst="rect">
            <a:avLst/>
          </a:prstGeom>
          <a:noFill/>
          <a:ln>
            <a:noFill/>
          </a:ln>
        </p:spPr>
      </p:pic>
    </p:spTree>
  </p:cSld>
  <p:clrMapOvr>
    <a:masterClrMapping/>
  </p:clrMapOvr>
  <p:transition spd="slow">
    <p:cut/>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sp>
        <p:nvSpPr>
          <p:cNvPr id="1342" name="Shape 1342"/>
          <p:cNvSpPr txBox="1">
            <a:spLocks noGrp="1"/>
          </p:cNvSpPr>
          <p:nvPr>
            <p:ph type="title"/>
          </p:nvPr>
        </p:nvSpPr>
        <p:spPr>
          <a:xfrm>
            <a:off x="457200" y="342753"/>
            <a:ext cx="8229600" cy="857400"/>
          </a:xfrm>
          <a:prstGeom prst="rect">
            <a:avLst/>
          </a:prstGeom>
        </p:spPr>
        <p:txBody>
          <a:bodyPr lIns="91425" tIns="91425" rIns="91425" bIns="91425" anchor="b" anchorCtr="0">
            <a:noAutofit/>
          </a:bodyPr>
          <a:lstStyle/>
          <a:p>
            <a:pPr lvl="0" rtl="0">
              <a:spcBef>
                <a:spcPts val="0"/>
              </a:spcBef>
              <a:buClr>
                <a:schemeClr val="dk1"/>
              </a:buClr>
              <a:buSzPct val="30555"/>
              <a:buFont typeface="Arial"/>
              <a:buNone/>
            </a:pPr>
            <a:r>
              <a:rPr lang="en"/>
              <a:t>5.3: Essential Questions</a:t>
            </a:r>
          </a:p>
          <a:p>
            <a:pPr>
              <a:spcBef>
                <a:spcPts val="0"/>
              </a:spcBef>
              <a:buNone/>
            </a:pPr>
            <a:endParaRPr/>
          </a:p>
        </p:txBody>
      </p:sp>
      <p:sp>
        <p:nvSpPr>
          <p:cNvPr id="1343" name="Shape 1343"/>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6) What is specific immunity?</a:t>
            </a:r>
          </a:p>
          <a:p>
            <a:pPr lvl="0" rtl="0">
              <a:spcBef>
                <a:spcPts val="0"/>
              </a:spcBef>
              <a:buClr>
                <a:schemeClr val="dk1"/>
              </a:buClr>
              <a:buSzPct val="36666"/>
              <a:buFont typeface="Arial"/>
              <a:buNone/>
            </a:pPr>
            <a:r>
              <a:rPr lang="en" b="1"/>
              <a:t>-A Specific immunity is an aspect of your body that only protects against one problem(Cole)</a:t>
            </a:r>
          </a:p>
          <a:p>
            <a:pPr>
              <a:spcBef>
                <a:spcPts val="0"/>
              </a:spcBef>
              <a:buNone/>
            </a:pPr>
            <a:endParaRPr/>
          </a:p>
        </p:txBody>
      </p:sp>
      <p:pic>
        <p:nvPicPr>
          <p:cNvPr id="1344" name="Shape 1344"/>
          <p:cNvPicPr preferRelativeResize="0"/>
          <p:nvPr/>
        </p:nvPicPr>
        <p:blipFill>
          <a:blip r:embed="rId3">
            <a:alphaModFix/>
          </a:blip>
          <a:stretch>
            <a:fillRect/>
          </a:stretch>
        </p:blipFill>
        <p:spPr>
          <a:xfrm>
            <a:off x="3663825" y="3200400"/>
            <a:ext cx="2857500" cy="1600200"/>
          </a:xfrm>
          <a:prstGeom prst="rect">
            <a:avLst/>
          </a:prstGeom>
          <a:noFill/>
          <a:ln>
            <a:noFill/>
          </a:ln>
        </p:spPr>
      </p:pic>
    </p:spTree>
  </p:cSld>
  <p:clrMapOvr>
    <a:masterClrMapping/>
  </p:clrMapOvr>
  <p:transition spd="slow">
    <p:cut/>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Shape 1349"/>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5.3: essential Questions</a:t>
            </a:r>
          </a:p>
        </p:txBody>
      </p:sp>
      <p:sp>
        <p:nvSpPr>
          <p:cNvPr id="1350" name="Shape 1350"/>
          <p:cNvSpPr txBox="1">
            <a:spLocks noGrp="1"/>
          </p:cNvSpPr>
          <p:nvPr>
            <p:ph type="body" idx="1"/>
          </p:nvPr>
        </p:nvSpPr>
        <p:spPr>
          <a:xfrm>
            <a:off x="457200" y="11239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7) What role do lymphocytes play in specific immunity? GEORGE</a:t>
            </a:r>
          </a:p>
          <a:p>
            <a:pPr>
              <a:spcBef>
                <a:spcPts val="0"/>
              </a:spcBef>
              <a:buNone/>
            </a:pPr>
            <a:r>
              <a:rPr lang="en" b="1"/>
              <a:t>-Lymphocytes are used for inflammation, for alerting, and killing viruses  </a:t>
            </a:r>
          </a:p>
        </p:txBody>
      </p:sp>
      <p:pic>
        <p:nvPicPr>
          <p:cNvPr id="1351" name="Shape 1351"/>
          <p:cNvPicPr preferRelativeResize="0"/>
          <p:nvPr/>
        </p:nvPicPr>
        <p:blipFill>
          <a:blip r:embed="rId3">
            <a:alphaModFix/>
          </a:blip>
          <a:stretch>
            <a:fillRect/>
          </a:stretch>
        </p:blipFill>
        <p:spPr>
          <a:xfrm>
            <a:off x="5891925" y="3214625"/>
            <a:ext cx="2457450" cy="1857375"/>
          </a:xfrm>
          <a:prstGeom prst="rect">
            <a:avLst/>
          </a:prstGeom>
          <a:noFill/>
          <a:ln>
            <a:noFill/>
          </a:ln>
        </p:spPr>
      </p:pic>
    </p:spTree>
  </p:cSld>
  <p:clrMapOvr>
    <a:masterClrMapping/>
  </p:clrMapOvr>
  <p:transition spd="slow">
    <p:cut/>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Shape 135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Clr>
                <a:schemeClr val="dk1"/>
              </a:buClr>
              <a:buSzPct val="30555"/>
              <a:buFont typeface="Arial"/>
              <a:buNone/>
            </a:pPr>
            <a:r>
              <a:rPr lang="en"/>
              <a:t>5.3: essential Questions</a:t>
            </a:r>
          </a:p>
          <a:p>
            <a:pPr>
              <a:spcBef>
                <a:spcPts val="0"/>
              </a:spcBef>
              <a:buNone/>
            </a:pPr>
            <a:endParaRPr/>
          </a:p>
        </p:txBody>
      </p:sp>
      <p:sp>
        <p:nvSpPr>
          <p:cNvPr id="1357" name="Shape 1357"/>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8) How does your body react the second time it is exposed to a particular antigen? GEORGE</a:t>
            </a:r>
          </a:p>
          <a:p>
            <a:pPr lvl="0" rtl="0">
              <a:spcBef>
                <a:spcPts val="0"/>
              </a:spcBef>
              <a:buClr>
                <a:schemeClr val="dk1"/>
              </a:buClr>
              <a:buSzPct val="36666"/>
              <a:buFont typeface="Arial"/>
              <a:buNone/>
            </a:pPr>
            <a:r>
              <a:rPr lang="en" b="1"/>
              <a:t>-Memory cells are alerted to create antibodies that are proven to work for that virus</a:t>
            </a:r>
          </a:p>
          <a:p>
            <a:pPr>
              <a:spcBef>
                <a:spcPts val="0"/>
              </a:spcBef>
              <a:buNone/>
            </a:pPr>
            <a:endParaRPr/>
          </a:p>
        </p:txBody>
      </p:sp>
      <p:pic>
        <p:nvPicPr>
          <p:cNvPr id="1358" name="Shape 1358"/>
          <p:cNvPicPr preferRelativeResize="0"/>
          <p:nvPr/>
        </p:nvPicPr>
        <p:blipFill>
          <a:blip r:embed="rId3">
            <a:alphaModFix/>
          </a:blip>
          <a:stretch>
            <a:fillRect/>
          </a:stretch>
        </p:blipFill>
        <p:spPr>
          <a:xfrm>
            <a:off x="2812350" y="3335875"/>
            <a:ext cx="2421949" cy="1724374"/>
          </a:xfrm>
          <a:prstGeom prst="rect">
            <a:avLst/>
          </a:prstGeom>
          <a:noFill/>
          <a:ln>
            <a:noFill/>
          </a:ln>
        </p:spPr>
      </p:pic>
    </p:spTree>
  </p:cSld>
  <p:clrMapOvr>
    <a:masterClrMapping/>
  </p:clrMapOvr>
  <p:transition spd="slow">
    <p:cut/>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Shape 1363"/>
          <p:cNvSpPr txBox="1">
            <a:spLocks noGrp="1"/>
          </p:cNvSpPr>
          <p:nvPr>
            <p:ph type="title"/>
          </p:nvPr>
        </p:nvSpPr>
        <p:spPr>
          <a:xfrm>
            <a:off x="457200" y="342753"/>
            <a:ext cx="8229600" cy="857400"/>
          </a:xfrm>
          <a:prstGeom prst="rect">
            <a:avLst/>
          </a:prstGeom>
        </p:spPr>
        <p:txBody>
          <a:bodyPr lIns="91425" tIns="91425" rIns="91425" bIns="91425" anchor="b" anchorCtr="0">
            <a:noAutofit/>
          </a:bodyPr>
          <a:lstStyle/>
          <a:p>
            <a:pPr lvl="0" rtl="0">
              <a:spcBef>
                <a:spcPts val="0"/>
              </a:spcBef>
              <a:buClr>
                <a:schemeClr val="dk1"/>
              </a:buClr>
              <a:buSzPct val="30555"/>
              <a:buFont typeface="Arial"/>
              <a:buNone/>
            </a:pPr>
            <a:r>
              <a:rPr lang="en"/>
              <a:t>5.3: essential Questions</a:t>
            </a:r>
          </a:p>
          <a:p>
            <a:pPr>
              <a:spcBef>
                <a:spcPts val="0"/>
              </a:spcBef>
              <a:buNone/>
            </a:pPr>
            <a:endParaRPr/>
          </a:p>
        </p:txBody>
      </p:sp>
      <p:sp>
        <p:nvSpPr>
          <p:cNvPr id="1364" name="Shape 1364"/>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5) How do circulating antibodies protect a person from receiving incompatible blood during a transfusion? SEAN</a:t>
            </a:r>
          </a:p>
          <a:p>
            <a:pPr>
              <a:spcBef>
                <a:spcPts val="0"/>
              </a:spcBef>
              <a:buNone/>
            </a:pPr>
            <a:r>
              <a:rPr lang="en" b="1"/>
              <a:t>-In this case, coagulation occurs to alert the change in blood type when the antibodies interact. </a:t>
            </a:r>
          </a:p>
        </p:txBody>
      </p:sp>
      <p:pic>
        <p:nvPicPr>
          <p:cNvPr id="1365" name="Shape 1365"/>
          <p:cNvPicPr preferRelativeResize="0"/>
          <p:nvPr/>
        </p:nvPicPr>
        <p:blipFill>
          <a:blip r:embed="rId3">
            <a:alphaModFix/>
          </a:blip>
          <a:stretch>
            <a:fillRect/>
          </a:stretch>
        </p:blipFill>
        <p:spPr>
          <a:xfrm>
            <a:off x="4226575" y="3723275"/>
            <a:ext cx="1890025" cy="1420224"/>
          </a:xfrm>
          <a:prstGeom prst="rect">
            <a:avLst/>
          </a:prstGeom>
          <a:noFill/>
          <a:ln>
            <a:noFill/>
          </a:ln>
        </p:spPr>
      </p:pic>
    </p:spTree>
  </p:cSld>
  <p:clrMapOvr>
    <a:masterClrMapping/>
  </p:clrMapOvr>
  <p:transition spd="slow">
    <p:cut/>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0" name="Shape 137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Unit 6 Homeostasis</a:t>
            </a:r>
          </a:p>
        </p:txBody>
      </p:sp>
      <p:pic>
        <p:nvPicPr>
          <p:cNvPr id="1371" name="Shape 1371"/>
          <p:cNvPicPr preferRelativeResize="0"/>
          <p:nvPr/>
        </p:nvPicPr>
        <p:blipFill>
          <a:blip r:embed="rId3">
            <a:alphaModFix/>
          </a:blip>
          <a:stretch>
            <a:fillRect/>
          </a:stretch>
        </p:blipFill>
        <p:spPr>
          <a:xfrm>
            <a:off x="2034425" y="1382150"/>
            <a:ext cx="4050849" cy="3034225"/>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1.3 Essential Questions</a:t>
            </a:r>
          </a:p>
        </p:txBody>
      </p:sp>
      <p:sp>
        <p:nvSpPr>
          <p:cNvPr id="160" name="Shape 160"/>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3) What role does DNA play in our identity?</a:t>
            </a:r>
          </a:p>
          <a:p>
            <a:pPr>
              <a:spcBef>
                <a:spcPts val="0"/>
              </a:spcBef>
              <a:buNone/>
            </a:pPr>
            <a:r>
              <a:rPr lang="en" sz="2400"/>
              <a:t>DNA plays a huge role in our identity. Because our genes are made up of DNA, our DNA stores every trait we will express throughout our lives. (Daniel)</a:t>
            </a:r>
          </a:p>
        </p:txBody>
      </p:sp>
      <p:pic>
        <p:nvPicPr>
          <p:cNvPr id="161" name="Shape 161"/>
          <p:cNvPicPr preferRelativeResize="0"/>
          <p:nvPr/>
        </p:nvPicPr>
        <p:blipFill>
          <a:blip r:embed="rId3">
            <a:alphaModFix/>
          </a:blip>
          <a:stretch>
            <a:fillRect/>
          </a:stretch>
        </p:blipFill>
        <p:spPr>
          <a:xfrm>
            <a:off x="5977300" y="2768125"/>
            <a:ext cx="1370849" cy="2064125"/>
          </a:xfrm>
          <a:prstGeom prst="rect">
            <a:avLst/>
          </a:prstGeom>
          <a:noFill/>
          <a:ln>
            <a:noFill/>
          </a:ln>
        </p:spPr>
      </p:pic>
    </p:spTree>
  </p:cSld>
  <p:clrMapOvr>
    <a:masterClrMapping/>
  </p:clrMapOvr>
  <p:transition spd="slow">
    <p:cut/>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sp>
        <p:nvSpPr>
          <p:cNvPr id="1376" name="Shape 137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6.1 Health and Wellness (michael)</a:t>
            </a:r>
          </a:p>
        </p:txBody>
      </p:sp>
      <p:pic>
        <p:nvPicPr>
          <p:cNvPr id="1377" name="Shape 1377"/>
          <p:cNvPicPr preferRelativeResize="0"/>
          <p:nvPr/>
        </p:nvPicPr>
        <p:blipFill>
          <a:blip r:embed="rId3">
            <a:alphaModFix/>
          </a:blip>
          <a:stretch>
            <a:fillRect/>
          </a:stretch>
        </p:blipFill>
        <p:spPr>
          <a:xfrm>
            <a:off x="312800" y="1980950"/>
            <a:ext cx="4762500" cy="2266950"/>
          </a:xfrm>
          <a:prstGeom prst="rect">
            <a:avLst/>
          </a:prstGeom>
          <a:noFill/>
          <a:ln>
            <a:noFill/>
          </a:ln>
        </p:spPr>
      </p:pic>
    </p:spTree>
  </p:cSld>
  <p:clrMapOvr>
    <a:masterClrMapping/>
  </p:clrMapOvr>
  <p:transition spd="slow">
    <p:cut/>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381"/>
        <p:cNvGrpSpPr/>
        <p:nvPr/>
      </p:nvGrpSpPr>
      <p:grpSpPr>
        <a:xfrm>
          <a:off x="0" y="0"/>
          <a:ext cx="0" cy="0"/>
          <a:chOff x="0" y="0"/>
          <a:chExt cx="0" cy="0"/>
        </a:xfrm>
      </p:grpSpPr>
      <p:sp>
        <p:nvSpPr>
          <p:cNvPr id="1382" name="Shape 138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6.1: Essential Questions</a:t>
            </a:r>
          </a:p>
        </p:txBody>
      </p:sp>
      <p:sp>
        <p:nvSpPr>
          <p:cNvPr id="1383" name="Shape 1383"/>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marL="457200" lvl="0" indent="-419100" rtl="0">
              <a:spcBef>
                <a:spcPts val="0"/>
              </a:spcBef>
              <a:buClr>
                <a:srgbClr val="000000"/>
              </a:buClr>
              <a:buSzPct val="100000"/>
              <a:buFont typeface="Arial"/>
              <a:buAutoNum type="arabicParenR"/>
            </a:pPr>
            <a:r>
              <a:rPr lang="en"/>
              <a:t>How do the human body systems respond to changes in the external environment?</a:t>
            </a:r>
          </a:p>
          <a:p>
            <a:pPr rtl="0">
              <a:spcBef>
                <a:spcPts val="0"/>
              </a:spcBef>
              <a:buNone/>
            </a:pPr>
            <a:endParaRPr/>
          </a:p>
          <a:p>
            <a:pPr rtl="0">
              <a:spcBef>
                <a:spcPts val="0"/>
              </a:spcBef>
              <a:buNone/>
            </a:pPr>
            <a:r>
              <a:rPr lang="en" sz="1800" b="1" u="sng"/>
              <a:t>Hormones </a:t>
            </a:r>
            <a:r>
              <a:rPr lang="en" sz="1800" b="1"/>
              <a:t>and </a:t>
            </a:r>
            <a:r>
              <a:rPr lang="en" sz="1800" b="1" u="sng"/>
              <a:t>signals </a:t>
            </a:r>
            <a:r>
              <a:rPr lang="en" sz="1800" b="1"/>
              <a:t>are secreted to</a:t>
            </a:r>
          </a:p>
          <a:p>
            <a:pPr rtl="0">
              <a:spcBef>
                <a:spcPts val="0"/>
              </a:spcBef>
              <a:buNone/>
            </a:pPr>
            <a:r>
              <a:rPr lang="en" sz="1800" b="1"/>
              <a:t> make sure the necessary actions are </a:t>
            </a:r>
          </a:p>
          <a:p>
            <a:pPr lvl="0">
              <a:spcBef>
                <a:spcPts val="0"/>
              </a:spcBef>
              <a:buNone/>
            </a:pPr>
            <a:r>
              <a:rPr lang="en" sz="1800" b="1"/>
              <a:t>being carried out to adapt and survive</a:t>
            </a:r>
          </a:p>
        </p:txBody>
      </p:sp>
      <p:pic>
        <p:nvPicPr>
          <p:cNvPr id="1384" name="Shape 1384"/>
          <p:cNvPicPr preferRelativeResize="0"/>
          <p:nvPr/>
        </p:nvPicPr>
        <p:blipFill>
          <a:blip r:embed="rId3">
            <a:alphaModFix/>
          </a:blip>
          <a:stretch>
            <a:fillRect/>
          </a:stretch>
        </p:blipFill>
        <p:spPr>
          <a:xfrm>
            <a:off x="4921625" y="2288425"/>
            <a:ext cx="3589191" cy="2637424"/>
          </a:xfrm>
          <a:prstGeom prst="rect">
            <a:avLst/>
          </a:prstGeom>
          <a:noFill/>
          <a:ln>
            <a:noFill/>
          </a:ln>
        </p:spPr>
      </p:pic>
    </p:spTree>
  </p:cSld>
  <p:clrMapOvr>
    <a:masterClrMapping/>
  </p:clrMapOvr>
  <p:transition spd="slow">
    <p:cut/>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Shape 1389"/>
          <p:cNvSpPr txBox="1">
            <a:spLocks noGrp="1"/>
          </p:cNvSpPr>
          <p:nvPr>
            <p:ph type="title"/>
          </p:nvPr>
        </p:nvSpPr>
        <p:spPr>
          <a:xfrm>
            <a:off x="457200" y="342753"/>
            <a:ext cx="8229600" cy="857400"/>
          </a:xfrm>
          <a:prstGeom prst="rect">
            <a:avLst/>
          </a:prstGeom>
        </p:spPr>
        <p:txBody>
          <a:bodyPr lIns="91425" tIns="91425" rIns="91425" bIns="91425" anchor="b" anchorCtr="0">
            <a:noAutofit/>
          </a:bodyPr>
          <a:lstStyle/>
          <a:p>
            <a:pPr lvl="0" rtl="0">
              <a:spcBef>
                <a:spcPts val="0"/>
              </a:spcBef>
              <a:buClr>
                <a:schemeClr val="dk1"/>
              </a:buClr>
              <a:buSzPct val="30555"/>
              <a:buFont typeface="Arial"/>
              <a:buNone/>
            </a:pPr>
            <a:r>
              <a:rPr lang="en"/>
              <a:t>6.1: Essential Questions</a:t>
            </a:r>
          </a:p>
          <a:p>
            <a:pPr>
              <a:spcBef>
                <a:spcPts val="0"/>
              </a:spcBef>
              <a:buNone/>
            </a:pPr>
            <a:endParaRPr/>
          </a:p>
        </p:txBody>
      </p:sp>
      <p:sp>
        <p:nvSpPr>
          <p:cNvPr id="1390" name="Shape 1390"/>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2) How can a person prepare his or her body for an adventure to an extreme environment?</a:t>
            </a:r>
          </a:p>
          <a:p>
            <a:pPr rtl="0">
              <a:spcBef>
                <a:spcPts val="0"/>
              </a:spcBef>
              <a:buNone/>
            </a:pPr>
            <a:endParaRPr/>
          </a:p>
          <a:p>
            <a:pPr rtl="0">
              <a:spcBef>
                <a:spcPts val="0"/>
              </a:spcBef>
              <a:buNone/>
            </a:pPr>
            <a:r>
              <a:rPr lang="en" sz="1800" b="1"/>
              <a:t>Maintain healthy diet and intake of </a:t>
            </a:r>
          </a:p>
          <a:p>
            <a:pPr rtl="0">
              <a:spcBef>
                <a:spcPts val="0"/>
              </a:spcBef>
              <a:buNone/>
            </a:pPr>
            <a:r>
              <a:rPr lang="en" sz="1800" b="1"/>
              <a:t>necessary nutrients. Simulate the </a:t>
            </a:r>
          </a:p>
          <a:p>
            <a:pPr rtl="0">
              <a:spcBef>
                <a:spcPts val="0"/>
              </a:spcBef>
              <a:buNone/>
            </a:pPr>
            <a:r>
              <a:rPr lang="en" sz="1800" b="1"/>
              <a:t>environment to adjust your body </a:t>
            </a:r>
          </a:p>
          <a:p>
            <a:pPr>
              <a:spcBef>
                <a:spcPts val="0"/>
              </a:spcBef>
              <a:buNone/>
            </a:pPr>
            <a:r>
              <a:rPr lang="en" sz="1800" b="1"/>
              <a:t>to conditions</a:t>
            </a:r>
          </a:p>
        </p:txBody>
      </p:sp>
      <p:pic>
        <p:nvPicPr>
          <p:cNvPr id="1391" name="Shape 1391"/>
          <p:cNvPicPr preferRelativeResize="0"/>
          <p:nvPr/>
        </p:nvPicPr>
        <p:blipFill>
          <a:blip r:embed="rId3">
            <a:alphaModFix/>
          </a:blip>
          <a:stretch>
            <a:fillRect/>
          </a:stretch>
        </p:blipFill>
        <p:spPr>
          <a:xfrm>
            <a:off x="4427050" y="2331150"/>
            <a:ext cx="2384599" cy="2673824"/>
          </a:xfrm>
          <a:prstGeom prst="rect">
            <a:avLst/>
          </a:prstGeom>
          <a:noFill/>
          <a:ln>
            <a:noFill/>
          </a:ln>
        </p:spPr>
      </p:pic>
    </p:spTree>
  </p:cSld>
  <p:clrMapOvr>
    <a:masterClrMapping/>
  </p:clrMapOvr>
  <p:transition spd="slow">
    <p:cut/>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395"/>
        <p:cNvGrpSpPr/>
        <p:nvPr/>
      </p:nvGrpSpPr>
      <p:grpSpPr>
        <a:xfrm>
          <a:off x="0" y="0"/>
          <a:ext cx="0" cy="0"/>
          <a:chOff x="0" y="0"/>
          <a:chExt cx="0" cy="0"/>
        </a:xfrm>
      </p:grpSpPr>
      <p:sp>
        <p:nvSpPr>
          <p:cNvPr id="1396" name="Shape 1396"/>
          <p:cNvSpPr txBox="1">
            <a:spLocks noGrp="1"/>
          </p:cNvSpPr>
          <p:nvPr>
            <p:ph type="title"/>
          </p:nvPr>
        </p:nvSpPr>
        <p:spPr>
          <a:xfrm>
            <a:off x="457200" y="342753"/>
            <a:ext cx="8229600" cy="857400"/>
          </a:xfrm>
          <a:prstGeom prst="rect">
            <a:avLst/>
          </a:prstGeom>
        </p:spPr>
        <p:txBody>
          <a:bodyPr lIns="91425" tIns="91425" rIns="91425" bIns="91425" anchor="b" anchorCtr="0">
            <a:noAutofit/>
          </a:bodyPr>
          <a:lstStyle/>
          <a:p>
            <a:pPr lvl="0" rtl="0">
              <a:spcBef>
                <a:spcPts val="0"/>
              </a:spcBef>
              <a:buClr>
                <a:schemeClr val="dk1"/>
              </a:buClr>
              <a:buSzPct val="30555"/>
              <a:buFont typeface="Arial"/>
              <a:buNone/>
            </a:pPr>
            <a:r>
              <a:rPr lang="en"/>
              <a:t>6.1: Essential Questions</a:t>
            </a:r>
          </a:p>
          <a:p>
            <a:pPr>
              <a:spcBef>
                <a:spcPts val="0"/>
              </a:spcBef>
              <a:buNone/>
            </a:pPr>
            <a:endParaRPr/>
          </a:p>
        </p:txBody>
      </p:sp>
      <p:sp>
        <p:nvSpPr>
          <p:cNvPr id="1397" name="Shape 1397"/>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3) What happens to the body if the systems are unable to maintain homeostasis?</a:t>
            </a:r>
          </a:p>
          <a:p>
            <a:pPr rtl="0">
              <a:spcBef>
                <a:spcPts val="0"/>
              </a:spcBef>
              <a:buNone/>
            </a:pPr>
            <a:endParaRPr/>
          </a:p>
          <a:p>
            <a:pPr rtl="0">
              <a:spcBef>
                <a:spcPts val="0"/>
              </a:spcBef>
              <a:buNone/>
            </a:pPr>
            <a:r>
              <a:rPr lang="en" b="1"/>
              <a:t>Inability to maintain </a:t>
            </a:r>
          </a:p>
          <a:p>
            <a:pPr rtl="0">
              <a:spcBef>
                <a:spcPts val="0"/>
              </a:spcBef>
              <a:buNone/>
            </a:pPr>
            <a:r>
              <a:rPr lang="en" b="1"/>
              <a:t>homeostasis can lead to</a:t>
            </a:r>
          </a:p>
          <a:p>
            <a:pPr rtl="0">
              <a:spcBef>
                <a:spcPts val="0"/>
              </a:spcBef>
              <a:buNone/>
            </a:pPr>
            <a:r>
              <a:rPr lang="en" b="1"/>
              <a:t> disease and death and </a:t>
            </a:r>
          </a:p>
          <a:p>
            <a:pPr>
              <a:spcBef>
                <a:spcPts val="0"/>
              </a:spcBef>
              <a:buNone/>
            </a:pPr>
            <a:r>
              <a:rPr lang="en" b="1"/>
              <a:t>harsh consequences </a:t>
            </a:r>
          </a:p>
        </p:txBody>
      </p:sp>
      <p:pic>
        <p:nvPicPr>
          <p:cNvPr id="1398" name="Shape 1398"/>
          <p:cNvPicPr preferRelativeResize="0"/>
          <p:nvPr/>
        </p:nvPicPr>
        <p:blipFill>
          <a:blip r:embed="rId3">
            <a:alphaModFix/>
          </a:blip>
          <a:stretch>
            <a:fillRect/>
          </a:stretch>
        </p:blipFill>
        <p:spPr>
          <a:xfrm>
            <a:off x="5298725" y="2532975"/>
            <a:ext cx="3153029" cy="2392873"/>
          </a:xfrm>
          <a:prstGeom prst="rect">
            <a:avLst/>
          </a:prstGeom>
          <a:noFill/>
          <a:ln>
            <a:noFill/>
          </a:ln>
        </p:spPr>
      </p:pic>
    </p:spTree>
  </p:cSld>
  <p:clrMapOvr>
    <a:masterClrMapping/>
  </p:clrMapOvr>
  <p:transition spd="slow">
    <p:cut/>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3" name="Shape 1403"/>
          <p:cNvSpPr txBox="1">
            <a:spLocks noGrp="1"/>
          </p:cNvSpPr>
          <p:nvPr>
            <p:ph type="title"/>
          </p:nvPr>
        </p:nvSpPr>
        <p:spPr>
          <a:xfrm>
            <a:off x="457200" y="342753"/>
            <a:ext cx="8229600" cy="857400"/>
          </a:xfrm>
          <a:prstGeom prst="rect">
            <a:avLst/>
          </a:prstGeom>
        </p:spPr>
        <p:txBody>
          <a:bodyPr lIns="91425" tIns="91425" rIns="91425" bIns="91425" anchor="b" anchorCtr="0">
            <a:noAutofit/>
          </a:bodyPr>
          <a:lstStyle/>
          <a:p>
            <a:pPr lvl="0" rtl="0">
              <a:spcBef>
                <a:spcPts val="0"/>
              </a:spcBef>
              <a:buClr>
                <a:schemeClr val="dk1"/>
              </a:buClr>
              <a:buSzPct val="30555"/>
              <a:buFont typeface="Arial"/>
              <a:buNone/>
            </a:pPr>
            <a:r>
              <a:rPr lang="en"/>
              <a:t>6.1: Essential Questions</a:t>
            </a:r>
          </a:p>
          <a:p>
            <a:pPr>
              <a:spcBef>
                <a:spcPts val="0"/>
              </a:spcBef>
              <a:buNone/>
            </a:pPr>
            <a:endParaRPr/>
          </a:p>
        </p:txBody>
      </p:sp>
      <p:sp>
        <p:nvSpPr>
          <p:cNvPr id="1404" name="Shape 1404"/>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4) How do the systems of the body work together to defend against disease and injury and to maintain health and wellness?</a:t>
            </a:r>
          </a:p>
          <a:p>
            <a:pPr rtl="0">
              <a:spcBef>
                <a:spcPts val="0"/>
              </a:spcBef>
              <a:buNone/>
            </a:pPr>
            <a:endParaRPr sz="1400"/>
          </a:p>
          <a:p>
            <a:pPr rtl="0">
              <a:spcBef>
                <a:spcPts val="0"/>
              </a:spcBef>
              <a:buNone/>
            </a:pPr>
            <a:r>
              <a:rPr lang="en" sz="1400" b="1"/>
              <a:t>Systems such as the cardiovascular, digestive, </a:t>
            </a:r>
          </a:p>
          <a:p>
            <a:pPr rtl="0">
              <a:spcBef>
                <a:spcPts val="0"/>
              </a:spcBef>
              <a:buNone/>
            </a:pPr>
            <a:r>
              <a:rPr lang="en" sz="1400" b="1"/>
              <a:t>and respiratory work to nourish our body with oxygen and nutrients.</a:t>
            </a:r>
          </a:p>
          <a:p>
            <a:pPr rtl="0">
              <a:spcBef>
                <a:spcPts val="0"/>
              </a:spcBef>
              <a:buNone/>
            </a:pPr>
            <a:r>
              <a:rPr lang="en" sz="1400" b="1"/>
              <a:t>Systems such as the immune, integumentary, and </a:t>
            </a:r>
          </a:p>
          <a:p>
            <a:pPr rtl="0">
              <a:spcBef>
                <a:spcPts val="0"/>
              </a:spcBef>
              <a:buNone/>
            </a:pPr>
            <a:r>
              <a:rPr lang="en" sz="1400" b="1"/>
              <a:t>nervous system work to defend the body from harmful </a:t>
            </a:r>
          </a:p>
          <a:p>
            <a:pPr>
              <a:spcBef>
                <a:spcPts val="0"/>
              </a:spcBef>
              <a:buNone/>
            </a:pPr>
            <a:r>
              <a:rPr lang="en" sz="1400" b="1"/>
              <a:t>influences and signal when change needs to happen.</a:t>
            </a:r>
          </a:p>
        </p:txBody>
      </p:sp>
      <p:pic>
        <p:nvPicPr>
          <p:cNvPr id="1405" name="Shape 1405"/>
          <p:cNvPicPr preferRelativeResize="0"/>
          <p:nvPr/>
        </p:nvPicPr>
        <p:blipFill>
          <a:blip r:embed="rId3">
            <a:alphaModFix/>
          </a:blip>
          <a:stretch>
            <a:fillRect/>
          </a:stretch>
        </p:blipFill>
        <p:spPr>
          <a:xfrm>
            <a:off x="6569750" y="2735150"/>
            <a:ext cx="1704574" cy="2296574"/>
          </a:xfrm>
          <a:prstGeom prst="rect">
            <a:avLst/>
          </a:prstGeom>
          <a:noFill/>
          <a:ln>
            <a:noFill/>
          </a:ln>
        </p:spPr>
      </p:pic>
    </p:spTree>
  </p:cSld>
  <p:clrMapOvr>
    <a:masterClrMapping/>
  </p:clrMapOvr>
  <p:transition spd="slow">
    <p:cut/>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sp>
        <p:nvSpPr>
          <p:cNvPr id="1410" name="Shape 1410"/>
          <p:cNvSpPr txBox="1">
            <a:spLocks noGrp="1"/>
          </p:cNvSpPr>
          <p:nvPr>
            <p:ph type="title"/>
          </p:nvPr>
        </p:nvSpPr>
        <p:spPr>
          <a:xfrm>
            <a:off x="499975" y="419853"/>
            <a:ext cx="8229600" cy="857400"/>
          </a:xfrm>
          <a:prstGeom prst="rect">
            <a:avLst/>
          </a:prstGeom>
        </p:spPr>
        <p:txBody>
          <a:bodyPr lIns="91425" tIns="91425" rIns="91425" bIns="91425" anchor="b" anchorCtr="0">
            <a:noAutofit/>
          </a:bodyPr>
          <a:lstStyle/>
          <a:p>
            <a:pPr lvl="0" rtl="0">
              <a:spcBef>
                <a:spcPts val="0"/>
              </a:spcBef>
              <a:buClr>
                <a:schemeClr val="dk1"/>
              </a:buClr>
              <a:buSzPct val="30555"/>
              <a:buFont typeface="Arial"/>
              <a:buNone/>
            </a:pPr>
            <a:r>
              <a:rPr lang="en"/>
              <a:t>6.1: Essential Questions</a:t>
            </a:r>
          </a:p>
          <a:p>
            <a:pPr>
              <a:spcBef>
                <a:spcPts val="0"/>
              </a:spcBef>
              <a:buNone/>
            </a:pPr>
            <a:endParaRPr/>
          </a:p>
        </p:txBody>
      </p:sp>
      <p:sp>
        <p:nvSpPr>
          <p:cNvPr id="1411" name="Shape 1411"/>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5) How do medical interventions help doctors and patients prevent, diagnose and treat disease?</a:t>
            </a:r>
          </a:p>
          <a:p>
            <a:pPr rtl="0">
              <a:spcBef>
                <a:spcPts val="0"/>
              </a:spcBef>
              <a:buNone/>
            </a:pPr>
            <a:endParaRPr/>
          </a:p>
          <a:p>
            <a:pPr rtl="0">
              <a:spcBef>
                <a:spcPts val="0"/>
              </a:spcBef>
              <a:buNone/>
            </a:pPr>
            <a:r>
              <a:rPr lang="en" sz="2400" b="1"/>
              <a:t>Medical interventions can lead to </a:t>
            </a:r>
          </a:p>
          <a:p>
            <a:pPr rtl="0">
              <a:spcBef>
                <a:spcPts val="0"/>
              </a:spcBef>
              <a:buNone/>
            </a:pPr>
            <a:r>
              <a:rPr lang="en" sz="2400" b="1"/>
              <a:t>gaining information on the current </a:t>
            </a:r>
          </a:p>
          <a:p>
            <a:pPr>
              <a:spcBef>
                <a:spcPts val="0"/>
              </a:spcBef>
              <a:buNone/>
            </a:pPr>
            <a:r>
              <a:rPr lang="en" sz="2400" b="1"/>
              <a:t>condition and this can lead to diagnosing the problem and treating accordingly</a:t>
            </a:r>
          </a:p>
        </p:txBody>
      </p:sp>
      <p:pic>
        <p:nvPicPr>
          <p:cNvPr id="1412" name="Shape 1412"/>
          <p:cNvPicPr preferRelativeResize="0"/>
          <p:nvPr/>
        </p:nvPicPr>
        <p:blipFill>
          <a:blip r:embed="rId3">
            <a:alphaModFix/>
          </a:blip>
          <a:stretch>
            <a:fillRect/>
          </a:stretch>
        </p:blipFill>
        <p:spPr>
          <a:xfrm>
            <a:off x="5668150" y="2295825"/>
            <a:ext cx="2910050" cy="1927899"/>
          </a:xfrm>
          <a:prstGeom prst="rect">
            <a:avLst/>
          </a:prstGeom>
          <a:noFill/>
          <a:ln>
            <a:noFill/>
          </a:ln>
        </p:spPr>
      </p:pic>
    </p:spTree>
  </p:cSld>
  <p:clrMapOvr>
    <a:masterClrMapping/>
  </p:clrMapOvr>
  <p:transition spd="slow">
    <p:cut/>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sp>
        <p:nvSpPr>
          <p:cNvPr id="1417" name="Shape 1417"/>
          <p:cNvSpPr txBox="1">
            <a:spLocks noGrp="1"/>
          </p:cNvSpPr>
          <p:nvPr>
            <p:ph type="title"/>
          </p:nvPr>
        </p:nvSpPr>
        <p:spPr>
          <a:xfrm>
            <a:off x="457200" y="342753"/>
            <a:ext cx="8229600" cy="857400"/>
          </a:xfrm>
          <a:prstGeom prst="rect">
            <a:avLst/>
          </a:prstGeom>
        </p:spPr>
        <p:txBody>
          <a:bodyPr lIns="91425" tIns="91425" rIns="91425" bIns="91425" anchor="b" anchorCtr="0">
            <a:noAutofit/>
          </a:bodyPr>
          <a:lstStyle/>
          <a:p>
            <a:pPr lvl="0" rtl="0">
              <a:spcBef>
                <a:spcPts val="0"/>
              </a:spcBef>
              <a:buClr>
                <a:schemeClr val="dk1"/>
              </a:buClr>
              <a:buSzPct val="30555"/>
              <a:buFont typeface="Arial"/>
              <a:buNone/>
            </a:pPr>
            <a:r>
              <a:rPr lang="en"/>
              <a:t>6.1: Essential Questions</a:t>
            </a:r>
          </a:p>
          <a:p>
            <a:pPr>
              <a:spcBef>
                <a:spcPts val="0"/>
              </a:spcBef>
              <a:buNone/>
            </a:pPr>
            <a:endParaRPr/>
          </a:p>
        </p:txBody>
      </p:sp>
      <p:sp>
        <p:nvSpPr>
          <p:cNvPr id="1418" name="Shape 1418"/>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6) What factors influence personal identity?</a:t>
            </a:r>
          </a:p>
          <a:p>
            <a:pPr rtl="0">
              <a:spcBef>
                <a:spcPts val="0"/>
              </a:spcBef>
              <a:buNone/>
            </a:pPr>
            <a:endParaRPr sz="1800"/>
          </a:p>
          <a:p>
            <a:pPr rtl="0">
              <a:spcBef>
                <a:spcPts val="0"/>
              </a:spcBef>
              <a:buNone/>
            </a:pPr>
            <a:r>
              <a:rPr lang="en" b="1"/>
              <a:t>Childhood/Parents</a:t>
            </a:r>
          </a:p>
          <a:p>
            <a:pPr rtl="0">
              <a:spcBef>
                <a:spcPts val="0"/>
              </a:spcBef>
              <a:buNone/>
            </a:pPr>
            <a:r>
              <a:rPr lang="en" b="1"/>
              <a:t>Environment</a:t>
            </a:r>
          </a:p>
          <a:p>
            <a:pPr rtl="0">
              <a:spcBef>
                <a:spcPts val="0"/>
              </a:spcBef>
              <a:buNone/>
            </a:pPr>
            <a:r>
              <a:rPr lang="en" b="1"/>
              <a:t>Gender/Sexuality</a:t>
            </a:r>
          </a:p>
          <a:p>
            <a:pPr rtl="0">
              <a:spcBef>
                <a:spcPts val="0"/>
              </a:spcBef>
              <a:buNone/>
            </a:pPr>
            <a:r>
              <a:rPr lang="en" b="1"/>
              <a:t>Experiences in Life</a:t>
            </a:r>
          </a:p>
          <a:p>
            <a:pPr>
              <a:spcBef>
                <a:spcPts val="0"/>
              </a:spcBef>
              <a:buNone/>
            </a:pPr>
            <a:r>
              <a:rPr lang="en" b="1"/>
              <a:t>Social Surroundings</a:t>
            </a:r>
          </a:p>
        </p:txBody>
      </p:sp>
      <p:pic>
        <p:nvPicPr>
          <p:cNvPr id="1419" name="Shape 1419"/>
          <p:cNvPicPr preferRelativeResize="0"/>
          <p:nvPr/>
        </p:nvPicPr>
        <p:blipFill>
          <a:blip r:embed="rId3">
            <a:alphaModFix/>
          </a:blip>
          <a:stretch>
            <a:fillRect/>
          </a:stretch>
        </p:blipFill>
        <p:spPr>
          <a:xfrm>
            <a:off x="4315648" y="1906121"/>
            <a:ext cx="2262623" cy="3019724"/>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marL="2286000" indent="0">
              <a:spcBef>
                <a:spcPts val="0"/>
              </a:spcBef>
              <a:buNone/>
            </a:pPr>
            <a:r>
              <a:rPr lang="en"/>
              <a:t>Unit 1 Identity</a:t>
            </a:r>
          </a:p>
        </p:txBody>
      </p:sp>
      <p:sp>
        <p:nvSpPr>
          <p:cNvPr id="41" name="Shape 41"/>
          <p:cNvSpPr txBox="1">
            <a:spLocks noGrp="1"/>
          </p:cNvSpPr>
          <p:nvPr>
            <p:ph type="body" idx="1"/>
          </p:nvPr>
        </p:nvSpPr>
        <p:spPr>
          <a:xfrm>
            <a:off x="457200" y="1296375"/>
            <a:ext cx="8229600" cy="3725699"/>
          </a:xfrm>
          <a:prstGeom prst="rect">
            <a:avLst/>
          </a:prstGeom>
        </p:spPr>
        <p:txBody>
          <a:bodyPr lIns="91425" tIns="91425" rIns="91425" bIns="91425" anchor="t" anchorCtr="0">
            <a:noAutofit/>
          </a:bodyPr>
          <a:lstStyle/>
          <a:p>
            <a:pPr rtl="0">
              <a:spcBef>
                <a:spcPts val="0"/>
              </a:spcBef>
              <a:buNone/>
            </a:pPr>
            <a:endParaRPr/>
          </a:p>
          <a:p>
            <a:pPr>
              <a:spcBef>
                <a:spcPts val="0"/>
              </a:spcBef>
              <a:buNone/>
            </a:pPr>
            <a:endParaRPr/>
          </a:p>
        </p:txBody>
      </p:sp>
      <p:pic>
        <p:nvPicPr>
          <p:cNvPr id="42" name="Shape 42"/>
          <p:cNvPicPr preferRelativeResize="0"/>
          <p:nvPr/>
        </p:nvPicPr>
        <p:blipFill>
          <a:blip r:embed="rId3">
            <a:alphaModFix/>
          </a:blip>
          <a:stretch>
            <a:fillRect/>
          </a:stretch>
        </p:blipFill>
        <p:spPr>
          <a:xfrm>
            <a:off x="499975" y="1663500"/>
            <a:ext cx="2758950" cy="2948674"/>
          </a:xfrm>
          <a:prstGeom prst="rect">
            <a:avLst/>
          </a:prstGeom>
          <a:noFill/>
          <a:ln>
            <a:noFill/>
          </a:ln>
        </p:spPr>
      </p:pic>
      <p:pic>
        <p:nvPicPr>
          <p:cNvPr id="43" name="Shape 43"/>
          <p:cNvPicPr preferRelativeResize="0"/>
          <p:nvPr/>
        </p:nvPicPr>
        <p:blipFill>
          <a:blip r:embed="rId4">
            <a:alphaModFix/>
          </a:blip>
          <a:stretch>
            <a:fillRect/>
          </a:stretch>
        </p:blipFill>
        <p:spPr>
          <a:xfrm>
            <a:off x="5054450" y="1663500"/>
            <a:ext cx="3004800" cy="2991450"/>
          </a:xfrm>
          <a:prstGeom prst="rect">
            <a:avLst/>
          </a:prstGeom>
          <a:noFill/>
          <a:ln>
            <a:noFill/>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1.3 Essential Questions</a:t>
            </a:r>
          </a:p>
        </p:txBody>
      </p:sp>
      <p:sp>
        <p:nvSpPr>
          <p:cNvPr id="167" name="Shape 167"/>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4) How can tools of molecular biology be used to compare the DNA of two individuals?</a:t>
            </a:r>
          </a:p>
          <a:p>
            <a:pPr>
              <a:spcBef>
                <a:spcPts val="0"/>
              </a:spcBef>
              <a:buNone/>
            </a:pPr>
            <a:r>
              <a:rPr lang="en" sz="2400"/>
              <a:t>One tool of molecular biology is </a:t>
            </a:r>
            <a:r>
              <a:rPr lang="en" sz="2400" u="sng"/>
              <a:t>electrophoresis</a:t>
            </a:r>
            <a:r>
              <a:rPr lang="en" sz="2400"/>
              <a:t>. In </a:t>
            </a:r>
            <a:r>
              <a:rPr lang="en" sz="2400" u="sng"/>
              <a:t>electrophoresis,</a:t>
            </a:r>
            <a:r>
              <a:rPr lang="en" sz="2400"/>
              <a:t> you are able to digest and compare DNA from multiple individuals. (Jocelyn)</a:t>
            </a:r>
          </a:p>
        </p:txBody>
      </p:sp>
      <p:pic>
        <p:nvPicPr>
          <p:cNvPr id="168" name="Shape 168"/>
          <p:cNvPicPr preferRelativeResize="0"/>
          <p:nvPr/>
        </p:nvPicPr>
        <p:blipFill>
          <a:blip r:embed="rId3">
            <a:alphaModFix/>
          </a:blip>
          <a:stretch>
            <a:fillRect/>
          </a:stretch>
        </p:blipFill>
        <p:spPr>
          <a:xfrm>
            <a:off x="5358524" y="3080450"/>
            <a:ext cx="1937184" cy="1986849"/>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1.3 Essential Questions</a:t>
            </a:r>
          </a:p>
        </p:txBody>
      </p:sp>
      <p:sp>
        <p:nvSpPr>
          <p:cNvPr id="174" name="Shape 174"/>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5) What are restriction enzymes?</a:t>
            </a:r>
          </a:p>
          <a:p>
            <a:pPr>
              <a:spcBef>
                <a:spcPts val="0"/>
              </a:spcBef>
              <a:buNone/>
            </a:pPr>
            <a:r>
              <a:rPr lang="en" sz="2400" u="sng"/>
              <a:t>Restriction enzymes</a:t>
            </a:r>
            <a:r>
              <a:rPr lang="en" sz="2400"/>
              <a:t> cut DNA in a specific location turning them into </a:t>
            </a:r>
            <a:r>
              <a:rPr lang="en" sz="2400" u="sng"/>
              <a:t>RFLP’s</a:t>
            </a:r>
            <a:r>
              <a:rPr lang="en" sz="2400"/>
              <a:t>. (Jocelyn)</a:t>
            </a:r>
          </a:p>
        </p:txBody>
      </p:sp>
      <p:pic>
        <p:nvPicPr>
          <p:cNvPr id="175" name="Shape 175"/>
          <p:cNvPicPr preferRelativeResize="0"/>
          <p:nvPr/>
        </p:nvPicPr>
        <p:blipFill>
          <a:blip r:embed="rId3">
            <a:alphaModFix/>
          </a:blip>
          <a:stretch>
            <a:fillRect/>
          </a:stretch>
        </p:blipFill>
        <p:spPr>
          <a:xfrm>
            <a:off x="4373725" y="2253452"/>
            <a:ext cx="2636224" cy="2782674"/>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1.3 Essential Questions</a:t>
            </a:r>
          </a:p>
        </p:txBody>
      </p:sp>
      <p:sp>
        <p:nvSpPr>
          <p:cNvPr id="181" name="Shape 181"/>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6) What are restriction fragment length polymorphisms? </a:t>
            </a:r>
          </a:p>
          <a:p>
            <a:pPr>
              <a:spcBef>
                <a:spcPts val="0"/>
              </a:spcBef>
              <a:buNone/>
            </a:pPr>
            <a:r>
              <a:rPr lang="en" sz="2400" u="sng"/>
              <a:t>RFLP’s </a:t>
            </a:r>
            <a:r>
              <a:rPr lang="en" sz="2400"/>
              <a:t>are strips of DNA that have been cut by </a:t>
            </a:r>
            <a:r>
              <a:rPr lang="en" sz="2400" u="sng"/>
              <a:t>restriction enzymes</a:t>
            </a:r>
            <a:r>
              <a:rPr lang="en" sz="2400"/>
              <a:t>.They are unique to each person. They are what is compared on a </a:t>
            </a:r>
            <a:r>
              <a:rPr lang="en" sz="2400" u="sng"/>
              <a:t>gel</a:t>
            </a:r>
            <a:r>
              <a:rPr lang="en" sz="2400"/>
              <a:t> in </a:t>
            </a:r>
            <a:r>
              <a:rPr lang="en" sz="2400" u="sng"/>
              <a:t>electrophoresis</a:t>
            </a:r>
            <a:r>
              <a:rPr lang="en" sz="2400"/>
              <a:t>. (Jocelyn)</a:t>
            </a:r>
          </a:p>
        </p:txBody>
      </p:sp>
      <p:pic>
        <p:nvPicPr>
          <p:cNvPr id="182" name="Shape 182"/>
          <p:cNvPicPr preferRelativeResize="0"/>
          <p:nvPr/>
        </p:nvPicPr>
        <p:blipFill>
          <a:blip r:embed="rId3">
            <a:alphaModFix/>
          </a:blip>
          <a:stretch>
            <a:fillRect/>
          </a:stretch>
        </p:blipFill>
        <p:spPr>
          <a:xfrm>
            <a:off x="6803525" y="3494275"/>
            <a:ext cx="2282750" cy="1604099"/>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1.3 Essential Questions</a:t>
            </a:r>
          </a:p>
        </p:txBody>
      </p:sp>
      <p:sp>
        <p:nvSpPr>
          <p:cNvPr id="188" name="Shape 188"/>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7) What is gel electrophoresis and how can the results of this technique be interpreted? </a:t>
            </a:r>
          </a:p>
          <a:p>
            <a:pPr>
              <a:spcBef>
                <a:spcPts val="0"/>
              </a:spcBef>
              <a:buNone/>
            </a:pPr>
            <a:r>
              <a:rPr lang="en" sz="2400" u="sng"/>
              <a:t>Gel Electrophoresis</a:t>
            </a:r>
            <a:r>
              <a:rPr lang="en" sz="2400"/>
              <a:t> is the process of separating and comparing </a:t>
            </a:r>
            <a:r>
              <a:rPr lang="en" sz="2400" u="sng"/>
              <a:t>restriction enzymes</a:t>
            </a:r>
            <a:r>
              <a:rPr lang="en" sz="2400"/>
              <a:t> and </a:t>
            </a:r>
            <a:r>
              <a:rPr lang="en" sz="2400" u="sng"/>
              <a:t>RFLP’s</a:t>
            </a:r>
            <a:r>
              <a:rPr lang="en" sz="2400"/>
              <a:t>. The results can be interpreted by looking at the different wells of DNA and comparing them together. (Jocelyn)</a:t>
            </a:r>
          </a:p>
        </p:txBody>
      </p:sp>
      <p:pic>
        <p:nvPicPr>
          <p:cNvPr id="189" name="Shape 189"/>
          <p:cNvPicPr preferRelativeResize="0"/>
          <p:nvPr/>
        </p:nvPicPr>
        <p:blipFill>
          <a:blip r:embed="rId3">
            <a:alphaModFix/>
          </a:blip>
          <a:stretch>
            <a:fillRect/>
          </a:stretch>
        </p:blipFill>
        <p:spPr>
          <a:xfrm>
            <a:off x="6761300" y="3677350"/>
            <a:ext cx="1895300" cy="1421475"/>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1.3 Essential Questions</a:t>
            </a:r>
          </a:p>
        </p:txBody>
      </p:sp>
      <p:sp>
        <p:nvSpPr>
          <p:cNvPr id="195" name="Shape 195"/>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8) How can can the field of biometrics be used to verify and protect identity? Daniel</a:t>
            </a:r>
          </a:p>
          <a:p>
            <a:pPr rtl="0">
              <a:spcBef>
                <a:spcPts val="0"/>
              </a:spcBef>
              <a:buNone/>
            </a:pPr>
            <a:endParaRPr sz="1800" b="1"/>
          </a:p>
          <a:p>
            <a:pPr rtl="0">
              <a:spcBef>
                <a:spcPts val="0"/>
              </a:spcBef>
              <a:buNone/>
            </a:pPr>
            <a:r>
              <a:rPr lang="en" sz="1800" b="1"/>
              <a:t>Biometrics include iris scans and fingerprinting, both of which scan to detect attributes specific to the person</a:t>
            </a:r>
          </a:p>
          <a:p>
            <a:pPr>
              <a:spcBef>
                <a:spcPts val="0"/>
              </a:spcBef>
              <a:buNone/>
            </a:pPr>
            <a:r>
              <a:rPr lang="en" sz="1800" b="1"/>
              <a:t>Everyone has a unique iris and fingerprint</a:t>
            </a:r>
          </a:p>
        </p:txBody>
      </p:sp>
      <p:pic>
        <p:nvPicPr>
          <p:cNvPr id="196" name="Shape 196"/>
          <p:cNvPicPr preferRelativeResize="0"/>
          <p:nvPr/>
        </p:nvPicPr>
        <p:blipFill>
          <a:blip r:embed="rId3">
            <a:alphaModFix/>
          </a:blip>
          <a:stretch>
            <a:fillRect/>
          </a:stretch>
        </p:blipFill>
        <p:spPr>
          <a:xfrm>
            <a:off x="5239525" y="3053400"/>
            <a:ext cx="3239129" cy="1872450"/>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Unit 2 Communication</a:t>
            </a:r>
          </a:p>
        </p:txBody>
      </p:sp>
      <p:pic>
        <p:nvPicPr>
          <p:cNvPr id="202" name="Shape 202"/>
          <p:cNvPicPr preferRelativeResize="0"/>
          <p:nvPr/>
        </p:nvPicPr>
        <p:blipFill>
          <a:blip r:embed="rId3">
            <a:alphaModFix/>
          </a:blip>
          <a:stretch>
            <a:fillRect/>
          </a:stretch>
        </p:blipFill>
        <p:spPr>
          <a:xfrm>
            <a:off x="735225" y="1991625"/>
            <a:ext cx="3421499" cy="2071849"/>
          </a:xfrm>
          <a:prstGeom prst="rect">
            <a:avLst/>
          </a:prstGeom>
          <a:noFill/>
          <a:ln>
            <a:noFill/>
          </a:ln>
        </p:spPr>
      </p:pic>
      <p:pic>
        <p:nvPicPr>
          <p:cNvPr id="203" name="Shape 203"/>
          <p:cNvPicPr preferRelativeResize="0"/>
          <p:nvPr/>
        </p:nvPicPr>
        <p:blipFill>
          <a:blip r:embed="rId4">
            <a:alphaModFix/>
          </a:blip>
          <a:stretch>
            <a:fillRect/>
          </a:stretch>
        </p:blipFill>
        <p:spPr>
          <a:xfrm>
            <a:off x="4492700" y="1948875"/>
            <a:ext cx="4194099" cy="2157350"/>
          </a:xfrm>
          <a:prstGeom prst="rect">
            <a:avLst/>
          </a:prstGeom>
          <a:noFill/>
          <a:ln>
            <a:noFill/>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2.1 The Brain</a:t>
            </a:r>
          </a:p>
        </p:txBody>
      </p:sp>
      <p:pic>
        <p:nvPicPr>
          <p:cNvPr id="209" name="Shape 209"/>
          <p:cNvPicPr preferRelativeResize="0"/>
          <p:nvPr/>
        </p:nvPicPr>
        <p:blipFill>
          <a:blip r:embed="rId3">
            <a:alphaModFix/>
          </a:blip>
          <a:stretch>
            <a:fillRect/>
          </a:stretch>
        </p:blipFill>
        <p:spPr>
          <a:xfrm>
            <a:off x="270050" y="1590662"/>
            <a:ext cx="3066299" cy="3066299"/>
          </a:xfrm>
          <a:prstGeom prst="rect">
            <a:avLst/>
          </a:prstGeom>
          <a:noFill/>
          <a:ln>
            <a:noFill/>
          </a:ln>
        </p:spPr>
      </p:pic>
      <p:pic>
        <p:nvPicPr>
          <p:cNvPr id="210" name="Shape 210"/>
          <p:cNvPicPr preferRelativeResize="0"/>
          <p:nvPr/>
        </p:nvPicPr>
        <p:blipFill>
          <a:blip r:embed="rId4">
            <a:alphaModFix/>
          </a:blip>
          <a:stretch>
            <a:fillRect/>
          </a:stretch>
        </p:blipFill>
        <p:spPr>
          <a:xfrm>
            <a:off x="4366175" y="1841950"/>
            <a:ext cx="3422775" cy="2563725"/>
          </a:xfrm>
          <a:prstGeom prst="rect">
            <a:avLst/>
          </a:prstGeom>
          <a:noFill/>
          <a:ln>
            <a:noFill/>
          </a:ln>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2.1 Essential Questions</a:t>
            </a:r>
          </a:p>
        </p:txBody>
      </p:sp>
      <p:sp>
        <p:nvSpPr>
          <p:cNvPr id="216" name="Shape 216"/>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marL="457200" lvl="0" indent="-419100" rtl="0">
              <a:spcBef>
                <a:spcPts val="0"/>
              </a:spcBef>
              <a:buClr>
                <a:srgbClr val="000000"/>
              </a:buClr>
              <a:buSzPct val="100000"/>
              <a:buFont typeface="Arial"/>
              <a:buAutoNum type="arabicParenR"/>
            </a:pPr>
            <a:r>
              <a:rPr lang="en"/>
              <a:t>What is communication?</a:t>
            </a:r>
          </a:p>
          <a:p>
            <a:pPr lvl="0">
              <a:spcBef>
                <a:spcPts val="0"/>
              </a:spcBef>
              <a:buNone/>
            </a:pPr>
            <a:r>
              <a:rPr lang="en" sz="1000" u="sng">
                <a:solidFill>
                  <a:schemeClr val="hlink"/>
                </a:solidFill>
                <a:hlinkClick r:id="rId3"/>
              </a:rPr>
              <a:t>https://dictionary.search.yahoo.com/search;_ylt=A0LEVj.PUl5VBQYArt8PxQt.?p=communication&amp;.sep=&amp;fr=yhs-avg-fh_lsonswC</a:t>
            </a:r>
            <a:r>
              <a:rPr lang="en" sz="1000"/>
              <a:t> </a:t>
            </a:r>
            <a:r>
              <a:rPr lang="en" sz="2400"/>
              <a:t>Communication- The exchange of thoughts, messages or information, as by speech, writing, signals, or behavior. In other words, it is the passing of messages from one place to another and it is being understood by the place it is being sent. (Jocelyn)</a:t>
            </a:r>
          </a:p>
        </p:txBody>
      </p:sp>
      <p:pic>
        <p:nvPicPr>
          <p:cNvPr id="217" name="Shape 217"/>
          <p:cNvPicPr preferRelativeResize="0"/>
          <p:nvPr/>
        </p:nvPicPr>
        <p:blipFill>
          <a:blip r:embed="rId4">
            <a:alphaModFix/>
          </a:blip>
          <a:stretch>
            <a:fillRect/>
          </a:stretch>
        </p:blipFill>
        <p:spPr>
          <a:xfrm>
            <a:off x="5750175" y="254975"/>
            <a:ext cx="1946600" cy="1517425"/>
          </a:xfrm>
          <a:prstGeom prst="rect">
            <a:avLst/>
          </a:prstGeom>
          <a:noFill/>
          <a:ln>
            <a:noFill/>
          </a:ln>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2.1 Essential Questions</a:t>
            </a:r>
          </a:p>
        </p:txBody>
      </p:sp>
      <p:sp>
        <p:nvSpPr>
          <p:cNvPr id="223" name="Shape 223"/>
          <p:cNvSpPr txBox="1">
            <a:spLocks noGrp="1"/>
          </p:cNvSpPr>
          <p:nvPr>
            <p:ph type="body" idx="1"/>
          </p:nvPr>
        </p:nvSpPr>
        <p:spPr>
          <a:xfrm>
            <a:off x="457200" y="1200150"/>
            <a:ext cx="6544200" cy="3725699"/>
          </a:xfrm>
          <a:prstGeom prst="rect">
            <a:avLst/>
          </a:prstGeom>
        </p:spPr>
        <p:txBody>
          <a:bodyPr lIns="91425" tIns="91425" rIns="91425" bIns="91425" anchor="t" anchorCtr="0">
            <a:noAutofit/>
          </a:bodyPr>
          <a:lstStyle/>
          <a:p>
            <a:pPr rtl="0">
              <a:spcBef>
                <a:spcPts val="0"/>
              </a:spcBef>
              <a:buNone/>
            </a:pPr>
            <a:r>
              <a:rPr lang="en"/>
              <a:t>2) What are ways communication occurs in machines and in the human body?</a:t>
            </a:r>
          </a:p>
          <a:p>
            <a:pPr rtl="0">
              <a:spcBef>
                <a:spcPts val="0"/>
              </a:spcBef>
              <a:buNone/>
            </a:pPr>
            <a:r>
              <a:rPr lang="en" sz="2400"/>
              <a:t>Communication occurs in a machine when one machine’s process is finished, it tells the next one to start its job, like in a factory. In The human body, communication happens when your knee is hit and a signal is sent to make it have a reflex. (Jocelyn)</a:t>
            </a:r>
          </a:p>
          <a:p>
            <a:pPr>
              <a:spcBef>
                <a:spcPts val="0"/>
              </a:spcBef>
              <a:buNone/>
            </a:pPr>
            <a:endParaRPr sz="2400"/>
          </a:p>
        </p:txBody>
      </p:sp>
      <p:pic>
        <p:nvPicPr>
          <p:cNvPr id="224" name="Shape 224"/>
          <p:cNvPicPr preferRelativeResize="0"/>
          <p:nvPr/>
        </p:nvPicPr>
        <p:blipFill>
          <a:blip r:embed="rId3">
            <a:alphaModFix/>
          </a:blip>
          <a:stretch>
            <a:fillRect/>
          </a:stretch>
        </p:blipFill>
        <p:spPr>
          <a:xfrm>
            <a:off x="7001400" y="2441400"/>
            <a:ext cx="2055324" cy="2104650"/>
          </a:xfrm>
          <a:prstGeom prst="rect">
            <a:avLst/>
          </a:prstGeom>
          <a:noFill/>
          <a:ln>
            <a:noFill/>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2.1 Essential Questions</a:t>
            </a:r>
          </a:p>
        </p:txBody>
      </p:sp>
      <p:sp>
        <p:nvSpPr>
          <p:cNvPr id="230" name="Shape 230"/>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3) What are consequences of miscommunication in the body?</a:t>
            </a:r>
          </a:p>
          <a:p>
            <a:pPr>
              <a:spcBef>
                <a:spcPts val="0"/>
              </a:spcBef>
              <a:buNone/>
            </a:pPr>
            <a:r>
              <a:rPr lang="en" sz="2400"/>
              <a:t>Consequences of miscommunication can lead to disease and physical disorders. For instance, we may have a lack of balance, involuntary movements or mental illnesses. (Jocelyn)</a:t>
            </a:r>
          </a:p>
        </p:txBody>
      </p:sp>
      <p:pic>
        <p:nvPicPr>
          <p:cNvPr id="231" name="Shape 231"/>
          <p:cNvPicPr preferRelativeResize="0"/>
          <p:nvPr/>
        </p:nvPicPr>
        <p:blipFill>
          <a:blip r:embed="rId3">
            <a:alphaModFix/>
          </a:blip>
          <a:stretch>
            <a:fillRect/>
          </a:stretch>
        </p:blipFill>
        <p:spPr>
          <a:xfrm>
            <a:off x="1866474" y="3472500"/>
            <a:ext cx="1789024" cy="1577699"/>
          </a:xfrm>
          <a:prstGeom prst="rect">
            <a:avLst/>
          </a:prstGeom>
          <a:noFill/>
          <a:ln>
            <a:noFill/>
          </a:ln>
        </p:spPr>
      </p:pic>
      <p:pic>
        <p:nvPicPr>
          <p:cNvPr id="232" name="Shape 232"/>
          <p:cNvPicPr preferRelativeResize="0"/>
          <p:nvPr/>
        </p:nvPicPr>
        <p:blipFill>
          <a:blip r:embed="rId4">
            <a:alphaModFix/>
          </a:blip>
          <a:stretch>
            <a:fillRect/>
          </a:stretch>
        </p:blipFill>
        <p:spPr>
          <a:xfrm>
            <a:off x="5962650" y="401500"/>
            <a:ext cx="2971800" cy="1543050"/>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1.1 Human </a:t>
            </a:r>
          </a:p>
        </p:txBody>
      </p:sp>
      <p:sp>
        <p:nvSpPr>
          <p:cNvPr id="49" name="Shape 49"/>
          <p:cNvSpPr txBox="1"/>
          <p:nvPr/>
        </p:nvSpPr>
        <p:spPr>
          <a:xfrm>
            <a:off x="71675" y="205975"/>
            <a:ext cx="3000000" cy="3000000"/>
          </a:xfrm>
          <a:prstGeom prst="rect">
            <a:avLst/>
          </a:prstGeom>
          <a:noFill/>
          <a:ln>
            <a:noFill/>
          </a:ln>
        </p:spPr>
        <p:txBody>
          <a:bodyPr lIns="91425" tIns="91425" rIns="91425" bIns="91425" anchor="ctr" anchorCtr="0">
            <a:noAutofit/>
          </a:bodyPr>
          <a:lstStyle/>
          <a:p>
            <a:pPr lvl="0" rtl="0">
              <a:lnSpc>
                <a:spcPct val="150000"/>
              </a:lnSpc>
              <a:spcBef>
                <a:spcPts val="0"/>
              </a:spcBef>
              <a:spcAft>
                <a:spcPts val="800"/>
              </a:spcAft>
              <a:buNone/>
            </a:pPr>
            <a:r>
              <a:rPr lang="en" sz="1000">
                <a:solidFill>
                  <a:srgbClr val="333333"/>
                </a:solidFill>
              </a:rPr>
              <a:t> </a:t>
            </a:r>
          </a:p>
        </p:txBody>
      </p:sp>
      <p:pic>
        <p:nvPicPr>
          <p:cNvPr id="50" name="Shape 50"/>
          <p:cNvPicPr preferRelativeResize="0"/>
          <p:nvPr/>
        </p:nvPicPr>
        <p:blipFill>
          <a:blip r:embed="rId3">
            <a:alphaModFix/>
          </a:blip>
          <a:stretch>
            <a:fillRect/>
          </a:stretch>
        </p:blipFill>
        <p:spPr>
          <a:xfrm>
            <a:off x="815375" y="1522929"/>
            <a:ext cx="2895225" cy="2895225"/>
          </a:xfrm>
          <a:prstGeom prst="rect">
            <a:avLst/>
          </a:prstGeom>
          <a:noFill/>
          <a:ln>
            <a:noFill/>
          </a:ln>
        </p:spPr>
      </p:pic>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2.1 Essential Questions</a:t>
            </a:r>
          </a:p>
        </p:txBody>
      </p:sp>
      <p:sp>
        <p:nvSpPr>
          <p:cNvPr id="238" name="Shape 238"/>
          <p:cNvSpPr txBox="1">
            <a:spLocks noGrp="1"/>
          </p:cNvSpPr>
          <p:nvPr>
            <p:ph type="body" idx="1"/>
          </p:nvPr>
        </p:nvSpPr>
        <p:spPr>
          <a:xfrm>
            <a:off x="457200" y="1200150"/>
            <a:ext cx="6268800" cy="3725699"/>
          </a:xfrm>
          <a:prstGeom prst="rect">
            <a:avLst/>
          </a:prstGeom>
        </p:spPr>
        <p:txBody>
          <a:bodyPr lIns="91425" tIns="91425" rIns="91425" bIns="91425" anchor="t" anchorCtr="0">
            <a:noAutofit/>
          </a:bodyPr>
          <a:lstStyle/>
          <a:p>
            <a:pPr rtl="0">
              <a:spcBef>
                <a:spcPts val="0"/>
              </a:spcBef>
              <a:buNone/>
            </a:pPr>
            <a:r>
              <a:rPr lang="en"/>
              <a:t>4) How do the central nervous system and the peripheral nervous system work together to control the body?</a:t>
            </a:r>
          </a:p>
          <a:p>
            <a:pPr>
              <a:spcBef>
                <a:spcPts val="0"/>
              </a:spcBef>
              <a:buNone/>
            </a:pPr>
            <a:r>
              <a:rPr lang="en" sz="1800"/>
              <a:t>Information from the lower body is picked up by the </a:t>
            </a:r>
            <a:r>
              <a:rPr lang="en" sz="1800" u="sng"/>
              <a:t>PNS</a:t>
            </a:r>
            <a:r>
              <a:rPr lang="en" sz="1800"/>
              <a:t>. Then it is passed through the </a:t>
            </a:r>
            <a:r>
              <a:rPr lang="en" sz="1800" u="sng"/>
              <a:t>spinal cord</a:t>
            </a:r>
            <a:r>
              <a:rPr lang="en" sz="1800"/>
              <a:t>. There, the </a:t>
            </a:r>
            <a:r>
              <a:rPr lang="en" sz="1800" u="sng"/>
              <a:t>CNS</a:t>
            </a:r>
            <a:r>
              <a:rPr lang="en" sz="1800"/>
              <a:t> picks it up and takes it to the brain. For movement, it is the opposite. The action is sent through the </a:t>
            </a:r>
            <a:r>
              <a:rPr lang="en" sz="1800" u="sng"/>
              <a:t>CNS</a:t>
            </a:r>
            <a:r>
              <a:rPr lang="en" sz="1800"/>
              <a:t> to the </a:t>
            </a:r>
            <a:r>
              <a:rPr lang="en" sz="1800" u="sng"/>
              <a:t>brain stem</a:t>
            </a:r>
            <a:r>
              <a:rPr lang="en" sz="1800"/>
              <a:t>, down the </a:t>
            </a:r>
            <a:r>
              <a:rPr lang="en" sz="1800" u="sng"/>
              <a:t>spinal cord</a:t>
            </a:r>
            <a:r>
              <a:rPr lang="en" sz="1800"/>
              <a:t> and into the </a:t>
            </a:r>
            <a:r>
              <a:rPr lang="en" sz="1800" u="sng"/>
              <a:t>PNS</a:t>
            </a:r>
            <a:r>
              <a:rPr lang="en" sz="1800"/>
              <a:t> where the action will be carried out.(Jocelyn)</a:t>
            </a:r>
          </a:p>
        </p:txBody>
      </p:sp>
      <p:pic>
        <p:nvPicPr>
          <p:cNvPr id="239" name="Shape 239"/>
          <p:cNvPicPr preferRelativeResize="0"/>
          <p:nvPr/>
        </p:nvPicPr>
        <p:blipFill>
          <a:blip r:embed="rId3">
            <a:alphaModFix/>
          </a:blip>
          <a:stretch>
            <a:fillRect/>
          </a:stretch>
        </p:blipFill>
        <p:spPr>
          <a:xfrm>
            <a:off x="6726000" y="1548200"/>
            <a:ext cx="2418000" cy="3377649"/>
          </a:xfrm>
          <a:prstGeom prst="rect">
            <a:avLst/>
          </a:prstGeom>
          <a:noFill/>
          <a:ln>
            <a:noFill/>
          </a:ln>
        </p:spPr>
      </p:pic>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2.1 Essential Questions</a:t>
            </a:r>
          </a:p>
        </p:txBody>
      </p:sp>
      <p:sp>
        <p:nvSpPr>
          <p:cNvPr id="245" name="Shape 245"/>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5) What are the functions of the main regions of the brain?</a:t>
            </a:r>
          </a:p>
          <a:p>
            <a:pPr rtl="0">
              <a:spcBef>
                <a:spcPts val="0"/>
              </a:spcBef>
              <a:buNone/>
            </a:pPr>
            <a:r>
              <a:rPr lang="en" sz="2400"/>
              <a:t>Old brain- vital functions</a:t>
            </a:r>
          </a:p>
          <a:p>
            <a:pPr rtl="0">
              <a:spcBef>
                <a:spcPts val="0"/>
              </a:spcBef>
              <a:buNone/>
            </a:pPr>
            <a:r>
              <a:rPr lang="en" sz="2400" u="sng"/>
              <a:t>Limbic system</a:t>
            </a:r>
            <a:r>
              <a:rPr lang="en" sz="2400"/>
              <a:t>- emotions</a:t>
            </a:r>
          </a:p>
          <a:p>
            <a:pPr rtl="0">
              <a:spcBef>
                <a:spcPts val="0"/>
              </a:spcBef>
              <a:buNone/>
            </a:pPr>
            <a:r>
              <a:rPr lang="en" sz="2400"/>
              <a:t>Frontal </a:t>
            </a:r>
            <a:r>
              <a:rPr lang="en" sz="2400" u="sng"/>
              <a:t>lobe</a:t>
            </a:r>
            <a:r>
              <a:rPr lang="en" sz="2400"/>
              <a:t>- speech, voluntary movement</a:t>
            </a:r>
          </a:p>
          <a:p>
            <a:pPr rtl="0">
              <a:spcBef>
                <a:spcPts val="0"/>
              </a:spcBef>
              <a:buNone/>
            </a:pPr>
            <a:r>
              <a:rPr lang="en" sz="2400"/>
              <a:t>Parietal </a:t>
            </a:r>
            <a:r>
              <a:rPr lang="en" sz="2400" u="sng"/>
              <a:t>lobe</a:t>
            </a:r>
            <a:r>
              <a:rPr lang="en" sz="2400"/>
              <a:t>- processes sensory information</a:t>
            </a:r>
          </a:p>
          <a:p>
            <a:pPr rtl="0">
              <a:spcBef>
                <a:spcPts val="0"/>
              </a:spcBef>
              <a:buNone/>
            </a:pPr>
            <a:r>
              <a:rPr lang="en" sz="2400"/>
              <a:t>Temporal </a:t>
            </a:r>
            <a:r>
              <a:rPr lang="en" sz="2400" u="sng"/>
              <a:t>lobe</a:t>
            </a:r>
            <a:r>
              <a:rPr lang="en" sz="2400"/>
              <a:t>- processes speech</a:t>
            </a:r>
          </a:p>
          <a:p>
            <a:pPr rtl="0">
              <a:spcBef>
                <a:spcPts val="0"/>
              </a:spcBef>
              <a:buNone/>
            </a:pPr>
            <a:r>
              <a:rPr lang="en" sz="2400"/>
              <a:t>Occipital </a:t>
            </a:r>
            <a:r>
              <a:rPr lang="en" sz="2400" u="sng"/>
              <a:t>lobe</a:t>
            </a:r>
            <a:r>
              <a:rPr lang="en" sz="2400"/>
              <a:t>- sight and visual memory </a:t>
            </a:r>
          </a:p>
          <a:p>
            <a:pPr>
              <a:spcBef>
                <a:spcPts val="0"/>
              </a:spcBef>
              <a:buNone/>
            </a:pPr>
            <a:endParaRPr sz="2400"/>
          </a:p>
        </p:txBody>
      </p:sp>
      <p:pic>
        <p:nvPicPr>
          <p:cNvPr id="246" name="Shape 246"/>
          <p:cNvPicPr preferRelativeResize="0"/>
          <p:nvPr/>
        </p:nvPicPr>
        <p:blipFill>
          <a:blip r:embed="rId3">
            <a:alphaModFix/>
          </a:blip>
          <a:stretch>
            <a:fillRect/>
          </a:stretch>
        </p:blipFill>
        <p:spPr>
          <a:xfrm>
            <a:off x="6655000" y="3184850"/>
            <a:ext cx="2408324" cy="1806250"/>
          </a:xfrm>
          <a:prstGeom prst="rect">
            <a:avLst/>
          </a:prstGeom>
          <a:noFill/>
          <a:ln>
            <a:noFill/>
          </a:ln>
        </p:spPr>
      </p:pic>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2.1 Essential Questions</a:t>
            </a:r>
          </a:p>
        </p:txBody>
      </p:sp>
      <p:sp>
        <p:nvSpPr>
          <p:cNvPr id="252" name="Shape 252"/>
          <p:cNvSpPr txBox="1">
            <a:spLocks noGrp="1"/>
          </p:cNvSpPr>
          <p:nvPr>
            <p:ph type="body" idx="1"/>
          </p:nvPr>
        </p:nvSpPr>
        <p:spPr>
          <a:xfrm>
            <a:off x="457200" y="1200150"/>
            <a:ext cx="5916300" cy="3725699"/>
          </a:xfrm>
          <a:prstGeom prst="rect">
            <a:avLst/>
          </a:prstGeom>
        </p:spPr>
        <p:txBody>
          <a:bodyPr lIns="91425" tIns="91425" rIns="91425" bIns="91425" anchor="t" anchorCtr="0">
            <a:noAutofit/>
          </a:bodyPr>
          <a:lstStyle/>
          <a:p>
            <a:pPr rtl="0">
              <a:spcBef>
                <a:spcPts val="0"/>
              </a:spcBef>
              <a:buNone/>
            </a:pPr>
            <a:r>
              <a:rPr lang="en"/>
              <a:t>6) How do scientists determine which areas of the brain are associated with the specific actions, emotions or functions?</a:t>
            </a:r>
          </a:p>
          <a:p>
            <a:pPr rtl="0">
              <a:spcBef>
                <a:spcPts val="0"/>
              </a:spcBef>
              <a:buNone/>
            </a:pPr>
            <a:r>
              <a:rPr lang="en" sz="1800"/>
              <a:t>Phrenology- study of the mind. Used bumps on the skull to distinguish personality traits. </a:t>
            </a:r>
          </a:p>
          <a:p>
            <a:pPr>
              <a:spcBef>
                <a:spcPts val="0"/>
              </a:spcBef>
              <a:buNone/>
            </a:pPr>
            <a:r>
              <a:rPr lang="en" sz="1800"/>
              <a:t>Now we use MRI which shows us which part of the brain is active during activities. (Jocelyn)</a:t>
            </a:r>
          </a:p>
        </p:txBody>
      </p:sp>
      <p:pic>
        <p:nvPicPr>
          <p:cNvPr id="253" name="Shape 253"/>
          <p:cNvPicPr preferRelativeResize="0"/>
          <p:nvPr/>
        </p:nvPicPr>
        <p:blipFill>
          <a:blip r:embed="rId3">
            <a:alphaModFix/>
          </a:blip>
          <a:stretch>
            <a:fillRect/>
          </a:stretch>
        </p:blipFill>
        <p:spPr>
          <a:xfrm>
            <a:off x="5814801" y="1135375"/>
            <a:ext cx="3164825" cy="2099924"/>
          </a:xfrm>
          <a:prstGeom prst="rect">
            <a:avLst/>
          </a:prstGeom>
          <a:noFill/>
          <a:ln>
            <a:noFill/>
          </a:ln>
        </p:spPr>
      </p:pic>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2.2 Electrical</a:t>
            </a:r>
          </a:p>
        </p:txBody>
      </p:sp>
      <p:pic>
        <p:nvPicPr>
          <p:cNvPr id="259" name="Shape 259"/>
          <p:cNvPicPr preferRelativeResize="0"/>
          <p:nvPr/>
        </p:nvPicPr>
        <p:blipFill>
          <a:blip r:embed="rId3">
            <a:alphaModFix/>
          </a:blip>
          <a:stretch>
            <a:fillRect/>
          </a:stretch>
        </p:blipFill>
        <p:spPr>
          <a:xfrm>
            <a:off x="687075" y="1605350"/>
            <a:ext cx="3585275" cy="3058299"/>
          </a:xfrm>
          <a:prstGeom prst="rect">
            <a:avLst/>
          </a:prstGeom>
          <a:noFill/>
          <a:ln>
            <a:noFill/>
          </a:ln>
        </p:spPr>
      </p:pic>
      <p:pic>
        <p:nvPicPr>
          <p:cNvPr id="260" name="Shape 260"/>
          <p:cNvPicPr preferRelativeResize="0"/>
          <p:nvPr/>
        </p:nvPicPr>
        <p:blipFill>
          <a:blip r:embed="rId4">
            <a:alphaModFix/>
          </a:blip>
          <a:stretch>
            <a:fillRect/>
          </a:stretch>
        </p:blipFill>
        <p:spPr>
          <a:xfrm>
            <a:off x="5058900" y="1660150"/>
            <a:ext cx="2863375" cy="2948700"/>
          </a:xfrm>
          <a:prstGeom prst="rect">
            <a:avLst/>
          </a:prstGeom>
          <a:noFill/>
          <a:ln>
            <a:noFill/>
          </a:ln>
        </p:spPr>
      </p:pic>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Shape 26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2.2 Essential Questions</a:t>
            </a:r>
          </a:p>
        </p:txBody>
      </p:sp>
      <p:sp>
        <p:nvSpPr>
          <p:cNvPr id="266" name="Shape 266"/>
          <p:cNvSpPr txBox="1">
            <a:spLocks noGrp="1"/>
          </p:cNvSpPr>
          <p:nvPr>
            <p:ph type="body" idx="1"/>
          </p:nvPr>
        </p:nvSpPr>
        <p:spPr>
          <a:xfrm>
            <a:off x="457200" y="1200150"/>
            <a:ext cx="5787300" cy="3725699"/>
          </a:xfrm>
          <a:prstGeom prst="rect">
            <a:avLst/>
          </a:prstGeom>
        </p:spPr>
        <p:txBody>
          <a:bodyPr lIns="91425" tIns="91425" rIns="91425" bIns="91425" anchor="t" anchorCtr="0">
            <a:noAutofit/>
          </a:bodyPr>
          <a:lstStyle/>
          <a:p>
            <a:pPr marL="457200" lvl="0" indent="-419100" rtl="0">
              <a:spcBef>
                <a:spcPts val="0"/>
              </a:spcBef>
              <a:buClr>
                <a:srgbClr val="000000"/>
              </a:buClr>
              <a:buSzPct val="100000"/>
              <a:buFont typeface="Arial"/>
              <a:buAutoNum type="arabicParenR"/>
            </a:pPr>
            <a:r>
              <a:rPr lang="en"/>
              <a:t>How does communication happen within the body?</a:t>
            </a:r>
          </a:p>
          <a:p>
            <a:pPr lvl="0" rtl="0">
              <a:spcBef>
                <a:spcPts val="0"/>
              </a:spcBef>
              <a:buNone/>
            </a:pPr>
            <a:r>
              <a:rPr lang="en" sz="2400"/>
              <a:t>Communication happens chemically and electrically. The electrical part is done through neurons in the nervous system. They send signals through electricity. Chemical signals are through the endocrine system through hormones. (Jocelyn)</a:t>
            </a:r>
          </a:p>
        </p:txBody>
      </p:sp>
      <p:pic>
        <p:nvPicPr>
          <p:cNvPr id="267" name="Shape 267"/>
          <p:cNvPicPr preferRelativeResize="0"/>
          <p:nvPr/>
        </p:nvPicPr>
        <p:blipFill>
          <a:blip r:embed="rId3">
            <a:alphaModFix/>
          </a:blip>
          <a:stretch>
            <a:fillRect/>
          </a:stretch>
        </p:blipFill>
        <p:spPr>
          <a:xfrm>
            <a:off x="6124550" y="1310175"/>
            <a:ext cx="2786275" cy="3072724"/>
          </a:xfrm>
          <a:prstGeom prst="rect">
            <a:avLst/>
          </a:prstGeom>
          <a:noFill/>
          <a:ln>
            <a:noFill/>
          </a:ln>
        </p:spPr>
      </p:pic>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2.2 Essential Questions</a:t>
            </a:r>
          </a:p>
        </p:txBody>
      </p:sp>
      <p:sp>
        <p:nvSpPr>
          <p:cNvPr id="273" name="Shape 273"/>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2) What is the basic structure and function of a neuron?</a:t>
            </a:r>
          </a:p>
          <a:p>
            <a:pPr rtl="0">
              <a:spcBef>
                <a:spcPts val="0"/>
              </a:spcBef>
              <a:buNone/>
            </a:pPr>
            <a:r>
              <a:rPr lang="en" sz="1800" u="sng"/>
              <a:t>Dendrite</a:t>
            </a:r>
            <a:r>
              <a:rPr lang="en" sz="1800"/>
              <a:t>- branches at the end, picks up signal</a:t>
            </a:r>
          </a:p>
          <a:p>
            <a:pPr rtl="0">
              <a:spcBef>
                <a:spcPts val="0"/>
              </a:spcBef>
              <a:buNone/>
            </a:pPr>
            <a:r>
              <a:rPr lang="en" sz="1800" u="sng"/>
              <a:t>Axon</a:t>
            </a:r>
            <a:r>
              <a:rPr lang="en" sz="1800"/>
              <a:t>- what the signal travels through once its through the </a:t>
            </a:r>
            <a:r>
              <a:rPr lang="en" sz="1800" u="sng"/>
              <a:t>dendrite</a:t>
            </a:r>
          </a:p>
          <a:p>
            <a:pPr rtl="0">
              <a:spcBef>
                <a:spcPts val="0"/>
              </a:spcBef>
              <a:buNone/>
            </a:pPr>
            <a:r>
              <a:rPr lang="en" sz="1800" u="sng"/>
              <a:t>Myelin sheath</a:t>
            </a:r>
            <a:r>
              <a:rPr lang="en" sz="1800"/>
              <a:t>- insulates the </a:t>
            </a:r>
            <a:r>
              <a:rPr lang="en" sz="1800" u="sng"/>
              <a:t>axon</a:t>
            </a:r>
          </a:p>
          <a:p>
            <a:pPr rtl="0">
              <a:spcBef>
                <a:spcPts val="0"/>
              </a:spcBef>
              <a:buNone/>
            </a:pPr>
            <a:r>
              <a:rPr lang="en" sz="1800" u="sng"/>
              <a:t>Synapse</a:t>
            </a:r>
            <a:r>
              <a:rPr lang="en" sz="1800"/>
              <a:t>- Where two </a:t>
            </a:r>
            <a:r>
              <a:rPr lang="en" sz="1800" u="sng"/>
              <a:t>neurons</a:t>
            </a:r>
            <a:r>
              <a:rPr lang="en" sz="1800"/>
              <a:t> connect</a:t>
            </a:r>
          </a:p>
          <a:p>
            <a:pPr rtl="0">
              <a:spcBef>
                <a:spcPts val="0"/>
              </a:spcBef>
              <a:buNone/>
            </a:pPr>
            <a:r>
              <a:rPr lang="en" sz="1800"/>
              <a:t>Nodes of ranvier- Allows nutrients to enter </a:t>
            </a:r>
          </a:p>
          <a:p>
            <a:pPr rtl="0">
              <a:spcBef>
                <a:spcPts val="0"/>
              </a:spcBef>
              <a:buNone/>
            </a:pPr>
            <a:r>
              <a:rPr lang="en" sz="1800"/>
              <a:t>and waste to exit.</a:t>
            </a:r>
          </a:p>
          <a:p>
            <a:pPr>
              <a:spcBef>
                <a:spcPts val="0"/>
              </a:spcBef>
              <a:buNone/>
            </a:pPr>
            <a:r>
              <a:rPr lang="en" sz="1800"/>
              <a:t>(Jocelyn)</a:t>
            </a:r>
          </a:p>
        </p:txBody>
      </p:sp>
      <p:pic>
        <p:nvPicPr>
          <p:cNvPr id="274" name="Shape 274"/>
          <p:cNvPicPr preferRelativeResize="0"/>
          <p:nvPr/>
        </p:nvPicPr>
        <p:blipFill>
          <a:blip r:embed="rId3">
            <a:alphaModFix/>
          </a:blip>
          <a:stretch>
            <a:fillRect/>
          </a:stretch>
        </p:blipFill>
        <p:spPr>
          <a:xfrm>
            <a:off x="6415775" y="3697725"/>
            <a:ext cx="2321949" cy="1316799"/>
          </a:xfrm>
          <a:prstGeom prst="rect">
            <a:avLst/>
          </a:prstGeom>
          <a:noFill/>
          <a:ln>
            <a:noFill/>
          </a:ln>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2.2 Essential Questions</a:t>
            </a:r>
          </a:p>
        </p:txBody>
      </p:sp>
      <p:sp>
        <p:nvSpPr>
          <p:cNvPr id="280" name="Shape 280"/>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3) How do the different types of neurons work together to send and receive signals?</a:t>
            </a:r>
          </a:p>
          <a:p>
            <a:pPr>
              <a:spcBef>
                <a:spcPts val="0"/>
              </a:spcBef>
              <a:buNone/>
            </a:pPr>
            <a:r>
              <a:rPr lang="en" sz="2400"/>
              <a:t>A sensory </a:t>
            </a:r>
            <a:r>
              <a:rPr lang="en" sz="2400" u="sng"/>
              <a:t>neuron</a:t>
            </a:r>
            <a:r>
              <a:rPr lang="en" sz="2400"/>
              <a:t> picks up the signal. Interneurons connect motor and sensory </a:t>
            </a:r>
            <a:r>
              <a:rPr lang="en" sz="2400" u="sng"/>
              <a:t>neurons</a:t>
            </a:r>
            <a:r>
              <a:rPr lang="en" sz="2400"/>
              <a:t> together. Motor </a:t>
            </a:r>
            <a:r>
              <a:rPr lang="en" sz="2400" u="sng"/>
              <a:t>neurons</a:t>
            </a:r>
            <a:r>
              <a:rPr lang="en" sz="2400"/>
              <a:t> receive signal from the</a:t>
            </a:r>
            <a:r>
              <a:rPr lang="en" sz="2400" u="sng"/>
              <a:t> CNS</a:t>
            </a:r>
            <a:r>
              <a:rPr lang="en" sz="2400"/>
              <a:t> and causes movement to occur. (Jocelyn)</a:t>
            </a:r>
          </a:p>
        </p:txBody>
      </p:sp>
      <p:pic>
        <p:nvPicPr>
          <p:cNvPr id="281" name="Shape 281"/>
          <p:cNvPicPr preferRelativeResize="0"/>
          <p:nvPr/>
        </p:nvPicPr>
        <p:blipFill>
          <a:blip r:embed="rId3">
            <a:alphaModFix/>
          </a:blip>
          <a:stretch>
            <a:fillRect/>
          </a:stretch>
        </p:blipFill>
        <p:spPr>
          <a:xfrm>
            <a:off x="2800224" y="3480124"/>
            <a:ext cx="2495521" cy="1663374"/>
          </a:xfrm>
          <a:prstGeom prst="rect">
            <a:avLst/>
          </a:prstGeom>
          <a:noFill/>
          <a:ln>
            <a:noFill/>
          </a:ln>
        </p:spPr>
      </p:pic>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2.2 Essential Questions</a:t>
            </a:r>
          </a:p>
        </p:txBody>
      </p:sp>
      <p:sp>
        <p:nvSpPr>
          <p:cNvPr id="287" name="Shape 287"/>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4) How are electrical impulses created in the human body?</a:t>
            </a:r>
          </a:p>
          <a:p>
            <a:pPr>
              <a:spcBef>
                <a:spcPts val="0"/>
              </a:spcBef>
              <a:buNone/>
            </a:pPr>
            <a:r>
              <a:rPr lang="en" sz="2400"/>
              <a:t>Potassium and salt pumps keep the outside of the neuron positive and the inside negative by pumping positive </a:t>
            </a:r>
            <a:r>
              <a:rPr lang="en" sz="2400" u="sng"/>
              <a:t>ions</a:t>
            </a:r>
            <a:r>
              <a:rPr lang="en" sz="2400"/>
              <a:t> outside. When and </a:t>
            </a:r>
            <a:r>
              <a:rPr lang="en" sz="2400" u="sng"/>
              <a:t>action potential</a:t>
            </a:r>
            <a:r>
              <a:rPr lang="en" sz="2400"/>
              <a:t> happens, there is a sudden change in charge and the signal is sent down the </a:t>
            </a:r>
            <a:r>
              <a:rPr lang="en" sz="2400" u="sng"/>
              <a:t>axon</a:t>
            </a:r>
            <a:r>
              <a:rPr lang="en" sz="2400"/>
              <a:t>. (Jocelyn)</a:t>
            </a:r>
          </a:p>
        </p:txBody>
      </p:sp>
      <p:pic>
        <p:nvPicPr>
          <p:cNvPr id="288" name="Shape 288"/>
          <p:cNvPicPr preferRelativeResize="0"/>
          <p:nvPr/>
        </p:nvPicPr>
        <p:blipFill>
          <a:blip r:embed="rId3">
            <a:alphaModFix/>
          </a:blip>
          <a:stretch>
            <a:fillRect/>
          </a:stretch>
        </p:blipFill>
        <p:spPr>
          <a:xfrm>
            <a:off x="2787200" y="3815275"/>
            <a:ext cx="1401575" cy="1279375"/>
          </a:xfrm>
          <a:prstGeom prst="rect">
            <a:avLst/>
          </a:prstGeom>
          <a:noFill/>
          <a:ln>
            <a:noFill/>
          </a:ln>
        </p:spPr>
      </p:pic>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2.2 Essential Questions</a:t>
            </a:r>
          </a:p>
        </p:txBody>
      </p:sp>
      <p:sp>
        <p:nvSpPr>
          <p:cNvPr id="294" name="Shape 294"/>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5) How do neurons convey information using both electrical and chemical signals?</a:t>
            </a:r>
          </a:p>
          <a:p>
            <a:pPr rtl="0">
              <a:spcBef>
                <a:spcPts val="0"/>
              </a:spcBef>
              <a:buNone/>
            </a:pPr>
            <a:r>
              <a:rPr lang="en" sz="2400"/>
              <a:t>Electrical- </a:t>
            </a:r>
            <a:r>
              <a:rPr lang="en" sz="2400" u="sng"/>
              <a:t>action potentials </a:t>
            </a:r>
            <a:r>
              <a:rPr lang="en" sz="2400"/>
              <a:t>within the </a:t>
            </a:r>
            <a:r>
              <a:rPr lang="en" sz="2400" u="sng"/>
              <a:t>neurons</a:t>
            </a:r>
            <a:r>
              <a:rPr lang="en" sz="2400"/>
              <a:t>.</a:t>
            </a:r>
          </a:p>
          <a:p>
            <a:pPr rtl="0">
              <a:spcBef>
                <a:spcPts val="0"/>
              </a:spcBef>
              <a:buNone/>
            </a:pPr>
            <a:r>
              <a:rPr lang="en" sz="2400"/>
              <a:t>Chemical- When </a:t>
            </a:r>
            <a:r>
              <a:rPr lang="en" sz="2400" u="sng"/>
              <a:t>neurotransmitters</a:t>
            </a:r>
            <a:r>
              <a:rPr lang="en" sz="2400"/>
              <a:t> send signals between </a:t>
            </a:r>
            <a:r>
              <a:rPr lang="en" sz="2400" u="sng"/>
              <a:t>neurons</a:t>
            </a:r>
            <a:r>
              <a:rPr lang="en" sz="2400"/>
              <a:t>.</a:t>
            </a:r>
          </a:p>
          <a:p>
            <a:pPr>
              <a:spcBef>
                <a:spcPts val="0"/>
              </a:spcBef>
              <a:buNone/>
            </a:pPr>
            <a:r>
              <a:rPr lang="en" sz="2400"/>
              <a:t>(Jocelyn)</a:t>
            </a:r>
          </a:p>
        </p:txBody>
      </p:sp>
      <p:pic>
        <p:nvPicPr>
          <p:cNvPr id="295" name="Shape 295"/>
          <p:cNvPicPr preferRelativeResize="0"/>
          <p:nvPr/>
        </p:nvPicPr>
        <p:blipFill>
          <a:blip r:embed="rId3">
            <a:alphaModFix/>
          </a:blip>
          <a:stretch>
            <a:fillRect/>
          </a:stretch>
        </p:blipFill>
        <p:spPr>
          <a:xfrm>
            <a:off x="1950629" y="3156624"/>
            <a:ext cx="2177924" cy="1919074"/>
          </a:xfrm>
          <a:prstGeom prst="rect">
            <a:avLst/>
          </a:prstGeom>
          <a:noFill/>
          <a:ln>
            <a:noFill/>
          </a:ln>
        </p:spPr>
      </p:pic>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2.2 Essential Questions</a:t>
            </a:r>
          </a:p>
        </p:txBody>
      </p:sp>
      <p:sp>
        <p:nvSpPr>
          <p:cNvPr id="301" name="Shape 301"/>
          <p:cNvSpPr txBox="1">
            <a:spLocks noGrp="1"/>
          </p:cNvSpPr>
          <p:nvPr>
            <p:ph type="body" idx="1"/>
          </p:nvPr>
        </p:nvSpPr>
        <p:spPr>
          <a:xfrm>
            <a:off x="457200" y="903125"/>
            <a:ext cx="8229600" cy="4022699"/>
          </a:xfrm>
          <a:prstGeom prst="rect">
            <a:avLst/>
          </a:prstGeom>
        </p:spPr>
        <p:txBody>
          <a:bodyPr lIns="91425" tIns="91425" rIns="91425" bIns="91425" anchor="t" anchorCtr="0">
            <a:noAutofit/>
          </a:bodyPr>
          <a:lstStyle/>
          <a:p>
            <a:pPr rtl="0">
              <a:spcBef>
                <a:spcPts val="0"/>
              </a:spcBef>
              <a:buNone/>
            </a:pPr>
            <a:r>
              <a:rPr lang="en"/>
              <a:t>6) What factors impact our ability to react to a stimulus?</a:t>
            </a:r>
          </a:p>
          <a:p>
            <a:pPr rtl="0">
              <a:spcBef>
                <a:spcPts val="0"/>
              </a:spcBef>
              <a:buNone/>
            </a:pPr>
            <a:endParaRPr sz="2400"/>
          </a:p>
          <a:p>
            <a:pPr rtl="0">
              <a:spcBef>
                <a:spcPts val="0"/>
              </a:spcBef>
              <a:buNone/>
            </a:pPr>
            <a:r>
              <a:rPr lang="en" sz="1800" b="1"/>
              <a:t>Injuries can hinder the process</a:t>
            </a:r>
          </a:p>
          <a:p>
            <a:pPr rtl="0">
              <a:spcBef>
                <a:spcPts val="0"/>
              </a:spcBef>
              <a:buNone/>
            </a:pPr>
            <a:r>
              <a:rPr lang="en" sz="1800" b="1"/>
              <a:t> of sending/receiving signals</a:t>
            </a:r>
          </a:p>
          <a:p>
            <a:pPr rtl="0">
              <a:spcBef>
                <a:spcPts val="0"/>
              </a:spcBef>
              <a:buNone/>
            </a:pPr>
            <a:r>
              <a:rPr lang="en" sz="1800" b="1"/>
              <a:t>Certain stimuli can cause our </a:t>
            </a:r>
          </a:p>
          <a:p>
            <a:pPr rtl="0">
              <a:spcBef>
                <a:spcPts val="0"/>
              </a:spcBef>
              <a:buNone/>
            </a:pPr>
            <a:r>
              <a:rPr lang="en" sz="1800" b="1"/>
              <a:t>reflexes to kick in decreasing</a:t>
            </a:r>
          </a:p>
          <a:p>
            <a:pPr>
              <a:spcBef>
                <a:spcPts val="0"/>
              </a:spcBef>
              <a:buNone/>
            </a:pPr>
            <a:r>
              <a:rPr lang="en" sz="1800" b="1"/>
              <a:t> response time</a:t>
            </a:r>
          </a:p>
        </p:txBody>
      </p:sp>
      <p:pic>
        <p:nvPicPr>
          <p:cNvPr id="302" name="Shape 302"/>
          <p:cNvPicPr preferRelativeResize="0"/>
          <p:nvPr/>
        </p:nvPicPr>
        <p:blipFill>
          <a:blip r:embed="rId3">
            <a:alphaModFix/>
          </a:blip>
          <a:stretch>
            <a:fillRect/>
          </a:stretch>
        </p:blipFill>
        <p:spPr>
          <a:xfrm>
            <a:off x="4553022" y="1539600"/>
            <a:ext cx="4590974" cy="3603900"/>
          </a:xfrm>
          <a:prstGeom prst="rect">
            <a:avLst/>
          </a:prstGeom>
          <a:noFill/>
          <a:ln>
            <a:noFill/>
          </a:ln>
        </p:spPr>
      </p:pic>
      <p:sp>
        <p:nvSpPr>
          <p:cNvPr id="303" name="Shape 303"/>
          <p:cNvSpPr txBox="1"/>
          <p:nvPr/>
        </p:nvSpPr>
        <p:spPr>
          <a:xfrm>
            <a:off x="490275" y="4464000"/>
            <a:ext cx="1126800" cy="567599"/>
          </a:xfrm>
          <a:prstGeom prst="rect">
            <a:avLst/>
          </a:prstGeom>
          <a:noFill/>
          <a:ln>
            <a:noFill/>
          </a:ln>
        </p:spPr>
        <p:txBody>
          <a:bodyPr lIns="91425" tIns="91425" rIns="91425" bIns="91425" anchor="t" anchorCtr="0">
            <a:noAutofit/>
          </a:bodyPr>
          <a:lstStyle/>
          <a:p>
            <a:pPr>
              <a:spcBef>
                <a:spcPts val="0"/>
              </a:spcBef>
              <a:buNone/>
            </a:pPr>
            <a:r>
              <a:rPr lang="en"/>
              <a:t>(michael)</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1.1 Essential Questions</a:t>
            </a:r>
          </a:p>
        </p:txBody>
      </p:sp>
      <p:sp>
        <p:nvSpPr>
          <p:cNvPr id="56" name="Shape 56"/>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marL="457200" lvl="0" indent="-419100" rtl="0">
              <a:spcBef>
                <a:spcPts val="0"/>
              </a:spcBef>
              <a:buClr>
                <a:srgbClr val="000000"/>
              </a:buClr>
              <a:buSzPct val="100000"/>
              <a:buFont typeface="Arial"/>
              <a:buAutoNum type="arabicParenR"/>
            </a:pPr>
            <a:r>
              <a:rPr lang="en"/>
              <a:t>In what ways do the parts of a human body system work together to carry out a specific function? </a:t>
            </a:r>
          </a:p>
          <a:p>
            <a:pPr lvl="0">
              <a:spcBef>
                <a:spcPts val="0"/>
              </a:spcBef>
              <a:buNone/>
            </a:pPr>
            <a:r>
              <a:rPr lang="en" sz="2400"/>
              <a:t>Cardiovascular </a:t>
            </a:r>
            <a:r>
              <a:rPr lang="en" sz="2400" b="1" u="sng"/>
              <a:t>system</a:t>
            </a:r>
            <a:r>
              <a:rPr lang="en" sz="2400"/>
              <a:t> - The veins and arteries carry the blood and the heart pumps it so that every part of the body can get oxygen</a:t>
            </a:r>
            <a:r>
              <a:rPr lang="en"/>
              <a:t>.</a:t>
            </a:r>
            <a:r>
              <a:rPr lang="en" sz="2400"/>
              <a:t> (Daniel)</a:t>
            </a:r>
          </a:p>
        </p:txBody>
      </p:sp>
      <p:pic>
        <p:nvPicPr>
          <p:cNvPr id="57" name="Shape 57"/>
          <p:cNvPicPr preferRelativeResize="0"/>
          <p:nvPr/>
        </p:nvPicPr>
        <p:blipFill>
          <a:blip r:embed="rId3">
            <a:alphaModFix/>
          </a:blip>
          <a:stretch>
            <a:fillRect/>
          </a:stretch>
        </p:blipFill>
        <p:spPr>
          <a:xfrm>
            <a:off x="5826600" y="64150"/>
            <a:ext cx="2413999" cy="1389799"/>
          </a:xfrm>
          <a:prstGeom prst="rect">
            <a:avLst/>
          </a:prstGeom>
          <a:noFill/>
          <a:ln>
            <a:noFill/>
          </a:ln>
        </p:spPr>
      </p:pic>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2.2 Essential Questions</a:t>
            </a:r>
          </a:p>
        </p:txBody>
      </p:sp>
      <p:sp>
        <p:nvSpPr>
          <p:cNvPr id="309" name="Shape 309"/>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7) How and why does the reaction time differ in reflex and voluntary actions?</a:t>
            </a:r>
          </a:p>
          <a:p>
            <a:pPr rtl="0">
              <a:spcBef>
                <a:spcPts val="0"/>
              </a:spcBef>
              <a:buNone/>
            </a:pPr>
            <a:r>
              <a:rPr lang="en" sz="2400" u="sng"/>
              <a:t>Reflex</a:t>
            </a:r>
            <a:r>
              <a:rPr lang="en" sz="2400"/>
              <a:t> signals only travel to the spinal cord and then to the site of movement. </a:t>
            </a:r>
          </a:p>
          <a:p>
            <a:pPr rtl="0">
              <a:spcBef>
                <a:spcPts val="0"/>
              </a:spcBef>
              <a:buNone/>
            </a:pPr>
            <a:r>
              <a:rPr lang="en" sz="2400"/>
              <a:t>Voluntary actions have to travel to our brain to be processed first. This causes the </a:t>
            </a:r>
            <a:r>
              <a:rPr lang="en" sz="2400" u="sng"/>
              <a:t>reaction time</a:t>
            </a:r>
            <a:r>
              <a:rPr lang="en" sz="2400"/>
              <a:t> to be slower.</a:t>
            </a:r>
          </a:p>
          <a:p>
            <a:pPr>
              <a:spcBef>
                <a:spcPts val="0"/>
              </a:spcBef>
              <a:buNone/>
            </a:pPr>
            <a:r>
              <a:rPr lang="en" sz="2400"/>
              <a:t>(Jocelyn)</a:t>
            </a:r>
          </a:p>
        </p:txBody>
      </p:sp>
      <p:pic>
        <p:nvPicPr>
          <p:cNvPr id="310" name="Shape 310"/>
          <p:cNvPicPr preferRelativeResize="0"/>
          <p:nvPr/>
        </p:nvPicPr>
        <p:blipFill>
          <a:blip r:embed="rId3">
            <a:alphaModFix/>
          </a:blip>
          <a:stretch>
            <a:fillRect/>
          </a:stretch>
        </p:blipFill>
        <p:spPr>
          <a:xfrm>
            <a:off x="1892242" y="3858175"/>
            <a:ext cx="1281699" cy="1285325"/>
          </a:xfrm>
          <a:prstGeom prst="rect">
            <a:avLst/>
          </a:prstGeom>
          <a:noFill/>
          <a:ln>
            <a:noFill/>
          </a:ln>
        </p:spPr>
      </p:pic>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2.2 Essential Questions</a:t>
            </a:r>
          </a:p>
        </p:txBody>
      </p:sp>
      <p:sp>
        <p:nvSpPr>
          <p:cNvPr id="316" name="Shape 316"/>
          <p:cNvSpPr txBox="1">
            <a:spLocks noGrp="1"/>
          </p:cNvSpPr>
          <p:nvPr>
            <p:ph type="body" idx="1"/>
          </p:nvPr>
        </p:nvSpPr>
        <p:spPr>
          <a:xfrm>
            <a:off x="457200" y="1276350"/>
            <a:ext cx="8229600" cy="3725699"/>
          </a:xfrm>
          <a:prstGeom prst="rect">
            <a:avLst/>
          </a:prstGeom>
        </p:spPr>
        <p:txBody>
          <a:bodyPr lIns="91425" tIns="91425" rIns="91425" bIns="91425" anchor="t" anchorCtr="0">
            <a:noAutofit/>
          </a:bodyPr>
          <a:lstStyle/>
          <a:p>
            <a:pPr rtl="0">
              <a:spcBef>
                <a:spcPts val="0"/>
              </a:spcBef>
              <a:buNone/>
            </a:pPr>
            <a:r>
              <a:rPr lang="en"/>
              <a:t>8) How do errors in communication impact homeostasis in the human body?</a:t>
            </a:r>
          </a:p>
          <a:p>
            <a:pPr>
              <a:spcBef>
                <a:spcPts val="0"/>
              </a:spcBef>
              <a:buNone/>
            </a:pPr>
            <a:r>
              <a:rPr lang="en" sz="2400"/>
              <a:t>Errors in communication like in Parkinson’s causes dopamine to die. This causes the signal between two brain sections to not travel smoothly. This causes the sharp and uncontrolled movements in this disease. (Jocelyn)</a:t>
            </a:r>
          </a:p>
        </p:txBody>
      </p:sp>
      <p:pic>
        <p:nvPicPr>
          <p:cNvPr id="317" name="Shape 317"/>
          <p:cNvPicPr preferRelativeResize="0"/>
          <p:nvPr/>
        </p:nvPicPr>
        <p:blipFill>
          <a:blip r:embed="rId3">
            <a:alphaModFix/>
          </a:blip>
          <a:stretch>
            <a:fillRect/>
          </a:stretch>
        </p:blipFill>
        <p:spPr>
          <a:xfrm>
            <a:off x="7619750" y="178400"/>
            <a:ext cx="1213500" cy="912550"/>
          </a:xfrm>
          <a:prstGeom prst="rect">
            <a:avLst/>
          </a:prstGeom>
          <a:noFill/>
          <a:ln>
            <a:noFill/>
          </a:ln>
        </p:spPr>
      </p:pic>
      <p:pic>
        <p:nvPicPr>
          <p:cNvPr id="318" name="Shape 318"/>
          <p:cNvPicPr preferRelativeResize="0"/>
          <p:nvPr/>
        </p:nvPicPr>
        <p:blipFill>
          <a:blip r:embed="rId4">
            <a:alphaModFix/>
          </a:blip>
          <a:stretch>
            <a:fillRect/>
          </a:stretch>
        </p:blipFill>
        <p:spPr>
          <a:xfrm>
            <a:off x="457200" y="3840504"/>
            <a:ext cx="2349075" cy="1303000"/>
          </a:xfrm>
          <a:prstGeom prst="rect">
            <a:avLst/>
          </a:prstGeom>
          <a:noFill/>
          <a:ln>
            <a:noFill/>
          </a:ln>
        </p:spPr>
      </p:pic>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Shape 32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2.2 Essential Questions</a:t>
            </a:r>
          </a:p>
        </p:txBody>
      </p:sp>
      <p:sp>
        <p:nvSpPr>
          <p:cNvPr id="324" name="Shape 324"/>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9) How can biomedical professionals help treat, cure and improve the quality of life those suffering from nervous system disorders?</a:t>
            </a:r>
          </a:p>
          <a:p>
            <a:pPr>
              <a:spcBef>
                <a:spcPts val="0"/>
              </a:spcBef>
              <a:buNone/>
            </a:pPr>
            <a:r>
              <a:rPr lang="en" sz="2400"/>
              <a:t>A doctor who treats patients with nervous system disorders are </a:t>
            </a:r>
            <a:r>
              <a:rPr lang="en" sz="2400" u="sng"/>
              <a:t>Neurologists</a:t>
            </a:r>
            <a:r>
              <a:rPr lang="en" sz="2400"/>
              <a:t>. They rely on Pharmacists to supply medication that they give patients to help correct the disorder. (Jocelyn)</a:t>
            </a:r>
          </a:p>
        </p:txBody>
      </p:sp>
      <p:pic>
        <p:nvPicPr>
          <p:cNvPr id="325" name="Shape 325"/>
          <p:cNvPicPr preferRelativeResize="0"/>
          <p:nvPr/>
        </p:nvPicPr>
        <p:blipFill>
          <a:blip r:embed="rId3">
            <a:alphaModFix/>
          </a:blip>
          <a:stretch>
            <a:fillRect/>
          </a:stretch>
        </p:blipFill>
        <p:spPr>
          <a:xfrm>
            <a:off x="3060500" y="3896325"/>
            <a:ext cx="2065799" cy="1156849"/>
          </a:xfrm>
          <a:prstGeom prst="rect">
            <a:avLst/>
          </a:prstGeom>
          <a:noFill/>
          <a:ln>
            <a:noFill/>
          </a:ln>
        </p:spPr>
      </p:pic>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2.3 Chemical (michael)</a:t>
            </a:r>
          </a:p>
        </p:txBody>
      </p:sp>
      <p:pic>
        <p:nvPicPr>
          <p:cNvPr id="331" name="Shape 331"/>
          <p:cNvPicPr preferRelativeResize="0"/>
          <p:nvPr/>
        </p:nvPicPr>
        <p:blipFill>
          <a:blip r:embed="rId3">
            <a:alphaModFix/>
          </a:blip>
          <a:stretch>
            <a:fillRect/>
          </a:stretch>
        </p:blipFill>
        <p:spPr>
          <a:xfrm>
            <a:off x="654975" y="1456975"/>
            <a:ext cx="2360525" cy="3151425"/>
          </a:xfrm>
          <a:prstGeom prst="rect">
            <a:avLst/>
          </a:prstGeom>
          <a:noFill/>
          <a:ln>
            <a:noFill/>
          </a:ln>
        </p:spPr>
      </p:pic>
      <p:pic>
        <p:nvPicPr>
          <p:cNvPr id="332" name="Shape 332"/>
          <p:cNvPicPr preferRelativeResize="0"/>
          <p:nvPr/>
        </p:nvPicPr>
        <p:blipFill>
          <a:blip r:embed="rId4">
            <a:alphaModFix/>
          </a:blip>
          <a:stretch>
            <a:fillRect/>
          </a:stretch>
        </p:blipFill>
        <p:spPr>
          <a:xfrm>
            <a:off x="4086075" y="1682350"/>
            <a:ext cx="2700674" cy="2700674"/>
          </a:xfrm>
          <a:prstGeom prst="rect">
            <a:avLst/>
          </a:prstGeom>
          <a:noFill/>
          <a:ln>
            <a:noFill/>
          </a:ln>
        </p:spPr>
      </p:pic>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2.3 Essential Questions</a:t>
            </a:r>
          </a:p>
        </p:txBody>
      </p:sp>
      <p:sp>
        <p:nvSpPr>
          <p:cNvPr id="338" name="Shape 338"/>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marL="457200" lvl="0" indent="-419100" rtl="0">
              <a:spcBef>
                <a:spcPts val="0"/>
              </a:spcBef>
              <a:buClr>
                <a:srgbClr val="000000"/>
              </a:buClr>
              <a:buSzPct val="100000"/>
              <a:buFont typeface="Arial"/>
              <a:buAutoNum type="arabicParenR"/>
            </a:pPr>
            <a:r>
              <a:rPr lang="en"/>
              <a:t>What is a hormone?</a:t>
            </a:r>
          </a:p>
          <a:p>
            <a:pPr rtl="0">
              <a:spcBef>
                <a:spcPts val="0"/>
              </a:spcBef>
              <a:buNone/>
            </a:pPr>
            <a:r>
              <a:rPr lang="en"/>
              <a:t>Daniel</a:t>
            </a:r>
          </a:p>
          <a:p>
            <a:pPr rtl="0">
              <a:spcBef>
                <a:spcPts val="0"/>
              </a:spcBef>
              <a:buNone/>
            </a:pPr>
            <a:r>
              <a:rPr lang="en" sz="1800" b="1"/>
              <a:t>A substance that regulates the body</a:t>
            </a:r>
          </a:p>
          <a:p>
            <a:pPr rtl="0">
              <a:spcBef>
                <a:spcPts val="0"/>
              </a:spcBef>
              <a:buNone/>
            </a:pPr>
            <a:r>
              <a:rPr lang="en" sz="1800" b="1"/>
              <a:t> after being transported to specific tissues</a:t>
            </a:r>
          </a:p>
          <a:p>
            <a:pPr rtl="0">
              <a:spcBef>
                <a:spcPts val="0"/>
              </a:spcBef>
              <a:buNone/>
            </a:pPr>
            <a:endParaRPr sz="1800" b="1"/>
          </a:p>
          <a:p>
            <a:pPr rtl="0">
              <a:spcBef>
                <a:spcPts val="0"/>
              </a:spcBef>
              <a:buNone/>
            </a:pPr>
            <a:r>
              <a:rPr lang="en" sz="1800" b="1"/>
              <a:t>Secreted by specific organs and for </a:t>
            </a:r>
          </a:p>
          <a:p>
            <a:pPr lvl="0">
              <a:spcBef>
                <a:spcPts val="0"/>
              </a:spcBef>
              <a:buNone/>
            </a:pPr>
            <a:r>
              <a:rPr lang="en" sz="1800" b="1"/>
              <a:t>specific purposes</a:t>
            </a:r>
          </a:p>
        </p:txBody>
      </p:sp>
      <p:pic>
        <p:nvPicPr>
          <p:cNvPr id="339" name="Shape 339"/>
          <p:cNvPicPr preferRelativeResize="0"/>
          <p:nvPr/>
        </p:nvPicPr>
        <p:blipFill>
          <a:blip r:embed="rId3">
            <a:alphaModFix/>
          </a:blip>
          <a:stretch>
            <a:fillRect/>
          </a:stretch>
        </p:blipFill>
        <p:spPr>
          <a:xfrm>
            <a:off x="5210225" y="1247775"/>
            <a:ext cx="3333750" cy="2647950"/>
          </a:xfrm>
          <a:prstGeom prst="rect">
            <a:avLst/>
          </a:prstGeom>
          <a:noFill/>
          <a:ln>
            <a:noFill/>
          </a:ln>
        </p:spPr>
      </p:pic>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2.3 Essential Questions</a:t>
            </a:r>
          </a:p>
        </p:txBody>
      </p:sp>
      <p:sp>
        <p:nvSpPr>
          <p:cNvPr id="345" name="Shape 345"/>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2) How do hormones interact with target cells?</a:t>
            </a:r>
          </a:p>
          <a:p>
            <a:pPr rtl="0">
              <a:spcBef>
                <a:spcPts val="0"/>
              </a:spcBef>
              <a:buNone/>
            </a:pPr>
            <a:r>
              <a:rPr lang="en"/>
              <a:t>Daniel</a:t>
            </a:r>
          </a:p>
          <a:p>
            <a:pPr rtl="0">
              <a:spcBef>
                <a:spcPts val="0"/>
              </a:spcBef>
              <a:buNone/>
            </a:pPr>
            <a:r>
              <a:rPr lang="en" sz="2400" b="1" u="sng"/>
              <a:t>Hormones</a:t>
            </a:r>
            <a:r>
              <a:rPr lang="en" sz="2400" b="1"/>
              <a:t> bind to specific receptors on target cell</a:t>
            </a:r>
          </a:p>
          <a:p>
            <a:pPr>
              <a:spcBef>
                <a:spcPts val="0"/>
              </a:spcBef>
              <a:buNone/>
            </a:pPr>
            <a:r>
              <a:rPr lang="en" sz="2400" b="1"/>
              <a:t>The chemical message is transformed into cell response</a:t>
            </a:r>
          </a:p>
        </p:txBody>
      </p:sp>
      <p:pic>
        <p:nvPicPr>
          <p:cNvPr id="346" name="Shape 346"/>
          <p:cNvPicPr preferRelativeResize="0"/>
          <p:nvPr/>
        </p:nvPicPr>
        <p:blipFill>
          <a:blip r:embed="rId3">
            <a:alphaModFix/>
          </a:blip>
          <a:stretch>
            <a:fillRect/>
          </a:stretch>
        </p:blipFill>
        <p:spPr>
          <a:xfrm>
            <a:off x="2127675" y="3344053"/>
            <a:ext cx="3893149" cy="1520750"/>
          </a:xfrm>
          <a:prstGeom prst="rect">
            <a:avLst/>
          </a:prstGeom>
          <a:noFill/>
          <a:ln>
            <a:noFill/>
          </a:ln>
        </p:spPr>
      </p:pic>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Shape 35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2.3 Essential Questions</a:t>
            </a:r>
          </a:p>
        </p:txBody>
      </p:sp>
      <p:sp>
        <p:nvSpPr>
          <p:cNvPr id="352" name="Shape 352"/>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3) What are examples of endocrine glands and exocrine glands in the human body? Daniel</a:t>
            </a:r>
          </a:p>
          <a:p>
            <a:pPr rtl="0">
              <a:spcBef>
                <a:spcPts val="0"/>
              </a:spcBef>
              <a:buNone/>
            </a:pPr>
            <a:endParaRPr/>
          </a:p>
          <a:p>
            <a:pPr rtl="0">
              <a:spcBef>
                <a:spcPts val="0"/>
              </a:spcBef>
              <a:buNone/>
            </a:pPr>
            <a:r>
              <a:rPr lang="en" sz="2400" b="1" u="sng"/>
              <a:t>Exocrine</a:t>
            </a:r>
            <a:r>
              <a:rPr lang="en" sz="2400" b="1"/>
              <a:t>: Salivary Glands, Sweat Glands, Tear Glands</a:t>
            </a:r>
          </a:p>
          <a:p>
            <a:pPr>
              <a:spcBef>
                <a:spcPts val="0"/>
              </a:spcBef>
              <a:buNone/>
            </a:pPr>
            <a:r>
              <a:rPr lang="en" sz="2400" b="1" u="sng"/>
              <a:t>Endocrine</a:t>
            </a:r>
            <a:r>
              <a:rPr lang="en" sz="2400" b="1"/>
              <a:t>: Pituitary gland, Thyroid, Testicles</a:t>
            </a:r>
          </a:p>
        </p:txBody>
      </p:sp>
      <p:pic>
        <p:nvPicPr>
          <p:cNvPr id="353" name="Shape 353"/>
          <p:cNvPicPr preferRelativeResize="0"/>
          <p:nvPr/>
        </p:nvPicPr>
        <p:blipFill>
          <a:blip r:embed="rId3">
            <a:alphaModFix/>
          </a:blip>
          <a:stretch>
            <a:fillRect/>
          </a:stretch>
        </p:blipFill>
        <p:spPr>
          <a:xfrm>
            <a:off x="559725" y="3724300"/>
            <a:ext cx="4076300" cy="1278950"/>
          </a:xfrm>
          <a:prstGeom prst="rect">
            <a:avLst/>
          </a:prstGeom>
          <a:noFill/>
          <a:ln>
            <a:noFill/>
          </a:ln>
        </p:spPr>
      </p:pic>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Shape 35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2.3 Essential Questions</a:t>
            </a:r>
          </a:p>
        </p:txBody>
      </p:sp>
      <p:sp>
        <p:nvSpPr>
          <p:cNvPr id="359" name="Shape 359"/>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4) How do feedback loops help regulate the action of hormones? Daniel</a:t>
            </a:r>
          </a:p>
          <a:p>
            <a:pPr rtl="0">
              <a:spcBef>
                <a:spcPts val="0"/>
              </a:spcBef>
              <a:buNone/>
            </a:pPr>
            <a:endParaRPr/>
          </a:p>
          <a:p>
            <a:pPr rtl="0">
              <a:spcBef>
                <a:spcPts val="0"/>
              </a:spcBef>
              <a:buNone/>
            </a:pPr>
            <a:r>
              <a:rPr lang="en" sz="1800" b="1"/>
              <a:t>Feedback loops recognize when a change in the body is needed</a:t>
            </a:r>
          </a:p>
          <a:p>
            <a:pPr>
              <a:spcBef>
                <a:spcPts val="0"/>
              </a:spcBef>
              <a:buNone/>
            </a:pPr>
            <a:r>
              <a:rPr lang="en" sz="1800" b="1"/>
              <a:t>Change is initiated through secretion of hormones to cause change (ex. raise or lower body temperature)</a:t>
            </a:r>
          </a:p>
        </p:txBody>
      </p:sp>
      <p:pic>
        <p:nvPicPr>
          <p:cNvPr id="360" name="Shape 360"/>
          <p:cNvPicPr preferRelativeResize="0"/>
          <p:nvPr/>
        </p:nvPicPr>
        <p:blipFill>
          <a:blip r:embed="rId3">
            <a:alphaModFix/>
          </a:blip>
          <a:stretch>
            <a:fillRect/>
          </a:stretch>
        </p:blipFill>
        <p:spPr>
          <a:xfrm>
            <a:off x="4285300" y="3517875"/>
            <a:ext cx="2624950" cy="1574975"/>
          </a:xfrm>
          <a:prstGeom prst="rect">
            <a:avLst/>
          </a:prstGeom>
          <a:noFill/>
          <a:ln>
            <a:noFill/>
          </a:ln>
        </p:spPr>
      </p:pic>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Shape 36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2.3 Essential Questions</a:t>
            </a:r>
          </a:p>
        </p:txBody>
      </p:sp>
      <p:sp>
        <p:nvSpPr>
          <p:cNvPr id="366" name="Shape 366"/>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5) How can too little or too much of a hormone lead to disease? Michael</a:t>
            </a:r>
          </a:p>
          <a:p>
            <a:pPr rtl="0">
              <a:spcBef>
                <a:spcPts val="0"/>
              </a:spcBef>
              <a:buNone/>
            </a:pPr>
            <a:endParaRPr/>
          </a:p>
          <a:p>
            <a:pPr rtl="0">
              <a:spcBef>
                <a:spcPts val="0"/>
              </a:spcBef>
              <a:buNone/>
            </a:pPr>
            <a:r>
              <a:rPr lang="en" sz="1800" b="1"/>
              <a:t>If there is not enough of a hormone, the job is not </a:t>
            </a:r>
          </a:p>
          <a:p>
            <a:pPr rtl="0">
              <a:spcBef>
                <a:spcPts val="0"/>
              </a:spcBef>
              <a:buNone/>
            </a:pPr>
            <a:r>
              <a:rPr lang="en" sz="1800" b="1"/>
              <a:t>completed. In the case of lack of insulin this can lead </a:t>
            </a:r>
          </a:p>
          <a:p>
            <a:pPr rtl="0">
              <a:spcBef>
                <a:spcPts val="0"/>
              </a:spcBef>
              <a:buNone/>
            </a:pPr>
            <a:r>
              <a:rPr lang="en" sz="1800" b="1"/>
              <a:t>to Type 1 diabetes</a:t>
            </a:r>
          </a:p>
          <a:p>
            <a:pPr rtl="0">
              <a:spcBef>
                <a:spcPts val="0"/>
              </a:spcBef>
              <a:buNone/>
            </a:pPr>
            <a:endParaRPr sz="1800" b="1"/>
          </a:p>
          <a:p>
            <a:pPr rtl="0">
              <a:spcBef>
                <a:spcPts val="0"/>
              </a:spcBef>
              <a:buNone/>
            </a:pPr>
            <a:r>
              <a:rPr lang="en" sz="1800" b="1"/>
              <a:t>Too much of the growth hormone can cause </a:t>
            </a:r>
          </a:p>
          <a:p>
            <a:pPr>
              <a:spcBef>
                <a:spcPts val="0"/>
              </a:spcBef>
              <a:buNone/>
            </a:pPr>
            <a:r>
              <a:rPr lang="en" sz="1800" b="1"/>
              <a:t>children to grow in excessive amounts, leading to problems</a:t>
            </a:r>
          </a:p>
        </p:txBody>
      </p:sp>
      <p:pic>
        <p:nvPicPr>
          <p:cNvPr id="367" name="Shape 367"/>
          <p:cNvPicPr preferRelativeResize="0"/>
          <p:nvPr/>
        </p:nvPicPr>
        <p:blipFill>
          <a:blip r:embed="rId3">
            <a:alphaModFix/>
          </a:blip>
          <a:stretch>
            <a:fillRect/>
          </a:stretch>
        </p:blipFill>
        <p:spPr>
          <a:xfrm>
            <a:off x="6364850" y="2373925"/>
            <a:ext cx="2657625" cy="2126075"/>
          </a:xfrm>
          <a:prstGeom prst="rect">
            <a:avLst/>
          </a:prstGeom>
          <a:noFill/>
          <a:ln>
            <a:noFill/>
          </a:ln>
        </p:spPr>
      </p:pic>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Shape 37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2.4 The Eyes</a:t>
            </a:r>
          </a:p>
        </p:txBody>
      </p:sp>
      <p:pic>
        <p:nvPicPr>
          <p:cNvPr id="373" name="Shape 373"/>
          <p:cNvPicPr preferRelativeResize="0"/>
          <p:nvPr/>
        </p:nvPicPr>
        <p:blipFill>
          <a:blip r:embed="rId3">
            <a:alphaModFix/>
          </a:blip>
          <a:stretch>
            <a:fillRect/>
          </a:stretch>
        </p:blipFill>
        <p:spPr>
          <a:xfrm>
            <a:off x="323700" y="2066500"/>
            <a:ext cx="4092650" cy="1927425"/>
          </a:xfrm>
          <a:prstGeom prst="rect">
            <a:avLst/>
          </a:prstGeom>
          <a:noFill/>
          <a:ln>
            <a:noFill/>
          </a:ln>
        </p:spPr>
      </p:pic>
      <p:pic>
        <p:nvPicPr>
          <p:cNvPr id="374" name="Shape 374"/>
          <p:cNvPicPr preferRelativeResize="0"/>
          <p:nvPr/>
        </p:nvPicPr>
        <p:blipFill>
          <a:blip r:embed="rId4">
            <a:alphaModFix/>
          </a:blip>
          <a:stretch>
            <a:fillRect/>
          </a:stretch>
        </p:blipFill>
        <p:spPr>
          <a:xfrm>
            <a:off x="5563225" y="2146075"/>
            <a:ext cx="2476500" cy="1847850"/>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1.1 Essential Questions</a:t>
            </a:r>
          </a:p>
        </p:txBody>
      </p:sp>
      <p:sp>
        <p:nvSpPr>
          <p:cNvPr id="63" name="Shape 63"/>
          <p:cNvSpPr txBox="1">
            <a:spLocks noGrp="1"/>
          </p:cNvSpPr>
          <p:nvPr>
            <p:ph type="body" idx="1"/>
          </p:nvPr>
        </p:nvSpPr>
        <p:spPr>
          <a:xfrm>
            <a:off x="457200" y="1242925"/>
            <a:ext cx="8229600" cy="3725699"/>
          </a:xfrm>
          <a:prstGeom prst="rect">
            <a:avLst/>
          </a:prstGeom>
        </p:spPr>
        <p:txBody>
          <a:bodyPr lIns="91425" tIns="91425" rIns="91425" bIns="91425" anchor="t" anchorCtr="0">
            <a:noAutofit/>
          </a:bodyPr>
          <a:lstStyle/>
          <a:p>
            <a:pPr rtl="0">
              <a:spcBef>
                <a:spcPts val="0"/>
              </a:spcBef>
              <a:buNone/>
            </a:pPr>
            <a:r>
              <a:rPr lang="en"/>
              <a:t>2) In what ways do different human body systems work together to complete specific functions?</a:t>
            </a:r>
          </a:p>
          <a:p>
            <a:pPr>
              <a:spcBef>
                <a:spcPts val="0"/>
              </a:spcBef>
              <a:buNone/>
            </a:pPr>
            <a:r>
              <a:rPr lang="en" sz="2400">
                <a:solidFill>
                  <a:schemeClr val="dk1"/>
                </a:solidFill>
              </a:rPr>
              <a:t>The cardiovascular </a:t>
            </a:r>
            <a:r>
              <a:rPr lang="en" sz="2400" b="1" u="sng">
                <a:solidFill>
                  <a:schemeClr val="dk1"/>
                </a:solidFill>
              </a:rPr>
              <a:t>system</a:t>
            </a:r>
            <a:r>
              <a:rPr lang="en" sz="2400">
                <a:solidFill>
                  <a:schemeClr val="dk1"/>
                </a:solidFill>
              </a:rPr>
              <a:t> and the respiratory </a:t>
            </a:r>
            <a:r>
              <a:rPr lang="en" sz="2400" b="1" u="sng">
                <a:solidFill>
                  <a:schemeClr val="dk1"/>
                </a:solidFill>
              </a:rPr>
              <a:t>system</a:t>
            </a:r>
            <a:r>
              <a:rPr lang="en" sz="2400">
                <a:solidFill>
                  <a:schemeClr val="dk1"/>
                </a:solidFill>
              </a:rPr>
              <a:t> work together by the lungs giving the heart oxygen to take to the body (Daniel)</a:t>
            </a:r>
          </a:p>
        </p:txBody>
      </p:sp>
      <p:pic>
        <p:nvPicPr>
          <p:cNvPr id="64" name="Shape 64"/>
          <p:cNvPicPr preferRelativeResize="0"/>
          <p:nvPr/>
        </p:nvPicPr>
        <p:blipFill>
          <a:blip r:embed="rId3">
            <a:alphaModFix/>
          </a:blip>
          <a:stretch>
            <a:fillRect/>
          </a:stretch>
        </p:blipFill>
        <p:spPr>
          <a:xfrm>
            <a:off x="7498175" y="205975"/>
            <a:ext cx="1551625" cy="1673750"/>
          </a:xfrm>
          <a:prstGeom prst="rect">
            <a:avLst/>
          </a:prstGeom>
          <a:noFill/>
          <a:ln>
            <a:noFill/>
          </a:ln>
        </p:spPr>
      </p:pic>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Shape 379"/>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2.4 Essential Questions</a:t>
            </a:r>
          </a:p>
        </p:txBody>
      </p:sp>
      <p:sp>
        <p:nvSpPr>
          <p:cNvPr id="380" name="Shape 380"/>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marL="457200" lvl="0" indent="-419100" rtl="0">
              <a:spcBef>
                <a:spcPts val="0"/>
              </a:spcBef>
              <a:buClr>
                <a:srgbClr val="000000"/>
              </a:buClr>
              <a:buSzPct val="100000"/>
              <a:buFont typeface="Arial"/>
              <a:buAutoNum type="arabicParenR"/>
            </a:pPr>
            <a:r>
              <a:rPr lang="en"/>
              <a:t>How do humans communicate with the world around them?</a:t>
            </a:r>
          </a:p>
          <a:p>
            <a:pPr lvl="0">
              <a:spcBef>
                <a:spcPts val="0"/>
              </a:spcBef>
              <a:buNone/>
            </a:pPr>
            <a:r>
              <a:rPr lang="en" sz="2400"/>
              <a:t>Humans communicate with the world around them by their senses, especially sight. (Jocelyn)</a:t>
            </a:r>
          </a:p>
        </p:txBody>
      </p:sp>
      <p:pic>
        <p:nvPicPr>
          <p:cNvPr id="381" name="Shape 381"/>
          <p:cNvPicPr preferRelativeResize="0"/>
          <p:nvPr/>
        </p:nvPicPr>
        <p:blipFill rotWithShape="1">
          <a:blip r:embed="rId3">
            <a:alphaModFix/>
          </a:blip>
          <a:srcRect l="1270" t="10809" r="-1270" b="-10809"/>
          <a:stretch/>
        </p:blipFill>
        <p:spPr>
          <a:xfrm>
            <a:off x="2059325" y="3343275"/>
            <a:ext cx="2543175" cy="1800225"/>
          </a:xfrm>
          <a:prstGeom prst="rect">
            <a:avLst/>
          </a:prstGeom>
          <a:noFill/>
          <a:ln>
            <a:noFill/>
          </a:ln>
        </p:spPr>
      </p:pic>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2.4 Essential Questions</a:t>
            </a:r>
          </a:p>
        </p:txBody>
      </p:sp>
      <p:sp>
        <p:nvSpPr>
          <p:cNvPr id="387" name="Shape 387"/>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solidFill>
                  <a:schemeClr val="dk1"/>
                </a:solidFill>
              </a:rPr>
              <a:t>2) How does the power of sight allow humans to communicate with the outside world?</a:t>
            </a:r>
          </a:p>
          <a:p>
            <a:pPr>
              <a:spcBef>
                <a:spcPts val="0"/>
              </a:spcBef>
              <a:buNone/>
            </a:pPr>
            <a:r>
              <a:rPr lang="en" sz="1800">
                <a:solidFill>
                  <a:schemeClr val="dk1"/>
                </a:solidFill>
              </a:rPr>
              <a:t>Sight allows humans to see what is going on around us. We can see if an object is about to touch us, we can see where other people are and what they are doing. the eyes, however, do not process this alone. The brain also plays a big role in interpreting what we are seeing. (Jocelyn)</a:t>
            </a:r>
          </a:p>
        </p:txBody>
      </p:sp>
      <p:pic>
        <p:nvPicPr>
          <p:cNvPr id="388" name="Shape 388"/>
          <p:cNvPicPr preferRelativeResize="0"/>
          <p:nvPr/>
        </p:nvPicPr>
        <p:blipFill>
          <a:blip r:embed="rId3">
            <a:alphaModFix/>
          </a:blip>
          <a:stretch>
            <a:fillRect/>
          </a:stretch>
        </p:blipFill>
        <p:spPr>
          <a:xfrm>
            <a:off x="1533950" y="3525200"/>
            <a:ext cx="2619375" cy="1743075"/>
          </a:xfrm>
          <a:prstGeom prst="rect">
            <a:avLst/>
          </a:prstGeom>
          <a:noFill/>
          <a:ln>
            <a:noFill/>
          </a:ln>
        </p:spPr>
      </p:pic>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Shape 39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2.4 Essential Questions</a:t>
            </a:r>
          </a:p>
        </p:txBody>
      </p:sp>
      <p:sp>
        <p:nvSpPr>
          <p:cNvPr id="394" name="Shape 394"/>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3) How is light focused by the eye?</a:t>
            </a:r>
          </a:p>
          <a:p>
            <a:pPr>
              <a:spcBef>
                <a:spcPts val="0"/>
              </a:spcBef>
              <a:buNone/>
            </a:pPr>
            <a:r>
              <a:rPr lang="en" sz="1800"/>
              <a:t>Light is focused in the eye when it goes through the </a:t>
            </a:r>
            <a:r>
              <a:rPr lang="en" sz="1800" u="sng"/>
              <a:t>lense</a:t>
            </a:r>
            <a:r>
              <a:rPr lang="en" sz="1800"/>
              <a:t> and bounces off of the </a:t>
            </a:r>
            <a:r>
              <a:rPr lang="en" sz="1800" u="sng"/>
              <a:t>retina</a:t>
            </a:r>
            <a:r>
              <a:rPr lang="en" sz="1800"/>
              <a:t> until it finds the </a:t>
            </a:r>
            <a:r>
              <a:rPr lang="en" sz="1800" u="sng"/>
              <a:t>blind spot</a:t>
            </a:r>
            <a:r>
              <a:rPr lang="en" sz="1800"/>
              <a:t> which is the </a:t>
            </a:r>
            <a:r>
              <a:rPr lang="en" sz="1800" u="sng"/>
              <a:t>optic nerve</a:t>
            </a:r>
            <a:r>
              <a:rPr lang="en" sz="1800"/>
              <a:t>. When the light goes through the </a:t>
            </a:r>
            <a:r>
              <a:rPr lang="en" sz="1800" u="sng"/>
              <a:t>lense</a:t>
            </a:r>
            <a:r>
              <a:rPr lang="en" sz="1800"/>
              <a:t>, it is bent or redirected to hit the </a:t>
            </a:r>
            <a:r>
              <a:rPr lang="en" sz="1800" u="sng"/>
              <a:t>retina</a:t>
            </a:r>
            <a:r>
              <a:rPr lang="en" sz="1800"/>
              <a:t>. (Jocelyn)</a:t>
            </a:r>
          </a:p>
        </p:txBody>
      </p:sp>
      <p:pic>
        <p:nvPicPr>
          <p:cNvPr id="395" name="Shape 395"/>
          <p:cNvPicPr preferRelativeResize="0"/>
          <p:nvPr/>
        </p:nvPicPr>
        <p:blipFill>
          <a:blip r:embed="rId3">
            <a:alphaModFix/>
          </a:blip>
          <a:stretch>
            <a:fillRect/>
          </a:stretch>
        </p:blipFill>
        <p:spPr>
          <a:xfrm>
            <a:off x="2202000" y="2818225"/>
            <a:ext cx="2343150" cy="1943100"/>
          </a:xfrm>
          <a:prstGeom prst="rect">
            <a:avLst/>
          </a:prstGeom>
          <a:noFill/>
          <a:ln>
            <a:noFill/>
          </a:ln>
        </p:spPr>
      </p:pic>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Shape 40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2.4 Essential Questions</a:t>
            </a:r>
          </a:p>
        </p:txBody>
      </p:sp>
      <p:sp>
        <p:nvSpPr>
          <p:cNvPr id="401" name="Shape 401"/>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4) How do the eye and the brain work together to process what we see?</a:t>
            </a:r>
          </a:p>
          <a:p>
            <a:pPr>
              <a:spcBef>
                <a:spcPts val="0"/>
              </a:spcBef>
              <a:buNone/>
            </a:pPr>
            <a:r>
              <a:rPr lang="en" sz="1800"/>
              <a:t>When the image is hit on the </a:t>
            </a:r>
            <a:r>
              <a:rPr lang="en" sz="1800" u="sng"/>
              <a:t>optic nerve</a:t>
            </a:r>
            <a:r>
              <a:rPr lang="en" sz="1800"/>
              <a:t>, the nerve sends signals to the brain to flip the image and process it. Your eyes are not what make you understand what you see, your brain does. (Jocelyn)</a:t>
            </a:r>
          </a:p>
        </p:txBody>
      </p:sp>
      <p:pic>
        <p:nvPicPr>
          <p:cNvPr id="402" name="Shape 402"/>
          <p:cNvPicPr preferRelativeResize="0"/>
          <p:nvPr/>
        </p:nvPicPr>
        <p:blipFill>
          <a:blip r:embed="rId3">
            <a:alphaModFix/>
          </a:blip>
          <a:stretch>
            <a:fillRect/>
          </a:stretch>
        </p:blipFill>
        <p:spPr>
          <a:xfrm>
            <a:off x="1793400" y="3278725"/>
            <a:ext cx="2705100" cy="1685925"/>
          </a:xfrm>
          <a:prstGeom prst="rect">
            <a:avLst/>
          </a:prstGeom>
          <a:noFill/>
          <a:ln>
            <a:noFill/>
          </a:ln>
        </p:spPr>
      </p:pic>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Shape 407"/>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2.4 Essential Questions</a:t>
            </a:r>
          </a:p>
        </p:txBody>
      </p:sp>
      <p:sp>
        <p:nvSpPr>
          <p:cNvPr id="408" name="Shape 408"/>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5) How does what we see impact other human body systems?</a:t>
            </a:r>
          </a:p>
          <a:p>
            <a:pPr rtl="0">
              <a:spcBef>
                <a:spcPts val="0"/>
              </a:spcBef>
              <a:buNone/>
            </a:pPr>
            <a:r>
              <a:rPr lang="en" sz="2400" b="1"/>
              <a:t>Depending on what we see, the </a:t>
            </a:r>
          </a:p>
          <a:p>
            <a:pPr rtl="0">
              <a:spcBef>
                <a:spcPts val="0"/>
              </a:spcBef>
              <a:buNone/>
            </a:pPr>
            <a:r>
              <a:rPr lang="en" sz="2400" b="1"/>
              <a:t>nervous or endocrine system could</a:t>
            </a:r>
          </a:p>
          <a:p>
            <a:pPr rtl="0">
              <a:spcBef>
                <a:spcPts val="0"/>
              </a:spcBef>
              <a:buNone/>
            </a:pPr>
            <a:r>
              <a:rPr lang="en" sz="2400" b="1"/>
              <a:t> signal for certain actions to take </a:t>
            </a:r>
          </a:p>
          <a:p>
            <a:pPr rtl="0">
              <a:spcBef>
                <a:spcPts val="0"/>
              </a:spcBef>
              <a:buNone/>
            </a:pPr>
            <a:r>
              <a:rPr lang="en" sz="2400" b="1"/>
              <a:t>place. </a:t>
            </a:r>
          </a:p>
          <a:p>
            <a:pPr>
              <a:spcBef>
                <a:spcPts val="0"/>
              </a:spcBef>
              <a:buNone/>
            </a:pPr>
            <a:endParaRPr/>
          </a:p>
        </p:txBody>
      </p:sp>
      <p:pic>
        <p:nvPicPr>
          <p:cNvPr id="409" name="Shape 409"/>
          <p:cNvPicPr preferRelativeResize="0"/>
          <p:nvPr/>
        </p:nvPicPr>
        <p:blipFill>
          <a:blip r:embed="rId3">
            <a:alphaModFix/>
          </a:blip>
          <a:stretch>
            <a:fillRect/>
          </a:stretch>
        </p:blipFill>
        <p:spPr>
          <a:xfrm>
            <a:off x="5756325" y="2494350"/>
            <a:ext cx="3255574" cy="2537349"/>
          </a:xfrm>
          <a:prstGeom prst="rect">
            <a:avLst/>
          </a:prstGeom>
          <a:noFill/>
          <a:ln>
            <a:noFill/>
          </a:ln>
        </p:spPr>
      </p:pic>
      <p:sp>
        <p:nvSpPr>
          <p:cNvPr id="410" name="Shape 410"/>
          <p:cNvSpPr txBox="1"/>
          <p:nvPr/>
        </p:nvSpPr>
        <p:spPr>
          <a:xfrm>
            <a:off x="378450" y="4532825"/>
            <a:ext cx="1040699" cy="461099"/>
          </a:xfrm>
          <a:prstGeom prst="rect">
            <a:avLst/>
          </a:prstGeom>
          <a:noFill/>
          <a:ln>
            <a:noFill/>
          </a:ln>
        </p:spPr>
        <p:txBody>
          <a:bodyPr lIns="91425" tIns="91425" rIns="91425" bIns="91425" anchor="t" anchorCtr="0">
            <a:noAutofit/>
          </a:bodyPr>
          <a:lstStyle/>
          <a:p>
            <a:pPr lvl="0" rtl="0">
              <a:spcBef>
                <a:spcPts val="0"/>
              </a:spcBef>
              <a:buNone/>
            </a:pPr>
            <a:r>
              <a:rPr lang="en"/>
              <a:t>(michael)</a:t>
            </a:r>
          </a:p>
        </p:txBody>
      </p:sp>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Shape 41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2.4 Essential Questions</a:t>
            </a:r>
          </a:p>
        </p:txBody>
      </p:sp>
      <p:sp>
        <p:nvSpPr>
          <p:cNvPr id="416" name="Shape 416"/>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6) What is visual perception?</a:t>
            </a:r>
          </a:p>
          <a:p>
            <a:pPr rtl="0">
              <a:spcBef>
                <a:spcPts val="0"/>
              </a:spcBef>
              <a:buNone/>
            </a:pPr>
            <a:endParaRPr/>
          </a:p>
          <a:p>
            <a:pPr>
              <a:spcBef>
                <a:spcPts val="0"/>
              </a:spcBef>
              <a:buNone/>
            </a:pPr>
            <a:r>
              <a:rPr lang="en" sz="2400" b="1"/>
              <a:t>Visual perception is the ability to interpret and take in one’s surroundings by processing light information taken in by the eye</a:t>
            </a:r>
          </a:p>
        </p:txBody>
      </p:sp>
      <p:pic>
        <p:nvPicPr>
          <p:cNvPr id="417" name="Shape 417"/>
          <p:cNvPicPr preferRelativeResize="0"/>
          <p:nvPr/>
        </p:nvPicPr>
        <p:blipFill>
          <a:blip r:embed="rId3">
            <a:alphaModFix/>
          </a:blip>
          <a:stretch>
            <a:fillRect/>
          </a:stretch>
        </p:blipFill>
        <p:spPr>
          <a:xfrm>
            <a:off x="3448050" y="3185375"/>
            <a:ext cx="2667375" cy="1808400"/>
          </a:xfrm>
          <a:prstGeom prst="rect">
            <a:avLst/>
          </a:prstGeom>
          <a:noFill/>
          <a:ln>
            <a:noFill/>
          </a:ln>
        </p:spPr>
      </p:pic>
      <p:sp>
        <p:nvSpPr>
          <p:cNvPr id="418" name="Shape 418"/>
          <p:cNvSpPr txBox="1"/>
          <p:nvPr/>
        </p:nvSpPr>
        <p:spPr>
          <a:xfrm>
            <a:off x="378450" y="4532825"/>
            <a:ext cx="1040699" cy="461099"/>
          </a:xfrm>
          <a:prstGeom prst="rect">
            <a:avLst/>
          </a:prstGeom>
          <a:noFill/>
          <a:ln>
            <a:noFill/>
          </a:ln>
        </p:spPr>
        <p:txBody>
          <a:bodyPr lIns="91425" tIns="91425" rIns="91425" bIns="91425" anchor="t" anchorCtr="0">
            <a:noAutofit/>
          </a:bodyPr>
          <a:lstStyle/>
          <a:p>
            <a:pPr>
              <a:spcBef>
                <a:spcPts val="0"/>
              </a:spcBef>
              <a:buNone/>
            </a:pPr>
            <a:r>
              <a:rPr lang="en"/>
              <a:t>(michael)</a:t>
            </a:r>
          </a:p>
        </p:txBody>
      </p:sp>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Shape 42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2.4 Essential Questions</a:t>
            </a:r>
          </a:p>
        </p:txBody>
      </p:sp>
      <p:sp>
        <p:nvSpPr>
          <p:cNvPr id="424" name="Shape 424"/>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7) What does it mean to have 20/20 vision? George</a:t>
            </a:r>
          </a:p>
          <a:p>
            <a:pPr>
              <a:spcBef>
                <a:spcPts val="0"/>
              </a:spcBef>
              <a:buNone/>
            </a:pPr>
            <a:r>
              <a:rPr lang="en" sz="2400" b="1"/>
              <a:t>To have 20/20 vision means that to see an image or words clearly you have to be 20 feet away. This is the ‘normal’ vision.</a:t>
            </a:r>
          </a:p>
        </p:txBody>
      </p:sp>
      <p:pic>
        <p:nvPicPr>
          <p:cNvPr id="425" name="Shape 425"/>
          <p:cNvPicPr preferRelativeResize="0"/>
          <p:nvPr/>
        </p:nvPicPr>
        <p:blipFill>
          <a:blip r:embed="rId3">
            <a:alphaModFix/>
          </a:blip>
          <a:stretch>
            <a:fillRect/>
          </a:stretch>
        </p:blipFill>
        <p:spPr>
          <a:xfrm>
            <a:off x="2727400" y="3440875"/>
            <a:ext cx="3190875" cy="1438275"/>
          </a:xfrm>
          <a:prstGeom prst="rect">
            <a:avLst/>
          </a:prstGeom>
          <a:noFill/>
          <a:ln>
            <a:noFill/>
          </a:ln>
        </p:spPr>
      </p:pic>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Shape 43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2.4 Essential Questions</a:t>
            </a:r>
          </a:p>
        </p:txBody>
      </p:sp>
      <p:sp>
        <p:nvSpPr>
          <p:cNvPr id="431" name="Shape 431"/>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sz="2400"/>
              <a:t>8) How can corrective lenses be used to refocus light and resolve myopia and hyperopia?</a:t>
            </a:r>
          </a:p>
          <a:p>
            <a:pPr rtl="0">
              <a:spcBef>
                <a:spcPts val="0"/>
              </a:spcBef>
              <a:buNone/>
            </a:pPr>
            <a:r>
              <a:rPr lang="en" sz="2400" b="1"/>
              <a:t>The lenses can reflect light </a:t>
            </a:r>
          </a:p>
          <a:p>
            <a:pPr rtl="0">
              <a:spcBef>
                <a:spcPts val="0"/>
              </a:spcBef>
              <a:buNone/>
            </a:pPr>
            <a:r>
              <a:rPr lang="en" sz="2400" b="1"/>
              <a:t>so it appears either in front </a:t>
            </a:r>
          </a:p>
          <a:p>
            <a:pPr rtl="0">
              <a:spcBef>
                <a:spcPts val="0"/>
              </a:spcBef>
              <a:buNone/>
            </a:pPr>
            <a:r>
              <a:rPr lang="en" sz="2400" b="1"/>
              <a:t>of or behind the retina so it </a:t>
            </a:r>
          </a:p>
          <a:p>
            <a:pPr>
              <a:spcBef>
                <a:spcPts val="0"/>
              </a:spcBef>
              <a:buNone/>
            </a:pPr>
            <a:r>
              <a:rPr lang="en" sz="2400" b="1"/>
              <a:t>can be properly processed</a:t>
            </a:r>
          </a:p>
        </p:txBody>
      </p:sp>
      <p:pic>
        <p:nvPicPr>
          <p:cNvPr id="432" name="Shape 432"/>
          <p:cNvPicPr preferRelativeResize="0"/>
          <p:nvPr/>
        </p:nvPicPr>
        <p:blipFill>
          <a:blip r:embed="rId3">
            <a:alphaModFix/>
          </a:blip>
          <a:stretch>
            <a:fillRect/>
          </a:stretch>
        </p:blipFill>
        <p:spPr>
          <a:xfrm>
            <a:off x="4802400" y="1706000"/>
            <a:ext cx="4226424" cy="3437500"/>
          </a:xfrm>
          <a:prstGeom prst="rect">
            <a:avLst/>
          </a:prstGeom>
          <a:noFill/>
          <a:ln>
            <a:noFill/>
          </a:ln>
        </p:spPr>
      </p:pic>
      <p:sp>
        <p:nvSpPr>
          <p:cNvPr id="433" name="Shape 433"/>
          <p:cNvSpPr txBox="1"/>
          <p:nvPr/>
        </p:nvSpPr>
        <p:spPr>
          <a:xfrm>
            <a:off x="378450" y="4532825"/>
            <a:ext cx="1040699" cy="461099"/>
          </a:xfrm>
          <a:prstGeom prst="rect">
            <a:avLst/>
          </a:prstGeom>
          <a:noFill/>
          <a:ln>
            <a:noFill/>
          </a:ln>
        </p:spPr>
        <p:txBody>
          <a:bodyPr lIns="91425" tIns="91425" rIns="91425" bIns="91425" anchor="t" anchorCtr="0">
            <a:noAutofit/>
          </a:bodyPr>
          <a:lstStyle/>
          <a:p>
            <a:pPr lvl="0" rtl="0">
              <a:spcBef>
                <a:spcPts val="0"/>
              </a:spcBef>
              <a:buNone/>
            </a:pPr>
            <a:r>
              <a:rPr lang="en"/>
              <a:t>(michael)</a:t>
            </a:r>
          </a:p>
        </p:txBody>
      </p:sp>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Shape 43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2.4 Essential Questions</a:t>
            </a:r>
          </a:p>
        </p:txBody>
      </p:sp>
      <p:sp>
        <p:nvSpPr>
          <p:cNvPr id="439" name="Shape 439"/>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9) How does the eye perceive depth, color, and optical illusions?</a:t>
            </a:r>
          </a:p>
          <a:p>
            <a:pPr>
              <a:spcBef>
                <a:spcPts val="0"/>
              </a:spcBef>
              <a:buNone/>
            </a:pPr>
            <a:r>
              <a:rPr lang="en" sz="1800" b="1"/>
              <a:t>Each eye takes in the light that is reflected into it, and the information is then taken to the brain to be processed</a:t>
            </a:r>
          </a:p>
        </p:txBody>
      </p:sp>
      <p:sp>
        <p:nvSpPr>
          <p:cNvPr id="440" name="Shape 440"/>
          <p:cNvSpPr txBox="1"/>
          <p:nvPr/>
        </p:nvSpPr>
        <p:spPr>
          <a:xfrm>
            <a:off x="378450" y="4532825"/>
            <a:ext cx="1040699" cy="461099"/>
          </a:xfrm>
          <a:prstGeom prst="rect">
            <a:avLst/>
          </a:prstGeom>
          <a:noFill/>
          <a:ln>
            <a:noFill/>
          </a:ln>
        </p:spPr>
        <p:txBody>
          <a:bodyPr lIns="91425" tIns="91425" rIns="91425" bIns="91425" anchor="t" anchorCtr="0">
            <a:noAutofit/>
          </a:bodyPr>
          <a:lstStyle/>
          <a:p>
            <a:pPr lvl="0" rtl="0">
              <a:spcBef>
                <a:spcPts val="0"/>
              </a:spcBef>
              <a:buNone/>
            </a:pPr>
            <a:r>
              <a:rPr lang="en"/>
              <a:t>(michael)</a:t>
            </a:r>
          </a:p>
        </p:txBody>
      </p:sp>
      <p:pic>
        <p:nvPicPr>
          <p:cNvPr id="441" name="Shape 441"/>
          <p:cNvPicPr preferRelativeResize="0"/>
          <p:nvPr/>
        </p:nvPicPr>
        <p:blipFill>
          <a:blip r:embed="rId3">
            <a:alphaModFix/>
          </a:blip>
          <a:stretch>
            <a:fillRect/>
          </a:stretch>
        </p:blipFill>
        <p:spPr>
          <a:xfrm>
            <a:off x="4893775" y="2746850"/>
            <a:ext cx="2286000" cy="2000250"/>
          </a:xfrm>
          <a:prstGeom prst="rect">
            <a:avLst/>
          </a:prstGeom>
          <a:noFill/>
          <a:ln>
            <a:noFill/>
          </a:ln>
        </p:spPr>
      </p:pic>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Shape 44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2.4 Essential Questions</a:t>
            </a:r>
          </a:p>
        </p:txBody>
      </p:sp>
      <p:sp>
        <p:nvSpPr>
          <p:cNvPr id="447" name="Shape 447"/>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sz="2700"/>
              <a:t>10) How does an error in the structure or function of the eye relate to disease or dysfunction?</a:t>
            </a:r>
          </a:p>
          <a:p>
            <a:pPr rtl="0">
              <a:spcBef>
                <a:spcPts val="0"/>
              </a:spcBef>
              <a:buNone/>
            </a:pPr>
            <a:r>
              <a:rPr lang="en" sz="2400" b="1"/>
              <a:t>If the eye is too long/short this can cause myopia or hyperopia to occur</a:t>
            </a:r>
          </a:p>
          <a:p>
            <a:pPr>
              <a:spcBef>
                <a:spcPts val="0"/>
              </a:spcBef>
              <a:buNone/>
            </a:pPr>
            <a:r>
              <a:rPr lang="en" sz="2400" b="1"/>
              <a:t>Faulty cones/rods can cause color blindness</a:t>
            </a:r>
          </a:p>
        </p:txBody>
      </p:sp>
      <p:sp>
        <p:nvSpPr>
          <p:cNvPr id="448" name="Shape 448"/>
          <p:cNvSpPr txBox="1"/>
          <p:nvPr/>
        </p:nvSpPr>
        <p:spPr>
          <a:xfrm>
            <a:off x="378450" y="4532825"/>
            <a:ext cx="1040699" cy="461099"/>
          </a:xfrm>
          <a:prstGeom prst="rect">
            <a:avLst/>
          </a:prstGeom>
          <a:noFill/>
          <a:ln>
            <a:noFill/>
          </a:ln>
        </p:spPr>
        <p:txBody>
          <a:bodyPr lIns="91425" tIns="91425" rIns="91425" bIns="91425" anchor="t" anchorCtr="0">
            <a:noAutofit/>
          </a:bodyPr>
          <a:lstStyle/>
          <a:p>
            <a:pPr lvl="0" rtl="0">
              <a:spcBef>
                <a:spcPts val="0"/>
              </a:spcBef>
              <a:buNone/>
            </a:pPr>
            <a:r>
              <a:rPr lang="en"/>
              <a:t>(michael)</a:t>
            </a:r>
          </a:p>
        </p:txBody>
      </p:sp>
      <p:pic>
        <p:nvPicPr>
          <p:cNvPr id="449" name="Shape 449"/>
          <p:cNvPicPr preferRelativeResize="0"/>
          <p:nvPr/>
        </p:nvPicPr>
        <p:blipFill>
          <a:blip r:embed="rId3">
            <a:alphaModFix/>
          </a:blip>
          <a:stretch>
            <a:fillRect/>
          </a:stretch>
        </p:blipFill>
        <p:spPr>
          <a:xfrm>
            <a:off x="2227975" y="3447350"/>
            <a:ext cx="2847975" cy="1609725"/>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1.1 Essential Questions</a:t>
            </a:r>
          </a:p>
        </p:txBody>
      </p:sp>
      <p:sp>
        <p:nvSpPr>
          <p:cNvPr id="70" name="Shape 70"/>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3) How can directional terms and regional terms help describe location in the body?</a:t>
            </a:r>
          </a:p>
          <a:p>
            <a:pPr rtl="0">
              <a:spcBef>
                <a:spcPts val="0"/>
              </a:spcBef>
              <a:buNone/>
            </a:pPr>
            <a:r>
              <a:rPr lang="en" sz="2400"/>
              <a:t>They tell us the difference between what side of the body and where on the body is being specifically mentioned. </a:t>
            </a:r>
            <a:r>
              <a:rPr lang="en" sz="2400" b="1" u="sng"/>
              <a:t>Regional terms</a:t>
            </a:r>
            <a:r>
              <a:rPr lang="en" sz="2400"/>
              <a:t> refer to location in the body. </a:t>
            </a:r>
            <a:r>
              <a:rPr lang="en" sz="2400" b="1" u="sng"/>
              <a:t>Directional terms</a:t>
            </a:r>
            <a:r>
              <a:rPr lang="en" sz="2400"/>
              <a:t> refer to relationships to other things.</a:t>
            </a:r>
          </a:p>
          <a:p>
            <a:pPr>
              <a:spcBef>
                <a:spcPts val="0"/>
              </a:spcBef>
              <a:buNone/>
            </a:pPr>
            <a:r>
              <a:rPr lang="en" sz="2400"/>
              <a:t>Ex: The </a:t>
            </a:r>
            <a:r>
              <a:rPr lang="en" sz="2400" b="1" u="sng"/>
              <a:t>superior</a:t>
            </a:r>
            <a:r>
              <a:rPr lang="en" sz="2400"/>
              <a:t> vena cava receives blood from the top part of the body whereas the </a:t>
            </a:r>
            <a:r>
              <a:rPr lang="en" sz="2400" b="1" u="sng"/>
              <a:t>inferior</a:t>
            </a:r>
            <a:r>
              <a:rPr lang="en" sz="2400"/>
              <a:t> vena cava gets blood from the lower half of the body</a:t>
            </a:r>
            <a:r>
              <a:rPr lang="en" sz="1800"/>
              <a:t>. (Daniel)</a:t>
            </a:r>
          </a:p>
        </p:txBody>
      </p:sp>
      <p:pic>
        <p:nvPicPr>
          <p:cNvPr id="71" name="Shape 71"/>
          <p:cNvPicPr preferRelativeResize="0"/>
          <p:nvPr/>
        </p:nvPicPr>
        <p:blipFill>
          <a:blip r:embed="rId3">
            <a:alphaModFix/>
          </a:blip>
          <a:stretch>
            <a:fillRect/>
          </a:stretch>
        </p:blipFill>
        <p:spPr>
          <a:xfrm>
            <a:off x="7681075" y="510900"/>
            <a:ext cx="1302875" cy="1462649"/>
          </a:xfrm>
          <a:prstGeom prst="rect">
            <a:avLst/>
          </a:prstGeom>
          <a:noFill/>
          <a:ln>
            <a:noFill/>
          </a:ln>
        </p:spPr>
      </p:pic>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Shape 45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2.4 Essential Questions</a:t>
            </a:r>
          </a:p>
        </p:txBody>
      </p:sp>
      <p:sp>
        <p:nvSpPr>
          <p:cNvPr id="455" name="Shape 455"/>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11) How is life impacted by a vision disorder?</a:t>
            </a:r>
          </a:p>
          <a:p>
            <a:pPr rtl="0">
              <a:spcBef>
                <a:spcPts val="0"/>
              </a:spcBef>
              <a:buNone/>
            </a:pPr>
            <a:endParaRPr/>
          </a:p>
          <a:p>
            <a:pPr rtl="0">
              <a:spcBef>
                <a:spcPts val="0"/>
              </a:spcBef>
              <a:buNone/>
            </a:pPr>
            <a:r>
              <a:rPr lang="en" sz="1800" b="1"/>
              <a:t>Vision disorders commonly just require glasses to be fixed which is only a minor inconvenience</a:t>
            </a:r>
          </a:p>
          <a:p>
            <a:pPr rtl="0">
              <a:spcBef>
                <a:spcPts val="0"/>
              </a:spcBef>
              <a:buNone/>
            </a:pPr>
            <a:r>
              <a:rPr lang="en" sz="1800" b="1"/>
              <a:t>Blindness can cause for a</a:t>
            </a:r>
          </a:p>
          <a:p>
            <a:pPr>
              <a:spcBef>
                <a:spcPts val="0"/>
              </a:spcBef>
              <a:buNone/>
            </a:pPr>
            <a:r>
              <a:rPr lang="en" sz="1800" b="1"/>
              <a:t>change of lifestyle</a:t>
            </a:r>
          </a:p>
        </p:txBody>
      </p:sp>
      <p:sp>
        <p:nvSpPr>
          <p:cNvPr id="456" name="Shape 456"/>
          <p:cNvSpPr txBox="1"/>
          <p:nvPr/>
        </p:nvSpPr>
        <p:spPr>
          <a:xfrm>
            <a:off x="378450" y="4532825"/>
            <a:ext cx="1040699" cy="461099"/>
          </a:xfrm>
          <a:prstGeom prst="rect">
            <a:avLst/>
          </a:prstGeom>
          <a:noFill/>
          <a:ln>
            <a:noFill/>
          </a:ln>
        </p:spPr>
        <p:txBody>
          <a:bodyPr lIns="91425" tIns="91425" rIns="91425" bIns="91425" anchor="t" anchorCtr="0">
            <a:noAutofit/>
          </a:bodyPr>
          <a:lstStyle/>
          <a:p>
            <a:pPr lvl="0" rtl="0">
              <a:spcBef>
                <a:spcPts val="0"/>
              </a:spcBef>
              <a:buNone/>
            </a:pPr>
            <a:r>
              <a:rPr lang="en"/>
              <a:t>(michael)</a:t>
            </a:r>
          </a:p>
        </p:txBody>
      </p:sp>
      <p:pic>
        <p:nvPicPr>
          <p:cNvPr id="457" name="Shape 457"/>
          <p:cNvPicPr preferRelativeResize="0"/>
          <p:nvPr/>
        </p:nvPicPr>
        <p:blipFill>
          <a:blip r:embed="rId3">
            <a:alphaModFix/>
          </a:blip>
          <a:stretch>
            <a:fillRect/>
          </a:stretch>
        </p:blipFill>
        <p:spPr>
          <a:xfrm>
            <a:off x="3629700" y="2870825"/>
            <a:ext cx="4683292" cy="2123100"/>
          </a:xfrm>
          <a:prstGeom prst="rect">
            <a:avLst/>
          </a:prstGeom>
          <a:noFill/>
          <a:ln>
            <a:noFill/>
          </a:ln>
        </p:spPr>
      </p:pic>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Shape 46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2.4 Essential Questions</a:t>
            </a:r>
          </a:p>
        </p:txBody>
      </p:sp>
      <p:sp>
        <p:nvSpPr>
          <p:cNvPr id="463" name="Shape 463"/>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12) What are the tests and procedures in a routine exam?</a:t>
            </a:r>
          </a:p>
          <a:p>
            <a:pPr rtl="0">
              <a:spcBef>
                <a:spcPts val="0"/>
              </a:spcBef>
              <a:buNone/>
            </a:pPr>
            <a:endParaRPr sz="1800"/>
          </a:p>
          <a:p>
            <a:pPr rtl="0">
              <a:spcBef>
                <a:spcPts val="0"/>
              </a:spcBef>
              <a:buNone/>
            </a:pPr>
            <a:r>
              <a:rPr lang="en" b="1"/>
              <a:t>Eye Dilation</a:t>
            </a:r>
          </a:p>
          <a:p>
            <a:pPr rtl="0">
              <a:spcBef>
                <a:spcPts val="0"/>
              </a:spcBef>
              <a:buNone/>
            </a:pPr>
            <a:r>
              <a:rPr lang="en" b="1"/>
              <a:t>Slit Lamp Exam</a:t>
            </a:r>
          </a:p>
          <a:p>
            <a:pPr rtl="0">
              <a:spcBef>
                <a:spcPts val="0"/>
              </a:spcBef>
              <a:buNone/>
            </a:pPr>
            <a:r>
              <a:rPr lang="en" b="1"/>
              <a:t>Vision Screening</a:t>
            </a:r>
          </a:p>
          <a:p>
            <a:pPr>
              <a:spcBef>
                <a:spcPts val="0"/>
              </a:spcBef>
              <a:buNone/>
            </a:pPr>
            <a:endParaRPr/>
          </a:p>
        </p:txBody>
      </p:sp>
      <p:sp>
        <p:nvSpPr>
          <p:cNvPr id="464" name="Shape 464"/>
          <p:cNvSpPr txBox="1"/>
          <p:nvPr/>
        </p:nvSpPr>
        <p:spPr>
          <a:xfrm>
            <a:off x="378450" y="4532825"/>
            <a:ext cx="1040699" cy="461099"/>
          </a:xfrm>
          <a:prstGeom prst="rect">
            <a:avLst/>
          </a:prstGeom>
          <a:noFill/>
          <a:ln>
            <a:noFill/>
          </a:ln>
        </p:spPr>
        <p:txBody>
          <a:bodyPr lIns="91425" tIns="91425" rIns="91425" bIns="91425" anchor="t" anchorCtr="0">
            <a:noAutofit/>
          </a:bodyPr>
          <a:lstStyle/>
          <a:p>
            <a:pPr lvl="0" rtl="0">
              <a:spcBef>
                <a:spcPts val="0"/>
              </a:spcBef>
              <a:buNone/>
            </a:pPr>
            <a:r>
              <a:rPr lang="en"/>
              <a:t>(michael)</a:t>
            </a:r>
          </a:p>
        </p:txBody>
      </p:sp>
      <p:pic>
        <p:nvPicPr>
          <p:cNvPr id="465" name="Shape 465"/>
          <p:cNvPicPr preferRelativeResize="0"/>
          <p:nvPr/>
        </p:nvPicPr>
        <p:blipFill>
          <a:blip r:embed="rId3">
            <a:alphaModFix/>
          </a:blip>
          <a:stretch>
            <a:fillRect/>
          </a:stretch>
        </p:blipFill>
        <p:spPr>
          <a:xfrm>
            <a:off x="4911250" y="2020712"/>
            <a:ext cx="4000500" cy="2905125"/>
          </a:xfrm>
          <a:prstGeom prst="rect">
            <a:avLst/>
          </a:prstGeom>
          <a:noFill/>
          <a:ln>
            <a:noFill/>
          </a:ln>
        </p:spPr>
      </p:pic>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Shape 47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lgn="l">
              <a:spcBef>
                <a:spcPts val="0"/>
              </a:spcBef>
              <a:buNone/>
            </a:pPr>
            <a:r>
              <a:rPr lang="en"/>
              <a:t>Unit 3: Power</a:t>
            </a:r>
          </a:p>
        </p:txBody>
      </p:sp>
      <p:pic>
        <p:nvPicPr>
          <p:cNvPr id="471" name="Shape 471"/>
          <p:cNvPicPr preferRelativeResize="0"/>
          <p:nvPr/>
        </p:nvPicPr>
        <p:blipFill>
          <a:blip r:embed="rId3">
            <a:alphaModFix/>
          </a:blip>
          <a:stretch>
            <a:fillRect/>
          </a:stretch>
        </p:blipFill>
        <p:spPr>
          <a:xfrm>
            <a:off x="387650" y="2162750"/>
            <a:ext cx="3105150" cy="1476375"/>
          </a:xfrm>
          <a:prstGeom prst="rect">
            <a:avLst/>
          </a:prstGeom>
          <a:noFill/>
          <a:ln>
            <a:noFill/>
          </a:ln>
        </p:spPr>
      </p:pic>
      <p:pic>
        <p:nvPicPr>
          <p:cNvPr id="472" name="Shape 472"/>
          <p:cNvPicPr preferRelativeResize="0"/>
          <p:nvPr/>
        </p:nvPicPr>
        <p:blipFill>
          <a:blip r:embed="rId4">
            <a:alphaModFix/>
          </a:blip>
          <a:stretch>
            <a:fillRect/>
          </a:stretch>
        </p:blipFill>
        <p:spPr>
          <a:xfrm>
            <a:off x="5402825" y="1724600"/>
            <a:ext cx="2390775" cy="1914525"/>
          </a:xfrm>
          <a:prstGeom prst="rect">
            <a:avLst/>
          </a:prstGeom>
          <a:noFill/>
          <a:ln>
            <a:noFill/>
          </a:ln>
        </p:spPr>
      </p:pic>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Shape 477"/>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3.1 Introduction to Power</a:t>
            </a:r>
          </a:p>
        </p:txBody>
      </p:sp>
      <p:pic>
        <p:nvPicPr>
          <p:cNvPr id="478" name="Shape 478"/>
          <p:cNvPicPr preferRelativeResize="0"/>
          <p:nvPr/>
        </p:nvPicPr>
        <p:blipFill>
          <a:blip r:embed="rId3">
            <a:alphaModFix/>
          </a:blip>
          <a:stretch>
            <a:fillRect/>
          </a:stretch>
        </p:blipFill>
        <p:spPr>
          <a:xfrm>
            <a:off x="419775" y="1391225"/>
            <a:ext cx="3788800" cy="2521275"/>
          </a:xfrm>
          <a:prstGeom prst="rect">
            <a:avLst/>
          </a:prstGeom>
          <a:noFill/>
          <a:ln>
            <a:noFill/>
          </a:ln>
        </p:spPr>
      </p:pic>
      <p:pic>
        <p:nvPicPr>
          <p:cNvPr id="479" name="Shape 479"/>
          <p:cNvPicPr preferRelativeResize="0"/>
          <p:nvPr/>
        </p:nvPicPr>
        <p:blipFill>
          <a:blip r:embed="rId4">
            <a:alphaModFix/>
          </a:blip>
          <a:stretch>
            <a:fillRect/>
          </a:stretch>
        </p:blipFill>
        <p:spPr>
          <a:xfrm>
            <a:off x="5567225" y="1658600"/>
            <a:ext cx="3064925" cy="3064925"/>
          </a:xfrm>
          <a:prstGeom prst="rect">
            <a:avLst/>
          </a:prstGeom>
          <a:noFill/>
          <a:ln>
            <a:noFill/>
          </a:ln>
        </p:spPr>
      </p:pic>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Shape 48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3.1 Essential Questions</a:t>
            </a:r>
          </a:p>
        </p:txBody>
      </p:sp>
      <p:sp>
        <p:nvSpPr>
          <p:cNvPr id="485" name="Shape 485"/>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marL="457200" lvl="0" indent="-419100" rtl="0">
              <a:spcBef>
                <a:spcPts val="0"/>
              </a:spcBef>
              <a:buClr>
                <a:srgbClr val="000000"/>
              </a:buClr>
              <a:buSzPct val="100000"/>
              <a:buFont typeface="Arial"/>
              <a:buAutoNum type="arabicParenR"/>
            </a:pPr>
            <a:r>
              <a:rPr lang="en"/>
              <a:t>What are the resources the human body needs to survive?</a:t>
            </a:r>
          </a:p>
          <a:p>
            <a:pPr lvl="0">
              <a:spcBef>
                <a:spcPts val="0"/>
              </a:spcBef>
              <a:buNone/>
            </a:pPr>
            <a:r>
              <a:rPr lang="en" sz="2400"/>
              <a:t>Food, water, and oxygen are what you need for survival. (Jocelyn)</a:t>
            </a:r>
          </a:p>
        </p:txBody>
      </p:sp>
      <p:pic>
        <p:nvPicPr>
          <p:cNvPr id="486" name="Shape 486"/>
          <p:cNvPicPr preferRelativeResize="0"/>
          <p:nvPr/>
        </p:nvPicPr>
        <p:blipFill>
          <a:blip r:embed="rId3">
            <a:alphaModFix/>
          </a:blip>
          <a:stretch>
            <a:fillRect/>
          </a:stretch>
        </p:blipFill>
        <p:spPr>
          <a:xfrm>
            <a:off x="1892250" y="2762500"/>
            <a:ext cx="2993224" cy="2322725"/>
          </a:xfrm>
          <a:prstGeom prst="rect">
            <a:avLst/>
          </a:prstGeom>
          <a:noFill/>
          <a:ln>
            <a:noFill/>
          </a:ln>
        </p:spPr>
      </p:pic>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Shape 49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3.1 Essential Questions</a:t>
            </a:r>
          </a:p>
        </p:txBody>
      </p:sp>
      <p:sp>
        <p:nvSpPr>
          <p:cNvPr id="492" name="Shape 492"/>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2) What role does food play in the human body?</a:t>
            </a:r>
          </a:p>
          <a:p>
            <a:pPr>
              <a:spcBef>
                <a:spcPts val="0"/>
              </a:spcBef>
              <a:buNone/>
            </a:pPr>
            <a:r>
              <a:rPr lang="en" sz="2400"/>
              <a:t>In the human body food produces energy. (Jocelyn)</a:t>
            </a:r>
          </a:p>
        </p:txBody>
      </p:sp>
      <p:pic>
        <p:nvPicPr>
          <p:cNvPr id="493" name="Shape 493"/>
          <p:cNvPicPr preferRelativeResize="0"/>
          <p:nvPr/>
        </p:nvPicPr>
        <p:blipFill>
          <a:blip r:embed="rId3">
            <a:alphaModFix/>
          </a:blip>
          <a:stretch>
            <a:fillRect/>
          </a:stretch>
        </p:blipFill>
        <p:spPr>
          <a:xfrm>
            <a:off x="2007725" y="2867823"/>
            <a:ext cx="4231925" cy="2275675"/>
          </a:xfrm>
          <a:prstGeom prst="rect">
            <a:avLst/>
          </a:prstGeom>
          <a:noFill/>
          <a:ln>
            <a:noFill/>
          </a:ln>
        </p:spPr>
      </p:pic>
    </p:spTree>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Shape 49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3.1 Essential Questions</a:t>
            </a:r>
          </a:p>
        </p:txBody>
      </p:sp>
      <p:sp>
        <p:nvSpPr>
          <p:cNvPr id="499" name="Shape 499"/>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3) What role does water play in the human body?</a:t>
            </a:r>
          </a:p>
          <a:p>
            <a:pPr>
              <a:spcBef>
                <a:spcPts val="0"/>
              </a:spcBef>
              <a:buNone/>
            </a:pPr>
            <a:r>
              <a:rPr lang="en" sz="2400"/>
              <a:t>In the human body water breaks down food and carries materials essential to the body. (Jocelyn)</a:t>
            </a:r>
          </a:p>
        </p:txBody>
      </p:sp>
      <p:pic>
        <p:nvPicPr>
          <p:cNvPr id="500" name="Shape 500"/>
          <p:cNvPicPr preferRelativeResize="0"/>
          <p:nvPr/>
        </p:nvPicPr>
        <p:blipFill>
          <a:blip r:embed="rId3">
            <a:alphaModFix/>
          </a:blip>
          <a:stretch>
            <a:fillRect/>
          </a:stretch>
        </p:blipFill>
        <p:spPr>
          <a:xfrm>
            <a:off x="6189076" y="2743774"/>
            <a:ext cx="1896024" cy="2342026"/>
          </a:xfrm>
          <a:prstGeom prst="rect">
            <a:avLst/>
          </a:prstGeom>
          <a:noFill/>
          <a:ln>
            <a:noFill/>
          </a:ln>
        </p:spPr>
      </p:pic>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Shape 50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3.1 Essential Questions</a:t>
            </a:r>
          </a:p>
        </p:txBody>
      </p:sp>
      <p:sp>
        <p:nvSpPr>
          <p:cNvPr id="506" name="Shape 506"/>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4) What role does oxygen play in the human body?</a:t>
            </a:r>
          </a:p>
          <a:p>
            <a:pPr>
              <a:spcBef>
                <a:spcPts val="0"/>
              </a:spcBef>
              <a:buNone/>
            </a:pPr>
            <a:r>
              <a:rPr lang="en" sz="2400"/>
              <a:t>In the human body oxygen breaks down glucose. (Jocelyn)</a:t>
            </a:r>
          </a:p>
        </p:txBody>
      </p:sp>
      <p:pic>
        <p:nvPicPr>
          <p:cNvPr id="507" name="Shape 507"/>
          <p:cNvPicPr preferRelativeResize="0"/>
          <p:nvPr/>
        </p:nvPicPr>
        <p:blipFill>
          <a:blip r:embed="rId3">
            <a:alphaModFix/>
          </a:blip>
          <a:stretch>
            <a:fillRect/>
          </a:stretch>
        </p:blipFill>
        <p:spPr>
          <a:xfrm>
            <a:off x="563850" y="2642400"/>
            <a:ext cx="2343650" cy="2343650"/>
          </a:xfrm>
          <a:prstGeom prst="rect">
            <a:avLst/>
          </a:prstGeom>
          <a:noFill/>
          <a:ln>
            <a:noFill/>
          </a:ln>
        </p:spPr>
      </p:pic>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Shape 51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3.1 Essential Questions</a:t>
            </a:r>
          </a:p>
        </p:txBody>
      </p:sp>
      <p:sp>
        <p:nvSpPr>
          <p:cNvPr id="513" name="Shape 513"/>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5) What human body systems work to create, process or distribute the body’s main power source?</a:t>
            </a:r>
          </a:p>
          <a:p>
            <a:pPr>
              <a:spcBef>
                <a:spcPts val="0"/>
              </a:spcBef>
              <a:buNone/>
            </a:pPr>
            <a:r>
              <a:rPr lang="en" sz="2400"/>
              <a:t>The cardiovascular system delivers everything you need for your body from food, water, and oxygen. (Jocelyn)</a:t>
            </a:r>
          </a:p>
        </p:txBody>
      </p:sp>
      <p:pic>
        <p:nvPicPr>
          <p:cNvPr id="514" name="Shape 514"/>
          <p:cNvPicPr preferRelativeResize="0"/>
          <p:nvPr/>
        </p:nvPicPr>
        <p:blipFill>
          <a:blip r:embed="rId3">
            <a:alphaModFix/>
          </a:blip>
          <a:stretch>
            <a:fillRect/>
          </a:stretch>
        </p:blipFill>
        <p:spPr>
          <a:xfrm>
            <a:off x="559100" y="3610050"/>
            <a:ext cx="2483050" cy="1315799"/>
          </a:xfrm>
          <a:prstGeom prst="rect">
            <a:avLst/>
          </a:prstGeom>
          <a:noFill/>
          <a:ln>
            <a:noFill/>
          </a:ln>
        </p:spPr>
      </p:pic>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Shape 519"/>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3.1 Essential Questions</a:t>
            </a:r>
          </a:p>
        </p:txBody>
      </p:sp>
      <p:sp>
        <p:nvSpPr>
          <p:cNvPr id="520" name="Shape 520"/>
          <p:cNvSpPr txBox="1">
            <a:spLocks noGrp="1"/>
          </p:cNvSpPr>
          <p:nvPr>
            <p:ph type="body" idx="1"/>
          </p:nvPr>
        </p:nvSpPr>
        <p:spPr>
          <a:xfrm>
            <a:off x="457200" y="1200150"/>
            <a:ext cx="6432299" cy="3725699"/>
          </a:xfrm>
          <a:prstGeom prst="rect">
            <a:avLst/>
          </a:prstGeom>
        </p:spPr>
        <p:txBody>
          <a:bodyPr lIns="91425" tIns="91425" rIns="91425" bIns="91425" anchor="t" anchorCtr="0">
            <a:noAutofit/>
          </a:bodyPr>
          <a:lstStyle/>
          <a:p>
            <a:pPr rtl="0">
              <a:spcBef>
                <a:spcPts val="0"/>
              </a:spcBef>
              <a:buNone/>
            </a:pPr>
            <a:r>
              <a:rPr lang="en"/>
              <a:t>6) How do personal factors and environmental factors impact the body’s ability to survive with air, food or water?</a:t>
            </a:r>
          </a:p>
          <a:p>
            <a:pPr rtl="0">
              <a:spcBef>
                <a:spcPts val="0"/>
              </a:spcBef>
              <a:buNone/>
            </a:pPr>
            <a:r>
              <a:rPr lang="en" sz="1800"/>
              <a:t>Food is affected when you live in a climate not suitable for growing crops, you have less access to it.</a:t>
            </a:r>
          </a:p>
          <a:p>
            <a:pPr rtl="0">
              <a:spcBef>
                <a:spcPts val="0"/>
              </a:spcBef>
              <a:buNone/>
            </a:pPr>
            <a:r>
              <a:rPr lang="en" sz="1800"/>
              <a:t>Water is affected when the climate is hotter because supply is lower.</a:t>
            </a:r>
          </a:p>
          <a:p>
            <a:pPr>
              <a:spcBef>
                <a:spcPts val="0"/>
              </a:spcBef>
              <a:buNone/>
            </a:pPr>
            <a:r>
              <a:rPr lang="en" sz="1800"/>
              <a:t>Oxygen is affected at high altitudes. (Jocelyn)</a:t>
            </a:r>
          </a:p>
        </p:txBody>
      </p:sp>
      <p:pic>
        <p:nvPicPr>
          <p:cNvPr id="521" name="Shape 521"/>
          <p:cNvPicPr preferRelativeResize="0"/>
          <p:nvPr/>
        </p:nvPicPr>
        <p:blipFill>
          <a:blip r:embed="rId3">
            <a:alphaModFix/>
          </a:blip>
          <a:stretch>
            <a:fillRect/>
          </a:stretch>
        </p:blipFill>
        <p:spPr>
          <a:xfrm>
            <a:off x="6889500" y="2065874"/>
            <a:ext cx="2176124" cy="2895375"/>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1.1 Essential Questions</a:t>
            </a:r>
          </a:p>
        </p:txBody>
      </p:sp>
      <p:sp>
        <p:nvSpPr>
          <p:cNvPr id="77" name="Shape 77"/>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4) What features of structure and function are common to all humans? </a:t>
            </a:r>
          </a:p>
          <a:p>
            <a:pPr rtl="0">
              <a:spcBef>
                <a:spcPts val="0"/>
              </a:spcBef>
              <a:buNone/>
            </a:pPr>
            <a:r>
              <a:rPr lang="en" sz="2400"/>
              <a:t>The </a:t>
            </a:r>
            <a:r>
              <a:rPr lang="en" sz="2400" u="sng"/>
              <a:t>heart</a:t>
            </a:r>
            <a:r>
              <a:rPr lang="en" sz="2400"/>
              <a:t> is a structure that is common to all humans and its function is to pump the blood around the body. (Daniel)</a:t>
            </a:r>
          </a:p>
          <a:p>
            <a:pPr rtl="0">
              <a:spcBef>
                <a:spcPts val="0"/>
              </a:spcBef>
              <a:buNone/>
            </a:pPr>
            <a:endParaRPr sz="2400"/>
          </a:p>
          <a:p>
            <a:pPr>
              <a:spcBef>
                <a:spcPts val="0"/>
              </a:spcBef>
              <a:buNone/>
            </a:pPr>
            <a:endParaRPr/>
          </a:p>
        </p:txBody>
      </p:sp>
      <p:pic>
        <p:nvPicPr>
          <p:cNvPr id="78" name="Shape 78"/>
          <p:cNvPicPr preferRelativeResize="0"/>
          <p:nvPr/>
        </p:nvPicPr>
        <p:blipFill>
          <a:blip r:embed="rId3">
            <a:alphaModFix/>
          </a:blip>
          <a:stretch>
            <a:fillRect/>
          </a:stretch>
        </p:blipFill>
        <p:spPr>
          <a:xfrm>
            <a:off x="3042425" y="3210700"/>
            <a:ext cx="1390899" cy="1800400"/>
          </a:xfrm>
          <a:prstGeom prst="rect">
            <a:avLst/>
          </a:prstGeom>
          <a:noFill/>
          <a:ln>
            <a:noFill/>
          </a:ln>
        </p:spPr>
      </p:pic>
    </p:spTree>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Shape 52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3.2: Food</a:t>
            </a:r>
          </a:p>
        </p:txBody>
      </p:sp>
      <p:pic>
        <p:nvPicPr>
          <p:cNvPr id="527" name="Shape 527"/>
          <p:cNvPicPr preferRelativeResize="0"/>
          <p:nvPr/>
        </p:nvPicPr>
        <p:blipFill>
          <a:blip r:embed="rId3">
            <a:alphaModFix/>
          </a:blip>
          <a:stretch>
            <a:fillRect/>
          </a:stretch>
        </p:blipFill>
        <p:spPr>
          <a:xfrm>
            <a:off x="888075" y="1916800"/>
            <a:ext cx="3238484" cy="2018350"/>
          </a:xfrm>
          <a:prstGeom prst="rect">
            <a:avLst/>
          </a:prstGeom>
          <a:noFill/>
          <a:ln>
            <a:noFill/>
          </a:ln>
        </p:spPr>
      </p:pic>
      <p:pic>
        <p:nvPicPr>
          <p:cNvPr id="528" name="Shape 528"/>
          <p:cNvPicPr preferRelativeResize="0"/>
          <p:nvPr/>
        </p:nvPicPr>
        <p:blipFill>
          <a:blip r:embed="rId4">
            <a:alphaModFix/>
          </a:blip>
          <a:stretch>
            <a:fillRect/>
          </a:stretch>
        </p:blipFill>
        <p:spPr>
          <a:xfrm>
            <a:off x="5008275" y="1970275"/>
            <a:ext cx="3508700" cy="1964875"/>
          </a:xfrm>
          <a:prstGeom prst="rect">
            <a:avLst/>
          </a:prstGeom>
          <a:noFill/>
          <a:ln>
            <a:noFill/>
          </a:ln>
        </p:spPr>
      </p:pic>
    </p:spTree>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Shape 53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3.2 Essential Questions</a:t>
            </a:r>
          </a:p>
        </p:txBody>
      </p:sp>
      <p:sp>
        <p:nvSpPr>
          <p:cNvPr id="534" name="Shape 534"/>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marL="457200" lvl="0" indent="-419100" rtl="0">
              <a:spcBef>
                <a:spcPts val="0"/>
              </a:spcBef>
              <a:buClr>
                <a:srgbClr val="000000"/>
              </a:buClr>
              <a:buSzPct val="100000"/>
              <a:buFont typeface="Arial"/>
              <a:buAutoNum type="arabicParenR"/>
            </a:pPr>
            <a:r>
              <a:rPr lang="en"/>
              <a:t>What are the functions of the digestive system?</a:t>
            </a:r>
          </a:p>
          <a:p>
            <a:pPr lvl="0">
              <a:spcBef>
                <a:spcPts val="0"/>
              </a:spcBef>
              <a:buNone/>
            </a:pPr>
            <a:r>
              <a:rPr lang="en" sz="2400" u="sng"/>
              <a:t>Digestive system</a:t>
            </a:r>
            <a:r>
              <a:rPr lang="en" sz="2400"/>
              <a:t>- takes in and breaks down food and water for energy and to absorb nutrients. The process of breaking down molecules is </a:t>
            </a:r>
            <a:r>
              <a:rPr lang="en" sz="2400" u="sng"/>
              <a:t>catabolism</a:t>
            </a:r>
            <a:r>
              <a:rPr lang="en" sz="2400"/>
              <a:t>. (Jocelyn)</a:t>
            </a:r>
          </a:p>
        </p:txBody>
      </p:sp>
      <p:pic>
        <p:nvPicPr>
          <p:cNvPr id="535" name="Shape 535"/>
          <p:cNvPicPr preferRelativeResize="0"/>
          <p:nvPr/>
        </p:nvPicPr>
        <p:blipFill>
          <a:blip r:embed="rId3">
            <a:alphaModFix/>
          </a:blip>
          <a:stretch>
            <a:fillRect/>
          </a:stretch>
        </p:blipFill>
        <p:spPr>
          <a:xfrm>
            <a:off x="1147975" y="3400425"/>
            <a:ext cx="2619375" cy="1743075"/>
          </a:xfrm>
          <a:prstGeom prst="rect">
            <a:avLst/>
          </a:prstGeom>
          <a:noFill/>
          <a:ln>
            <a:noFill/>
          </a:ln>
        </p:spPr>
      </p:pic>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Shape 54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3.2 Essential Questions</a:t>
            </a:r>
          </a:p>
        </p:txBody>
      </p:sp>
      <p:sp>
        <p:nvSpPr>
          <p:cNvPr id="541" name="Shape 541"/>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2) How does the structure of each organ in the digestive system relate to its function?</a:t>
            </a:r>
          </a:p>
          <a:p>
            <a:pPr rtl="0">
              <a:spcBef>
                <a:spcPts val="0"/>
              </a:spcBef>
              <a:buNone/>
            </a:pPr>
            <a:r>
              <a:rPr lang="en" sz="1400" u="sng"/>
              <a:t>Teeth</a:t>
            </a:r>
            <a:r>
              <a:rPr lang="en" sz="1400"/>
              <a:t> are made to tear food apart into small bits so the can be broken down.</a:t>
            </a:r>
          </a:p>
          <a:p>
            <a:pPr rtl="0">
              <a:spcBef>
                <a:spcPts val="0"/>
              </a:spcBef>
              <a:buNone/>
            </a:pPr>
            <a:r>
              <a:rPr lang="en" sz="1400"/>
              <a:t>The </a:t>
            </a:r>
            <a:r>
              <a:rPr lang="en" sz="1400" u="sng"/>
              <a:t>esophagus</a:t>
            </a:r>
            <a:r>
              <a:rPr lang="en" sz="1400"/>
              <a:t> has a lot of muscles so it can push the food down into the stomach.</a:t>
            </a:r>
          </a:p>
          <a:p>
            <a:pPr rtl="0">
              <a:spcBef>
                <a:spcPts val="0"/>
              </a:spcBef>
              <a:buNone/>
            </a:pPr>
            <a:r>
              <a:rPr lang="en" sz="1400" u="sng"/>
              <a:t>Stomach</a:t>
            </a:r>
            <a:r>
              <a:rPr lang="en" sz="1400"/>
              <a:t> is a sac used to break down food. It is ½ of the digestive tract, so it can hold a lot of food for the time it needs to break down.</a:t>
            </a:r>
          </a:p>
          <a:p>
            <a:pPr rtl="0">
              <a:spcBef>
                <a:spcPts val="0"/>
              </a:spcBef>
              <a:buNone/>
            </a:pPr>
            <a:r>
              <a:rPr lang="en" sz="1400"/>
              <a:t>The </a:t>
            </a:r>
            <a:r>
              <a:rPr lang="en" sz="1400" u="sng"/>
              <a:t>liver</a:t>
            </a:r>
            <a:r>
              <a:rPr lang="en" sz="1400"/>
              <a:t> makes bile and the </a:t>
            </a:r>
            <a:r>
              <a:rPr lang="en" sz="1400" u="sng"/>
              <a:t>gall bladder</a:t>
            </a:r>
            <a:r>
              <a:rPr lang="en" sz="1400"/>
              <a:t> stores it. Bile helps break down fats.</a:t>
            </a:r>
          </a:p>
          <a:p>
            <a:pPr rtl="0">
              <a:spcBef>
                <a:spcPts val="0"/>
              </a:spcBef>
              <a:buNone/>
            </a:pPr>
            <a:r>
              <a:rPr lang="en" sz="1400"/>
              <a:t>The</a:t>
            </a:r>
            <a:r>
              <a:rPr lang="en" sz="1400" u="sng"/>
              <a:t> pancreas</a:t>
            </a:r>
            <a:r>
              <a:rPr lang="en" sz="1400"/>
              <a:t> secretes enzymes into the small intestine to further break down food. </a:t>
            </a:r>
          </a:p>
          <a:p>
            <a:pPr rtl="0">
              <a:spcBef>
                <a:spcPts val="0"/>
              </a:spcBef>
              <a:buNone/>
            </a:pPr>
            <a:r>
              <a:rPr lang="en" sz="1400"/>
              <a:t>The </a:t>
            </a:r>
            <a:r>
              <a:rPr lang="en" sz="1400" u="sng"/>
              <a:t>small intestine</a:t>
            </a:r>
            <a:r>
              <a:rPr lang="en" sz="1400"/>
              <a:t> has little villi to absorb nutrients.</a:t>
            </a:r>
          </a:p>
          <a:p>
            <a:pPr rtl="0">
              <a:spcBef>
                <a:spcPts val="0"/>
              </a:spcBef>
              <a:buNone/>
            </a:pPr>
            <a:r>
              <a:rPr lang="en" sz="1400"/>
              <a:t>The </a:t>
            </a:r>
            <a:r>
              <a:rPr lang="en" sz="1400" u="sng"/>
              <a:t>large intestine</a:t>
            </a:r>
            <a:r>
              <a:rPr lang="en" sz="1400"/>
              <a:t> reabsorbs water and makes feces. </a:t>
            </a:r>
          </a:p>
          <a:p>
            <a:pPr rtl="0">
              <a:spcBef>
                <a:spcPts val="0"/>
              </a:spcBef>
              <a:buNone/>
            </a:pPr>
            <a:r>
              <a:rPr lang="en" sz="1400"/>
              <a:t>(Jocelyn)</a:t>
            </a:r>
          </a:p>
          <a:p>
            <a:pPr>
              <a:spcBef>
                <a:spcPts val="0"/>
              </a:spcBef>
              <a:buNone/>
            </a:pPr>
            <a:endParaRPr sz="2400"/>
          </a:p>
        </p:txBody>
      </p:sp>
      <p:pic>
        <p:nvPicPr>
          <p:cNvPr id="542" name="Shape 542"/>
          <p:cNvPicPr preferRelativeResize="0"/>
          <p:nvPr/>
        </p:nvPicPr>
        <p:blipFill>
          <a:blip r:embed="rId3">
            <a:alphaModFix/>
          </a:blip>
          <a:stretch>
            <a:fillRect/>
          </a:stretch>
        </p:blipFill>
        <p:spPr>
          <a:xfrm>
            <a:off x="5266725" y="3910200"/>
            <a:ext cx="1493250" cy="1233299"/>
          </a:xfrm>
          <a:prstGeom prst="rect">
            <a:avLst/>
          </a:prstGeom>
          <a:noFill/>
          <a:ln>
            <a:noFill/>
          </a:ln>
        </p:spPr>
      </p:pic>
    </p:spTree>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Shape 547"/>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3.2 Essential Questions</a:t>
            </a:r>
          </a:p>
        </p:txBody>
      </p:sp>
      <p:sp>
        <p:nvSpPr>
          <p:cNvPr id="548" name="Shape 548"/>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3) How does the digestive system assist in maintaining the water balance in the body?</a:t>
            </a:r>
          </a:p>
          <a:p>
            <a:pPr>
              <a:spcBef>
                <a:spcPts val="0"/>
              </a:spcBef>
              <a:buNone/>
            </a:pPr>
            <a:r>
              <a:rPr lang="en" sz="2400"/>
              <a:t>The </a:t>
            </a:r>
            <a:r>
              <a:rPr lang="en" sz="2400" u="sng"/>
              <a:t>digestive system</a:t>
            </a:r>
            <a:r>
              <a:rPr lang="en" sz="2400"/>
              <a:t> reabsorbs the water that the body needs to survive through the </a:t>
            </a:r>
            <a:r>
              <a:rPr lang="en" sz="2400" u="sng"/>
              <a:t>large intestine</a:t>
            </a:r>
            <a:r>
              <a:rPr lang="en" sz="2400"/>
              <a:t>. (Jocelyn)</a:t>
            </a:r>
          </a:p>
        </p:txBody>
      </p:sp>
      <p:pic>
        <p:nvPicPr>
          <p:cNvPr id="549" name="Shape 549"/>
          <p:cNvPicPr preferRelativeResize="0"/>
          <p:nvPr/>
        </p:nvPicPr>
        <p:blipFill rotWithShape="1">
          <a:blip r:embed="rId3">
            <a:alphaModFix/>
          </a:blip>
          <a:srcRect t="4810" b="-4809"/>
          <a:stretch/>
        </p:blipFill>
        <p:spPr>
          <a:xfrm>
            <a:off x="2312275" y="3226825"/>
            <a:ext cx="2428875" cy="1885950"/>
          </a:xfrm>
          <a:prstGeom prst="rect">
            <a:avLst/>
          </a:prstGeom>
          <a:noFill/>
          <a:ln>
            <a:noFill/>
          </a:ln>
        </p:spPr>
      </p:pic>
    </p:spTree>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Shape 55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3.2 Essential Questions</a:t>
            </a:r>
          </a:p>
        </p:txBody>
      </p:sp>
      <p:sp>
        <p:nvSpPr>
          <p:cNvPr id="555" name="Shape 555"/>
          <p:cNvSpPr txBox="1">
            <a:spLocks noGrp="1"/>
          </p:cNvSpPr>
          <p:nvPr>
            <p:ph type="body" idx="1"/>
          </p:nvPr>
        </p:nvSpPr>
        <p:spPr>
          <a:xfrm>
            <a:off x="483150" y="1200150"/>
            <a:ext cx="8229600" cy="3725699"/>
          </a:xfrm>
          <a:prstGeom prst="rect">
            <a:avLst/>
          </a:prstGeom>
        </p:spPr>
        <p:txBody>
          <a:bodyPr lIns="91425" tIns="91425" rIns="91425" bIns="91425" anchor="t" anchorCtr="0">
            <a:noAutofit/>
          </a:bodyPr>
          <a:lstStyle/>
          <a:p>
            <a:pPr rtl="0">
              <a:spcBef>
                <a:spcPts val="0"/>
              </a:spcBef>
              <a:buNone/>
            </a:pPr>
            <a:r>
              <a:rPr lang="en"/>
              <a:t>4) How do enzymes assist the process of digestion?</a:t>
            </a:r>
          </a:p>
          <a:p>
            <a:pPr>
              <a:spcBef>
                <a:spcPts val="0"/>
              </a:spcBef>
              <a:buNone/>
            </a:pPr>
            <a:r>
              <a:rPr lang="en" sz="2400" u="sng"/>
              <a:t>Enzymes</a:t>
            </a:r>
            <a:r>
              <a:rPr lang="en" sz="2400"/>
              <a:t> break down foods. Certain </a:t>
            </a:r>
            <a:r>
              <a:rPr lang="en" sz="2400" u="sng"/>
              <a:t>enzymes</a:t>
            </a:r>
            <a:r>
              <a:rPr lang="en" sz="2400"/>
              <a:t> break down certain components of the food. (Jocelyn)</a:t>
            </a:r>
          </a:p>
        </p:txBody>
      </p:sp>
      <p:pic>
        <p:nvPicPr>
          <p:cNvPr id="556" name="Shape 556"/>
          <p:cNvPicPr preferRelativeResize="0"/>
          <p:nvPr/>
        </p:nvPicPr>
        <p:blipFill>
          <a:blip r:embed="rId3">
            <a:alphaModFix/>
          </a:blip>
          <a:stretch>
            <a:fillRect/>
          </a:stretch>
        </p:blipFill>
        <p:spPr>
          <a:xfrm>
            <a:off x="1624750" y="3239800"/>
            <a:ext cx="3133725" cy="1457325"/>
          </a:xfrm>
          <a:prstGeom prst="rect">
            <a:avLst/>
          </a:prstGeom>
          <a:noFill/>
          <a:ln>
            <a:noFill/>
          </a:ln>
        </p:spPr>
      </p:pic>
    </p:spTree>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Shape 56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3.2 Essential Questions</a:t>
            </a:r>
          </a:p>
        </p:txBody>
      </p:sp>
      <p:sp>
        <p:nvSpPr>
          <p:cNvPr id="562" name="Shape 562"/>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5) How do factors such as temperature, pH and concentration of enzymes or substrate affect the rate of enzyme-catalyzed reactions?</a:t>
            </a:r>
          </a:p>
          <a:p>
            <a:pPr>
              <a:spcBef>
                <a:spcPts val="0"/>
              </a:spcBef>
              <a:buNone/>
            </a:pPr>
            <a:r>
              <a:rPr lang="en" sz="1800" u="sng"/>
              <a:t>Enzymes</a:t>
            </a:r>
            <a:r>
              <a:rPr lang="en" sz="1800"/>
              <a:t> tend to work better when they are in a certain range of temperature and pH. The higher the</a:t>
            </a:r>
            <a:r>
              <a:rPr lang="en" sz="1800" u="sng"/>
              <a:t> enzymes</a:t>
            </a:r>
            <a:r>
              <a:rPr lang="en" sz="1800"/>
              <a:t> to substrate ratio, the more effective the </a:t>
            </a:r>
            <a:r>
              <a:rPr lang="en" sz="1800" u="sng"/>
              <a:t>enzymes</a:t>
            </a:r>
            <a:r>
              <a:rPr lang="en" sz="1800"/>
              <a:t> is. (Jocelyn)</a:t>
            </a:r>
          </a:p>
        </p:txBody>
      </p:sp>
      <p:pic>
        <p:nvPicPr>
          <p:cNvPr id="563" name="Shape 563"/>
          <p:cNvPicPr preferRelativeResize="0"/>
          <p:nvPr/>
        </p:nvPicPr>
        <p:blipFill rotWithShape="1">
          <a:blip r:embed="rId3">
            <a:alphaModFix/>
          </a:blip>
          <a:srcRect l="20546" t="23797" b="-5859"/>
          <a:stretch/>
        </p:blipFill>
        <p:spPr>
          <a:xfrm>
            <a:off x="3392250" y="3450625"/>
            <a:ext cx="1692899" cy="1725300"/>
          </a:xfrm>
          <a:prstGeom prst="rect">
            <a:avLst/>
          </a:prstGeom>
          <a:noFill/>
          <a:ln>
            <a:noFill/>
          </a:ln>
        </p:spPr>
      </p:pic>
    </p:spTree>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Shape 56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3.2 Essential Questions</a:t>
            </a:r>
          </a:p>
        </p:txBody>
      </p:sp>
      <p:sp>
        <p:nvSpPr>
          <p:cNvPr id="569" name="Shape 569"/>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6) What are BMI and BMR?</a:t>
            </a:r>
          </a:p>
          <a:p>
            <a:pPr rtl="0">
              <a:spcBef>
                <a:spcPts val="0"/>
              </a:spcBef>
              <a:buNone/>
            </a:pPr>
            <a:r>
              <a:rPr lang="en" sz="1800" u="sng"/>
              <a:t>BMI</a:t>
            </a:r>
            <a:r>
              <a:rPr lang="en" sz="1800"/>
              <a:t>- (Body Mass Index) Uses the ratio of weight and height to determine a healthy weight.</a:t>
            </a:r>
          </a:p>
          <a:p>
            <a:pPr>
              <a:spcBef>
                <a:spcPts val="0"/>
              </a:spcBef>
              <a:buNone/>
            </a:pPr>
            <a:r>
              <a:rPr lang="en" sz="1800" u="sng"/>
              <a:t>BMR-</a:t>
            </a:r>
            <a:r>
              <a:rPr lang="en" sz="1800"/>
              <a:t> (Basal Metabolic Rate) </a:t>
            </a:r>
            <a:r>
              <a:rPr lang="en" sz="1800" u="sng"/>
              <a:t>metabolism</a:t>
            </a:r>
            <a:r>
              <a:rPr lang="en" sz="1800"/>
              <a:t> while at rest, it is combined with a person’s activity level to put together a healthy </a:t>
            </a:r>
            <a:r>
              <a:rPr lang="en" sz="1800" u="sng"/>
              <a:t>calorie</a:t>
            </a:r>
            <a:r>
              <a:rPr lang="en" sz="1800"/>
              <a:t> intake. (Jocelyn)</a:t>
            </a:r>
          </a:p>
        </p:txBody>
      </p:sp>
      <p:pic>
        <p:nvPicPr>
          <p:cNvPr id="570" name="Shape 570"/>
          <p:cNvPicPr preferRelativeResize="0"/>
          <p:nvPr/>
        </p:nvPicPr>
        <p:blipFill>
          <a:blip r:embed="rId3">
            <a:alphaModFix/>
          </a:blip>
          <a:stretch>
            <a:fillRect/>
          </a:stretch>
        </p:blipFill>
        <p:spPr>
          <a:xfrm>
            <a:off x="2208525" y="3125625"/>
            <a:ext cx="2543175" cy="1800225"/>
          </a:xfrm>
          <a:prstGeom prst="rect">
            <a:avLst/>
          </a:prstGeom>
          <a:noFill/>
          <a:ln>
            <a:noFill/>
          </a:ln>
        </p:spPr>
      </p:pic>
    </p:spTree>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Shape 57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3.2 Essential Questions</a:t>
            </a:r>
          </a:p>
        </p:txBody>
      </p:sp>
      <p:sp>
        <p:nvSpPr>
          <p:cNvPr id="576" name="Shape 576"/>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7) How can BMI and BMR help assess healthy diet and weight?</a:t>
            </a:r>
          </a:p>
          <a:p>
            <a:pPr>
              <a:spcBef>
                <a:spcPts val="0"/>
              </a:spcBef>
              <a:buNone/>
            </a:pPr>
            <a:r>
              <a:rPr lang="en" sz="2400" u="sng"/>
              <a:t>BMI</a:t>
            </a:r>
            <a:r>
              <a:rPr lang="en" sz="2400"/>
              <a:t> tells you what your weight should be. </a:t>
            </a:r>
            <a:r>
              <a:rPr lang="en" sz="2400" u="sng"/>
              <a:t>BMR</a:t>
            </a:r>
            <a:r>
              <a:rPr lang="en" sz="2400"/>
              <a:t> tells you what you need to eat/do in order to reach that weight. (Jocelyn)</a:t>
            </a:r>
          </a:p>
        </p:txBody>
      </p:sp>
      <p:pic>
        <p:nvPicPr>
          <p:cNvPr id="577" name="Shape 577"/>
          <p:cNvPicPr preferRelativeResize="0"/>
          <p:nvPr/>
        </p:nvPicPr>
        <p:blipFill>
          <a:blip r:embed="rId3">
            <a:alphaModFix/>
          </a:blip>
          <a:stretch>
            <a:fillRect/>
          </a:stretch>
        </p:blipFill>
        <p:spPr>
          <a:xfrm>
            <a:off x="3012800" y="3123050"/>
            <a:ext cx="2466975" cy="1847850"/>
          </a:xfrm>
          <a:prstGeom prst="rect">
            <a:avLst/>
          </a:prstGeom>
          <a:noFill/>
          <a:ln>
            <a:noFill/>
          </a:ln>
        </p:spPr>
      </p:pic>
    </p:spTree>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Shape 58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3.2 Essential Questions</a:t>
            </a:r>
          </a:p>
        </p:txBody>
      </p:sp>
      <p:sp>
        <p:nvSpPr>
          <p:cNvPr id="583" name="Shape 583"/>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8) What are the health risks associated with being overweight or underweight?</a:t>
            </a:r>
          </a:p>
          <a:p>
            <a:pPr rtl="0">
              <a:spcBef>
                <a:spcPts val="0"/>
              </a:spcBef>
              <a:buNone/>
            </a:pPr>
            <a:r>
              <a:rPr lang="en" sz="1800"/>
              <a:t>Underweight- anemia, loss of period in women, osteoporosis, and more vulnerable for infection/disease. </a:t>
            </a:r>
          </a:p>
          <a:p>
            <a:pPr rtl="0">
              <a:spcBef>
                <a:spcPts val="0"/>
              </a:spcBef>
              <a:buNone/>
            </a:pPr>
            <a:r>
              <a:rPr lang="en" sz="1800"/>
              <a:t>Overweight- depression, type 2 diabetes, asthma, more likely for heart attack and stroke. </a:t>
            </a:r>
          </a:p>
          <a:p>
            <a:pPr>
              <a:spcBef>
                <a:spcPts val="0"/>
              </a:spcBef>
              <a:buNone/>
            </a:pPr>
            <a:r>
              <a:rPr lang="en" sz="2400"/>
              <a:t>(Jocelyn)</a:t>
            </a:r>
          </a:p>
        </p:txBody>
      </p:sp>
      <p:pic>
        <p:nvPicPr>
          <p:cNvPr id="584" name="Shape 584"/>
          <p:cNvPicPr preferRelativeResize="0"/>
          <p:nvPr/>
        </p:nvPicPr>
        <p:blipFill>
          <a:blip r:embed="rId3">
            <a:alphaModFix/>
          </a:blip>
          <a:stretch>
            <a:fillRect/>
          </a:stretch>
        </p:blipFill>
        <p:spPr>
          <a:xfrm>
            <a:off x="2999800" y="3226800"/>
            <a:ext cx="2628900" cy="1743075"/>
          </a:xfrm>
          <a:prstGeom prst="rect">
            <a:avLst/>
          </a:prstGeom>
          <a:noFill/>
          <a:ln>
            <a:noFill/>
          </a:ln>
        </p:spPr>
      </p:pic>
    </p:spTree>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Shape 589"/>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3.2 Essential Questions</a:t>
            </a:r>
          </a:p>
        </p:txBody>
      </p:sp>
      <p:sp>
        <p:nvSpPr>
          <p:cNvPr id="590" name="Shape 590"/>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9) What body systems are affected when a person is overweight or underweight?</a:t>
            </a:r>
          </a:p>
          <a:p>
            <a:pPr rtl="0">
              <a:spcBef>
                <a:spcPts val="0"/>
              </a:spcBef>
              <a:buNone/>
            </a:pPr>
            <a:r>
              <a:rPr lang="en" sz="1800"/>
              <a:t>Underweight- Cardiovascular, immune, skeletal, and reproductive.</a:t>
            </a:r>
          </a:p>
          <a:p>
            <a:pPr rtl="0">
              <a:spcBef>
                <a:spcPts val="0"/>
              </a:spcBef>
              <a:buNone/>
            </a:pPr>
            <a:r>
              <a:rPr lang="en" sz="1800"/>
              <a:t>Overweight- Immune, endocrine, respiratory, and cardiovascular. </a:t>
            </a:r>
          </a:p>
          <a:p>
            <a:pPr>
              <a:spcBef>
                <a:spcPts val="0"/>
              </a:spcBef>
              <a:buNone/>
            </a:pPr>
            <a:r>
              <a:rPr lang="en" sz="2400"/>
              <a:t>(Jocelyn)</a:t>
            </a:r>
          </a:p>
        </p:txBody>
      </p:sp>
      <p:pic>
        <p:nvPicPr>
          <p:cNvPr id="591" name="Shape 591"/>
          <p:cNvPicPr preferRelativeResize="0"/>
          <p:nvPr/>
        </p:nvPicPr>
        <p:blipFill>
          <a:blip r:embed="rId3">
            <a:alphaModFix/>
          </a:blip>
          <a:stretch>
            <a:fillRect/>
          </a:stretch>
        </p:blipFill>
        <p:spPr>
          <a:xfrm>
            <a:off x="2980350" y="3136025"/>
            <a:ext cx="2676525" cy="1704975"/>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457200" y="248753"/>
            <a:ext cx="8229600" cy="857400"/>
          </a:xfrm>
          <a:prstGeom prst="rect">
            <a:avLst/>
          </a:prstGeom>
        </p:spPr>
        <p:txBody>
          <a:bodyPr lIns="91425" tIns="91425" rIns="91425" bIns="91425" anchor="b" anchorCtr="0">
            <a:noAutofit/>
          </a:bodyPr>
          <a:lstStyle/>
          <a:p>
            <a:pPr>
              <a:spcBef>
                <a:spcPts val="0"/>
              </a:spcBef>
              <a:buNone/>
            </a:pPr>
            <a:r>
              <a:rPr lang="en"/>
              <a:t>1.2 Tissues </a:t>
            </a:r>
          </a:p>
        </p:txBody>
      </p:sp>
      <p:pic>
        <p:nvPicPr>
          <p:cNvPr id="84" name="Shape 84"/>
          <p:cNvPicPr preferRelativeResize="0"/>
          <p:nvPr/>
        </p:nvPicPr>
        <p:blipFill>
          <a:blip r:embed="rId3">
            <a:alphaModFix/>
          </a:blip>
          <a:stretch>
            <a:fillRect/>
          </a:stretch>
        </p:blipFill>
        <p:spPr>
          <a:xfrm>
            <a:off x="945650" y="2089300"/>
            <a:ext cx="3427800" cy="2252200"/>
          </a:xfrm>
          <a:prstGeom prst="rect">
            <a:avLst/>
          </a:prstGeom>
          <a:noFill/>
          <a:ln>
            <a:noFill/>
          </a:ln>
        </p:spPr>
      </p:pic>
      <p:pic>
        <p:nvPicPr>
          <p:cNvPr id="85" name="Shape 85"/>
          <p:cNvPicPr preferRelativeResize="0"/>
          <p:nvPr/>
        </p:nvPicPr>
        <p:blipFill>
          <a:blip r:embed="rId4">
            <a:alphaModFix/>
          </a:blip>
          <a:stretch>
            <a:fillRect/>
          </a:stretch>
        </p:blipFill>
        <p:spPr>
          <a:xfrm>
            <a:off x="5442925" y="2089300"/>
            <a:ext cx="2746349" cy="2199275"/>
          </a:xfrm>
          <a:prstGeom prst="rect">
            <a:avLst/>
          </a:prstGeom>
          <a:noFill/>
          <a:ln>
            <a:noFill/>
          </a:ln>
        </p:spPr>
      </p:pic>
    </p:spTree>
  </p:cSld>
  <p:clrMapOvr>
    <a:masterClrMapping/>
  </p:clrMapOvr>
  <p:transition spd="slow">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Shape 59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3.2 Essential Questions</a:t>
            </a:r>
          </a:p>
        </p:txBody>
      </p:sp>
      <p:sp>
        <p:nvSpPr>
          <p:cNvPr id="597" name="Shape 597"/>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10) What is ATP?</a:t>
            </a:r>
          </a:p>
          <a:p>
            <a:pPr rtl="0">
              <a:spcBef>
                <a:spcPts val="0"/>
              </a:spcBef>
              <a:buNone/>
            </a:pPr>
            <a:r>
              <a:rPr lang="en" sz="2400" u="sng"/>
              <a:t>Adenosine triphosphate- </a:t>
            </a:r>
            <a:r>
              <a:rPr lang="en" sz="2400"/>
              <a:t>Energy molecules used to build up tissues. (Jocelyn)</a:t>
            </a:r>
          </a:p>
          <a:p>
            <a:pPr>
              <a:spcBef>
                <a:spcPts val="0"/>
              </a:spcBef>
              <a:buNone/>
            </a:pPr>
            <a:endParaRPr sz="2400"/>
          </a:p>
        </p:txBody>
      </p:sp>
      <p:pic>
        <p:nvPicPr>
          <p:cNvPr id="598" name="Shape 598"/>
          <p:cNvPicPr preferRelativeResize="0"/>
          <p:nvPr/>
        </p:nvPicPr>
        <p:blipFill>
          <a:blip r:embed="rId3">
            <a:alphaModFix/>
          </a:blip>
          <a:stretch>
            <a:fillRect/>
          </a:stretch>
        </p:blipFill>
        <p:spPr>
          <a:xfrm>
            <a:off x="3595269" y="2475600"/>
            <a:ext cx="4050525" cy="2139700"/>
          </a:xfrm>
          <a:prstGeom prst="rect">
            <a:avLst/>
          </a:prstGeom>
          <a:noFill/>
          <a:ln>
            <a:noFill/>
          </a:ln>
        </p:spPr>
      </p:pic>
    </p:spTree>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Shape 60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3.2 Essential Questions</a:t>
            </a:r>
          </a:p>
        </p:txBody>
      </p:sp>
      <p:sp>
        <p:nvSpPr>
          <p:cNvPr id="604" name="Shape 604"/>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11) How is energy released from ATP and used to do work in the body?</a:t>
            </a:r>
          </a:p>
          <a:p>
            <a:pPr>
              <a:spcBef>
                <a:spcPts val="0"/>
              </a:spcBef>
              <a:buNone/>
            </a:pPr>
            <a:r>
              <a:rPr lang="en" sz="2400" u="sng"/>
              <a:t>ATP </a:t>
            </a:r>
            <a:r>
              <a:rPr lang="en" sz="2400"/>
              <a:t>breaks off a phosphate, turning it into ADP (adenosine diphosphate). When the bond breaks, it releases energy. (Jocelyn)</a:t>
            </a:r>
          </a:p>
        </p:txBody>
      </p:sp>
      <p:pic>
        <p:nvPicPr>
          <p:cNvPr id="605" name="Shape 605"/>
          <p:cNvPicPr preferRelativeResize="0"/>
          <p:nvPr/>
        </p:nvPicPr>
        <p:blipFill>
          <a:blip r:embed="rId3">
            <a:alphaModFix/>
          </a:blip>
          <a:stretch>
            <a:fillRect/>
          </a:stretch>
        </p:blipFill>
        <p:spPr>
          <a:xfrm>
            <a:off x="1883650" y="3122257"/>
            <a:ext cx="2864199" cy="1937575"/>
          </a:xfrm>
          <a:prstGeom prst="rect">
            <a:avLst/>
          </a:prstGeom>
          <a:noFill/>
          <a:ln>
            <a:noFill/>
          </a:ln>
        </p:spPr>
      </p:pic>
    </p:spTree>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Shape 61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3.2 Essential Questions</a:t>
            </a:r>
          </a:p>
        </p:txBody>
      </p:sp>
      <p:sp>
        <p:nvSpPr>
          <p:cNvPr id="611" name="Shape 611"/>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12) How does the air you breathe and the food you eat relate directly to the production of energy in the form of ATP? </a:t>
            </a:r>
          </a:p>
          <a:p>
            <a:pPr>
              <a:spcBef>
                <a:spcPts val="0"/>
              </a:spcBef>
              <a:buNone/>
            </a:pPr>
            <a:r>
              <a:rPr lang="en" sz="2400"/>
              <a:t>The Oxygen that you bring in from the air is one of the major components in C6H12O6, and food makes up the other elements of this compound. (Cole)</a:t>
            </a:r>
          </a:p>
        </p:txBody>
      </p:sp>
      <p:pic>
        <p:nvPicPr>
          <p:cNvPr id="612" name="Shape 612"/>
          <p:cNvPicPr preferRelativeResize="0"/>
          <p:nvPr/>
        </p:nvPicPr>
        <p:blipFill>
          <a:blip r:embed="rId3">
            <a:alphaModFix/>
          </a:blip>
          <a:stretch>
            <a:fillRect/>
          </a:stretch>
        </p:blipFill>
        <p:spPr>
          <a:xfrm>
            <a:off x="6042250" y="3578100"/>
            <a:ext cx="2137474" cy="1473474"/>
          </a:xfrm>
          <a:prstGeom prst="rect">
            <a:avLst/>
          </a:prstGeom>
          <a:noFill/>
          <a:ln>
            <a:noFill/>
          </a:ln>
        </p:spPr>
      </p:pic>
    </p:spTree>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Shape 617"/>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3.3 Oxygen</a:t>
            </a:r>
          </a:p>
        </p:txBody>
      </p:sp>
      <p:pic>
        <p:nvPicPr>
          <p:cNvPr id="618" name="Shape 618"/>
          <p:cNvPicPr preferRelativeResize="0"/>
          <p:nvPr/>
        </p:nvPicPr>
        <p:blipFill>
          <a:blip r:embed="rId3">
            <a:alphaModFix/>
          </a:blip>
          <a:stretch>
            <a:fillRect/>
          </a:stretch>
        </p:blipFill>
        <p:spPr>
          <a:xfrm>
            <a:off x="941025" y="1735025"/>
            <a:ext cx="2503549" cy="2383824"/>
          </a:xfrm>
          <a:prstGeom prst="rect">
            <a:avLst/>
          </a:prstGeom>
          <a:noFill/>
          <a:ln>
            <a:noFill/>
          </a:ln>
        </p:spPr>
      </p:pic>
      <p:pic>
        <p:nvPicPr>
          <p:cNvPr id="619" name="Shape 619"/>
          <p:cNvPicPr preferRelativeResize="0"/>
          <p:nvPr/>
        </p:nvPicPr>
        <p:blipFill>
          <a:blip r:embed="rId4">
            <a:alphaModFix/>
          </a:blip>
          <a:stretch>
            <a:fillRect/>
          </a:stretch>
        </p:blipFill>
        <p:spPr>
          <a:xfrm>
            <a:off x="5525725" y="1735025"/>
            <a:ext cx="2383824" cy="2383824"/>
          </a:xfrm>
          <a:prstGeom prst="rect">
            <a:avLst/>
          </a:prstGeom>
          <a:noFill/>
          <a:ln>
            <a:noFill/>
          </a:ln>
        </p:spPr>
      </p:pic>
    </p:spTree>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Shape 62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3.3 Essential Questions</a:t>
            </a:r>
          </a:p>
        </p:txBody>
      </p:sp>
      <p:sp>
        <p:nvSpPr>
          <p:cNvPr id="625" name="Shape 625"/>
          <p:cNvSpPr txBox="1">
            <a:spLocks noGrp="1"/>
          </p:cNvSpPr>
          <p:nvPr>
            <p:ph type="body" idx="1"/>
          </p:nvPr>
        </p:nvSpPr>
        <p:spPr>
          <a:xfrm>
            <a:off x="385850" y="1148275"/>
            <a:ext cx="8229600" cy="3725699"/>
          </a:xfrm>
          <a:prstGeom prst="rect">
            <a:avLst/>
          </a:prstGeom>
        </p:spPr>
        <p:txBody>
          <a:bodyPr lIns="91425" tIns="91425" rIns="91425" bIns="91425" anchor="t" anchorCtr="0">
            <a:noAutofit/>
          </a:bodyPr>
          <a:lstStyle/>
          <a:p>
            <a:pPr marL="457200" lvl="0" indent="-419100" rtl="0">
              <a:spcBef>
                <a:spcPts val="0"/>
              </a:spcBef>
              <a:buClr>
                <a:srgbClr val="000000"/>
              </a:buClr>
              <a:buSzPct val="100000"/>
              <a:buFont typeface="Arial"/>
              <a:buAutoNum type="arabicParenR"/>
            </a:pPr>
            <a:r>
              <a:rPr lang="en"/>
              <a:t>Why do we need oxygen?</a:t>
            </a:r>
          </a:p>
          <a:p>
            <a:pPr lvl="0" rtl="0">
              <a:spcBef>
                <a:spcPts val="0"/>
              </a:spcBef>
              <a:buNone/>
            </a:pPr>
            <a:r>
              <a:rPr lang="en"/>
              <a:t>Oxygen is needed to break down glucose in the body as well as a way for us to breathe. (Jordan)</a:t>
            </a:r>
          </a:p>
        </p:txBody>
      </p:sp>
      <p:pic>
        <p:nvPicPr>
          <p:cNvPr id="626" name="Shape 626"/>
          <p:cNvPicPr preferRelativeResize="0"/>
          <p:nvPr/>
        </p:nvPicPr>
        <p:blipFill>
          <a:blip r:embed="rId3">
            <a:alphaModFix/>
          </a:blip>
          <a:stretch>
            <a:fillRect/>
          </a:stretch>
        </p:blipFill>
        <p:spPr>
          <a:xfrm>
            <a:off x="3285200" y="2857100"/>
            <a:ext cx="2143125" cy="2143125"/>
          </a:xfrm>
          <a:prstGeom prst="rect">
            <a:avLst/>
          </a:prstGeom>
          <a:noFill/>
          <a:ln>
            <a:noFill/>
          </a:ln>
        </p:spPr>
      </p:pic>
    </p:spTree>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Shape 63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3.3 Essential Questions</a:t>
            </a:r>
          </a:p>
        </p:txBody>
      </p:sp>
      <p:sp>
        <p:nvSpPr>
          <p:cNvPr id="632" name="Shape 632"/>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2)How do we breathe?</a:t>
            </a:r>
          </a:p>
          <a:p>
            <a:pPr lvl="0" rtl="0">
              <a:spcBef>
                <a:spcPts val="0"/>
              </a:spcBef>
              <a:buClr>
                <a:schemeClr val="dk1"/>
              </a:buClr>
              <a:buFont typeface="Arial"/>
              <a:buNone/>
            </a:pPr>
            <a:endParaRPr/>
          </a:p>
          <a:p>
            <a:pPr lvl="0" rtl="0">
              <a:spcBef>
                <a:spcPts val="0"/>
              </a:spcBef>
              <a:buClr>
                <a:schemeClr val="dk1"/>
              </a:buClr>
              <a:buSzPct val="36666"/>
              <a:buFont typeface="Arial"/>
              <a:buNone/>
            </a:pPr>
            <a:r>
              <a:rPr lang="en"/>
              <a:t>We inhale which brings oxygen through our trachea travels through our lungs to the alveoli. (Jordan)</a:t>
            </a:r>
          </a:p>
          <a:p>
            <a:pPr>
              <a:spcBef>
                <a:spcPts val="0"/>
              </a:spcBef>
              <a:buNone/>
            </a:pPr>
            <a:endParaRPr/>
          </a:p>
        </p:txBody>
      </p:sp>
      <p:pic>
        <p:nvPicPr>
          <p:cNvPr id="633" name="Shape 633"/>
          <p:cNvPicPr preferRelativeResize="0"/>
          <p:nvPr/>
        </p:nvPicPr>
        <p:blipFill rotWithShape="1">
          <a:blip r:embed="rId3">
            <a:alphaModFix/>
          </a:blip>
          <a:srcRect l="-1960" t="-11420" r="1960" b="11420"/>
          <a:stretch/>
        </p:blipFill>
        <p:spPr>
          <a:xfrm>
            <a:off x="2539300" y="3174950"/>
            <a:ext cx="2981325" cy="1533525"/>
          </a:xfrm>
          <a:prstGeom prst="rect">
            <a:avLst/>
          </a:prstGeom>
          <a:noFill/>
          <a:ln>
            <a:noFill/>
          </a:ln>
        </p:spPr>
      </p:pic>
    </p:spTree>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Shape 63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3.3 Essential Questions</a:t>
            </a:r>
          </a:p>
        </p:txBody>
      </p:sp>
      <p:sp>
        <p:nvSpPr>
          <p:cNvPr id="639" name="Shape 639"/>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3)How does the oxygen we inhale get to all of our cells?</a:t>
            </a:r>
          </a:p>
          <a:p>
            <a:pPr>
              <a:spcBef>
                <a:spcPts val="0"/>
              </a:spcBef>
              <a:buNone/>
            </a:pPr>
            <a:r>
              <a:rPr lang="en" sz="1800"/>
              <a:t>Blood vessels that cover </a:t>
            </a:r>
            <a:r>
              <a:rPr lang="en" sz="1800" b="1"/>
              <a:t>alveoli </a:t>
            </a:r>
            <a:r>
              <a:rPr lang="en" sz="1800"/>
              <a:t>in our lungs receive the oxygen which gets into our cells and travels throughout the body.</a:t>
            </a:r>
            <a:r>
              <a:rPr lang="en" sz="1800" b="1"/>
              <a:t>Bronchi</a:t>
            </a:r>
            <a:r>
              <a:rPr lang="en" sz="1800"/>
              <a:t> connect to bronchioles which carries oxygen deep into the lungs.  (Jordan)</a:t>
            </a:r>
          </a:p>
        </p:txBody>
      </p:sp>
      <p:pic>
        <p:nvPicPr>
          <p:cNvPr id="640" name="Shape 640"/>
          <p:cNvPicPr preferRelativeResize="0"/>
          <p:nvPr/>
        </p:nvPicPr>
        <p:blipFill rotWithShape="1">
          <a:blip r:embed="rId3">
            <a:alphaModFix/>
          </a:blip>
          <a:srcRect l="-25770" t="-126370" r="25769" b="126370"/>
          <a:stretch/>
        </p:blipFill>
        <p:spPr>
          <a:xfrm>
            <a:off x="152400" y="152400"/>
            <a:ext cx="2390775" cy="1914525"/>
          </a:xfrm>
          <a:prstGeom prst="rect">
            <a:avLst/>
          </a:prstGeom>
          <a:noFill/>
          <a:ln>
            <a:noFill/>
          </a:ln>
        </p:spPr>
      </p:pic>
      <p:pic>
        <p:nvPicPr>
          <p:cNvPr id="641" name="Shape 641"/>
          <p:cNvPicPr preferRelativeResize="0"/>
          <p:nvPr/>
        </p:nvPicPr>
        <p:blipFill rotWithShape="1">
          <a:blip r:embed="rId3">
            <a:alphaModFix/>
          </a:blip>
          <a:srcRect l="-85729" t="-132459" r="85730" b="132459"/>
          <a:stretch/>
        </p:blipFill>
        <p:spPr>
          <a:xfrm>
            <a:off x="304800" y="304800"/>
            <a:ext cx="2390775" cy="1914525"/>
          </a:xfrm>
          <a:prstGeom prst="rect">
            <a:avLst/>
          </a:prstGeom>
          <a:noFill/>
          <a:ln>
            <a:noFill/>
          </a:ln>
        </p:spPr>
      </p:pic>
      <p:pic>
        <p:nvPicPr>
          <p:cNvPr id="642" name="Shape 642"/>
          <p:cNvPicPr preferRelativeResize="0"/>
          <p:nvPr/>
        </p:nvPicPr>
        <p:blipFill>
          <a:blip r:embed="rId3">
            <a:alphaModFix/>
          </a:blip>
          <a:stretch>
            <a:fillRect/>
          </a:stretch>
        </p:blipFill>
        <p:spPr>
          <a:xfrm>
            <a:off x="2501000" y="3228975"/>
            <a:ext cx="2390775" cy="1914525"/>
          </a:xfrm>
          <a:prstGeom prst="rect">
            <a:avLst/>
          </a:prstGeom>
          <a:noFill/>
          <a:ln>
            <a:noFill/>
          </a:ln>
        </p:spPr>
      </p:pic>
    </p:spTree>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Shape 647"/>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3.3 Essential Questions</a:t>
            </a:r>
          </a:p>
        </p:txBody>
      </p:sp>
      <p:sp>
        <p:nvSpPr>
          <p:cNvPr id="648" name="Shape 648"/>
          <p:cNvSpPr txBox="1">
            <a:spLocks noGrp="1"/>
          </p:cNvSpPr>
          <p:nvPr>
            <p:ph type="body" idx="1"/>
          </p:nvPr>
        </p:nvSpPr>
        <p:spPr>
          <a:xfrm>
            <a:off x="340475" y="109580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4)How do muscles assist in the movement of air in and out of the respiratory system?</a:t>
            </a:r>
          </a:p>
          <a:p>
            <a:pPr>
              <a:spcBef>
                <a:spcPts val="0"/>
              </a:spcBef>
              <a:buNone/>
            </a:pPr>
            <a:r>
              <a:rPr lang="en" sz="1800"/>
              <a:t>The diaphragm is a muscle located below the lungs that when it that muscle expands the lungs deflate and inflate.The </a:t>
            </a:r>
            <a:r>
              <a:rPr lang="en" sz="1800" b="1"/>
              <a:t>thoracic cavity</a:t>
            </a:r>
            <a:r>
              <a:rPr lang="en" sz="1800"/>
              <a:t> is above the </a:t>
            </a:r>
            <a:r>
              <a:rPr lang="en" sz="1800" b="1"/>
              <a:t>diaphragm </a:t>
            </a:r>
            <a:r>
              <a:rPr lang="en" sz="1800"/>
              <a:t>while the </a:t>
            </a:r>
            <a:r>
              <a:rPr lang="en" sz="1800" b="1"/>
              <a:t>abdominal cavity</a:t>
            </a:r>
            <a:r>
              <a:rPr lang="en" sz="1800"/>
              <a:t> is below it. Also the </a:t>
            </a:r>
            <a:r>
              <a:rPr lang="en" sz="1800" b="1"/>
              <a:t>intercostal muscle </a:t>
            </a:r>
            <a:r>
              <a:rPr lang="en" sz="1800"/>
              <a:t>allows for expansion of the ribs.  (Jordan) </a:t>
            </a:r>
          </a:p>
        </p:txBody>
      </p:sp>
      <p:pic>
        <p:nvPicPr>
          <p:cNvPr id="649" name="Shape 649"/>
          <p:cNvPicPr preferRelativeResize="0"/>
          <p:nvPr/>
        </p:nvPicPr>
        <p:blipFill>
          <a:blip r:embed="rId3">
            <a:alphaModFix/>
          </a:blip>
          <a:stretch>
            <a:fillRect/>
          </a:stretch>
        </p:blipFill>
        <p:spPr>
          <a:xfrm>
            <a:off x="5419675" y="3158750"/>
            <a:ext cx="1855750" cy="1735774"/>
          </a:xfrm>
          <a:prstGeom prst="rect">
            <a:avLst/>
          </a:prstGeom>
          <a:noFill/>
          <a:ln>
            <a:noFill/>
          </a:ln>
        </p:spPr>
      </p:pic>
    </p:spTree>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Shape 65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3.3 Essential Questions</a:t>
            </a:r>
          </a:p>
        </p:txBody>
      </p:sp>
      <p:sp>
        <p:nvSpPr>
          <p:cNvPr id="655" name="Shape 655"/>
          <p:cNvSpPr txBox="1">
            <a:spLocks noGrp="1"/>
          </p:cNvSpPr>
          <p:nvPr>
            <p:ph type="body" idx="1"/>
          </p:nvPr>
        </p:nvSpPr>
        <p:spPr>
          <a:xfrm>
            <a:off x="457200" y="11093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5)What changes in the respiratory system contribute to asthma?</a:t>
            </a:r>
          </a:p>
          <a:p>
            <a:pPr>
              <a:spcBef>
                <a:spcPts val="0"/>
              </a:spcBef>
              <a:buNone/>
            </a:pPr>
            <a:r>
              <a:rPr lang="en" sz="1800"/>
              <a:t>Bronchoconstriction occurs around the air tubes in the lungs which causing the wheezing associated with asthma. (Jordan)</a:t>
            </a:r>
          </a:p>
        </p:txBody>
      </p:sp>
      <p:pic>
        <p:nvPicPr>
          <p:cNvPr id="656" name="Shape 656"/>
          <p:cNvPicPr preferRelativeResize="0"/>
          <p:nvPr/>
        </p:nvPicPr>
        <p:blipFill rotWithShape="1">
          <a:blip r:embed="rId3">
            <a:alphaModFix/>
          </a:blip>
          <a:srcRect l="131850" t="175489" r="-131850" b="-175489"/>
          <a:stretch/>
        </p:blipFill>
        <p:spPr>
          <a:xfrm>
            <a:off x="3304675" y="3512200"/>
            <a:ext cx="2390775" cy="1914525"/>
          </a:xfrm>
          <a:prstGeom prst="rect">
            <a:avLst/>
          </a:prstGeom>
          <a:noFill/>
          <a:ln>
            <a:noFill/>
          </a:ln>
        </p:spPr>
      </p:pic>
      <p:pic>
        <p:nvPicPr>
          <p:cNvPr id="657" name="Shape 657"/>
          <p:cNvPicPr preferRelativeResize="0"/>
          <p:nvPr/>
        </p:nvPicPr>
        <p:blipFill>
          <a:blip r:embed="rId3">
            <a:alphaModFix/>
          </a:blip>
          <a:stretch>
            <a:fillRect/>
          </a:stretch>
        </p:blipFill>
        <p:spPr>
          <a:xfrm>
            <a:off x="2704075" y="2920525"/>
            <a:ext cx="2390775" cy="1914525"/>
          </a:xfrm>
          <a:prstGeom prst="rect">
            <a:avLst/>
          </a:prstGeom>
          <a:noFill/>
          <a:ln>
            <a:noFill/>
          </a:ln>
        </p:spPr>
      </p:pic>
    </p:spTree>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Shape 66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3.3 Essential Questions</a:t>
            </a:r>
          </a:p>
        </p:txBody>
      </p:sp>
      <p:sp>
        <p:nvSpPr>
          <p:cNvPr id="663" name="Shape 663"/>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6)Why is it valuable to measure lung capacity?</a:t>
            </a:r>
          </a:p>
          <a:p>
            <a:pPr rtl="0">
              <a:spcBef>
                <a:spcPts val="0"/>
              </a:spcBef>
              <a:buNone/>
            </a:pPr>
            <a:endParaRPr/>
          </a:p>
          <a:p>
            <a:pPr>
              <a:spcBef>
                <a:spcPts val="0"/>
              </a:spcBef>
              <a:buNone/>
            </a:pPr>
            <a:r>
              <a:rPr lang="en" sz="1800"/>
              <a:t>Measuring lung capacity can tell how healthy someone’s lungs are and whether they could have asthma or not. </a:t>
            </a:r>
            <a:r>
              <a:rPr lang="en" sz="1800" b="1"/>
              <a:t>Spirometers </a:t>
            </a:r>
            <a:r>
              <a:rPr lang="en" sz="1800"/>
              <a:t>are used to measure this. Lung capacity is measured in things such as </a:t>
            </a:r>
            <a:r>
              <a:rPr lang="en" sz="1800" b="1"/>
              <a:t>tidal volume</a:t>
            </a:r>
            <a:r>
              <a:rPr lang="en" sz="1800"/>
              <a:t>, </a:t>
            </a:r>
            <a:r>
              <a:rPr lang="en" sz="1800" b="1"/>
              <a:t>vital capacity</a:t>
            </a:r>
            <a:r>
              <a:rPr lang="en" sz="1800"/>
              <a:t>, </a:t>
            </a:r>
            <a:r>
              <a:rPr lang="en" sz="1800" b="1"/>
              <a:t>minute volume</a:t>
            </a:r>
            <a:r>
              <a:rPr lang="en" sz="1800"/>
              <a:t>, and </a:t>
            </a:r>
            <a:r>
              <a:rPr lang="en" sz="1800" b="1"/>
              <a:t>residual volume</a:t>
            </a:r>
            <a:r>
              <a:rPr lang="en" sz="1800"/>
              <a:t>.   (Jordan) </a:t>
            </a:r>
          </a:p>
        </p:txBody>
      </p:sp>
      <p:pic>
        <p:nvPicPr>
          <p:cNvPr id="664" name="Shape 664"/>
          <p:cNvPicPr preferRelativeResize="0"/>
          <p:nvPr/>
        </p:nvPicPr>
        <p:blipFill rotWithShape="1">
          <a:blip r:embed="rId3">
            <a:alphaModFix/>
          </a:blip>
          <a:srcRect l="7390" r="-7389"/>
          <a:stretch/>
        </p:blipFill>
        <p:spPr>
          <a:xfrm>
            <a:off x="7094175" y="3456275"/>
            <a:ext cx="1961950" cy="1469575"/>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1.2 Essential Questions</a:t>
            </a:r>
          </a:p>
        </p:txBody>
      </p:sp>
      <p:sp>
        <p:nvSpPr>
          <p:cNvPr id="91" name="Shape 91"/>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marL="457200" lvl="0" indent="-419100" rtl="0">
              <a:spcBef>
                <a:spcPts val="0"/>
              </a:spcBef>
              <a:buClr>
                <a:srgbClr val="000000"/>
              </a:buClr>
              <a:buSzPct val="100000"/>
              <a:buFont typeface="Arial"/>
              <a:buAutoNum type="arabicParenR"/>
            </a:pPr>
            <a:r>
              <a:rPr lang="en"/>
              <a:t>What are the main types of tissue in the human body?</a:t>
            </a:r>
          </a:p>
          <a:p>
            <a:pPr lvl="0">
              <a:spcBef>
                <a:spcPts val="0"/>
              </a:spcBef>
              <a:buNone/>
            </a:pPr>
            <a:r>
              <a:rPr lang="en" sz="2400"/>
              <a:t>The main types of tissue found in the human body are </a:t>
            </a:r>
            <a:r>
              <a:rPr lang="en" sz="2400" b="1" u="sng"/>
              <a:t>adipose tissue</a:t>
            </a:r>
            <a:r>
              <a:rPr lang="en" sz="2400"/>
              <a:t>, which is connective tissue inside of fat, </a:t>
            </a:r>
            <a:r>
              <a:rPr lang="en" sz="2400" b="1" u="sng"/>
              <a:t>connective tissue</a:t>
            </a:r>
            <a:r>
              <a:rPr lang="en" sz="2400"/>
              <a:t>, which connects things together, and </a:t>
            </a:r>
            <a:r>
              <a:rPr lang="en" sz="2400" b="1" u="sng"/>
              <a:t>epithelial tissue</a:t>
            </a:r>
            <a:r>
              <a:rPr lang="en" sz="2400"/>
              <a:t>, which is the protective layer over all organs. (Daniel) </a:t>
            </a:r>
          </a:p>
        </p:txBody>
      </p:sp>
      <p:pic>
        <p:nvPicPr>
          <p:cNvPr id="92" name="Shape 92"/>
          <p:cNvPicPr preferRelativeResize="0"/>
          <p:nvPr/>
        </p:nvPicPr>
        <p:blipFill>
          <a:blip r:embed="rId3">
            <a:alphaModFix/>
          </a:blip>
          <a:stretch>
            <a:fillRect/>
          </a:stretch>
        </p:blipFill>
        <p:spPr>
          <a:xfrm>
            <a:off x="7198200" y="0"/>
            <a:ext cx="1750900" cy="1402125"/>
          </a:xfrm>
          <a:prstGeom prst="rect">
            <a:avLst/>
          </a:prstGeom>
          <a:noFill/>
          <a:ln>
            <a:noFill/>
          </a:ln>
        </p:spPr>
      </p:pic>
    </p:spTree>
  </p:cSld>
  <p:clrMapOvr>
    <a:masterClrMapping/>
  </p:clrMapOvr>
  <p:transition spd="slow">
    <p:cu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Shape 669"/>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3.3 Essential Questions</a:t>
            </a:r>
          </a:p>
        </p:txBody>
      </p:sp>
      <p:sp>
        <p:nvSpPr>
          <p:cNvPr id="670" name="Shape 670"/>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7)Why might some people be more efficient at capturing oxygen than others?</a:t>
            </a:r>
          </a:p>
          <a:p>
            <a:pPr lvl="0" rtl="0">
              <a:spcBef>
                <a:spcPts val="0"/>
              </a:spcBef>
              <a:buClr>
                <a:schemeClr val="dk1"/>
              </a:buClr>
              <a:buSzPct val="61111"/>
              <a:buFont typeface="Arial"/>
              <a:buNone/>
            </a:pPr>
            <a:r>
              <a:rPr lang="en" sz="1800"/>
              <a:t>Some people could be in better shape and may not do activities that could damage the alveoli in your lungs such as smoking. (Jordan) </a:t>
            </a:r>
          </a:p>
          <a:p>
            <a:pPr>
              <a:spcBef>
                <a:spcPts val="0"/>
              </a:spcBef>
              <a:buNone/>
            </a:pPr>
            <a:endParaRPr/>
          </a:p>
        </p:txBody>
      </p:sp>
      <p:pic>
        <p:nvPicPr>
          <p:cNvPr id="671" name="Shape 671"/>
          <p:cNvPicPr preferRelativeResize="0"/>
          <p:nvPr/>
        </p:nvPicPr>
        <p:blipFill>
          <a:blip r:embed="rId3">
            <a:alphaModFix/>
          </a:blip>
          <a:stretch>
            <a:fillRect/>
          </a:stretch>
        </p:blipFill>
        <p:spPr>
          <a:xfrm>
            <a:off x="723175" y="3000375"/>
            <a:ext cx="2143125" cy="2143125"/>
          </a:xfrm>
          <a:prstGeom prst="rect">
            <a:avLst/>
          </a:prstGeom>
          <a:noFill/>
          <a:ln>
            <a:noFill/>
          </a:ln>
        </p:spPr>
      </p:pic>
    </p:spTree>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Shape 67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3.3 Essential Questions</a:t>
            </a:r>
          </a:p>
        </p:txBody>
      </p:sp>
      <p:sp>
        <p:nvSpPr>
          <p:cNvPr id="677" name="Shape 677"/>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8)What are examples of diseases or medical conditions that would affect breathing or lung capacity?</a:t>
            </a:r>
          </a:p>
          <a:p>
            <a:pPr marL="457200" lvl="0" indent="-419100" rtl="0">
              <a:spcBef>
                <a:spcPts val="0"/>
              </a:spcBef>
              <a:buClr>
                <a:srgbClr val="000000"/>
              </a:buClr>
              <a:buSzPct val="100000"/>
              <a:buFont typeface="Arial"/>
              <a:buChar char="●"/>
            </a:pPr>
            <a:r>
              <a:rPr lang="en"/>
              <a:t>asthma</a:t>
            </a:r>
          </a:p>
          <a:p>
            <a:pPr marL="457200" lvl="0" indent="-419100" rtl="0">
              <a:spcBef>
                <a:spcPts val="0"/>
              </a:spcBef>
              <a:buClr>
                <a:srgbClr val="000000"/>
              </a:buClr>
              <a:buSzPct val="100000"/>
              <a:buFont typeface="Arial"/>
              <a:buChar char="●"/>
            </a:pPr>
            <a:r>
              <a:rPr lang="en"/>
              <a:t>bronchitis</a:t>
            </a:r>
          </a:p>
          <a:p>
            <a:pPr marL="457200" lvl="0" indent="-419100" rtl="0">
              <a:spcBef>
                <a:spcPts val="0"/>
              </a:spcBef>
              <a:buClr>
                <a:srgbClr val="000000"/>
              </a:buClr>
              <a:buSzPct val="100000"/>
              <a:buFont typeface="Arial"/>
              <a:buChar char="●"/>
            </a:pPr>
            <a:r>
              <a:rPr lang="en"/>
              <a:t>upper respiratory infection</a:t>
            </a:r>
          </a:p>
          <a:p>
            <a:pPr marL="457200" lvl="0" indent="-419100" rtl="0">
              <a:spcBef>
                <a:spcPts val="0"/>
              </a:spcBef>
              <a:buClr>
                <a:srgbClr val="000000"/>
              </a:buClr>
              <a:buSzPct val="100000"/>
              <a:buFont typeface="Arial"/>
              <a:buChar char="●"/>
            </a:pPr>
            <a:r>
              <a:rPr lang="en"/>
              <a:t>pneumonia (Jordan)</a:t>
            </a:r>
          </a:p>
          <a:p>
            <a:pPr>
              <a:spcBef>
                <a:spcPts val="0"/>
              </a:spcBef>
              <a:buNone/>
            </a:pPr>
            <a:endParaRPr/>
          </a:p>
        </p:txBody>
      </p:sp>
      <p:pic>
        <p:nvPicPr>
          <p:cNvPr id="678" name="Shape 678"/>
          <p:cNvPicPr preferRelativeResize="0"/>
          <p:nvPr/>
        </p:nvPicPr>
        <p:blipFill>
          <a:blip r:embed="rId3">
            <a:alphaModFix/>
          </a:blip>
          <a:stretch>
            <a:fillRect/>
          </a:stretch>
        </p:blipFill>
        <p:spPr>
          <a:xfrm>
            <a:off x="5685050" y="2461450"/>
            <a:ext cx="2714625" cy="1685925"/>
          </a:xfrm>
          <a:prstGeom prst="rect">
            <a:avLst/>
          </a:prstGeom>
          <a:noFill/>
          <a:ln>
            <a:noFill/>
          </a:ln>
        </p:spPr>
      </p:pic>
    </p:spTree>
  </p:cSld>
  <p:clrMapOvr>
    <a:masterClrMapping/>
  </p:clrMapOvr>
  <p:transition spd="slow">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Shape 68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3.3 Essential Questions</a:t>
            </a:r>
          </a:p>
        </p:txBody>
      </p:sp>
      <p:sp>
        <p:nvSpPr>
          <p:cNvPr id="684" name="Shape 684"/>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9)How does a doctor decide which drug to prescribe a patient?</a:t>
            </a:r>
          </a:p>
          <a:p>
            <a:pPr rtl="0">
              <a:spcBef>
                <a:spcPts val="0"/>
              </a:spcBef>
              <a:buNone/>
            </a:pPr>
            <a:r>
              <a:rPr lang="en" sz="1800"/>
              <a:t>The doctor uses the patient's symptoms, medical history, and family history as a way to prescribe medicines. (Jordan)</a:t>
            </a:r>
          </a:p>
          <a:p>
            <a:pPr>
              <a:spcBef>
                <a:spcPts val="0"/>
              </a:spcBef>
              <a:buNone/>
            </a:pPr>
            <a:endParaRPr sz="1800"/>
          </a:p>
        </p:txBody>
      </p:sp>
      <p:pic>
        <p:nvPicPr>
          <p:cNvPr id="685" name="Shape 685"/>
          <p:cNvPicPr preferRelativeResize="0"/>
          <p:nvPr/>
        </p:nvPicPr>
        <p:blipFill>
          <a:blip r:embed="rId3">
            <a:alphaModFix/>
          </a:blip>
          <a:stretch>
            <a:fillRect/>
          </a:stretch>
        </p:blipFill>
        <p:spPr>
          <a:xfrm>
            <a:off x="1631250" y="3168450"/>
            <a:ext cx="2762250" cy="1657350"/>
          </a:xfrm>
          <a:prstGeom prst="rect">
            <a:avLst/>
          </a:prstGeom>
          <a:noFill/>
          <a:ln>
            <a:noFill/>
          </a:ln>
        </p:spPr>
      </p:pic>
    </p:spTree>
  </p:cSld>
  <p:clrMapOvr>
    <a:masterClrMapping/>
  </p:clrMapOvr>
  <p:transition spd="slow">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Shape 69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3.3 Essential Questions</a:t>
            </a:r>
          </a:p>
        </p:txBody>
      </p:sp>
      <p:sp>
        <p:nvSpPr>
          <p:cNvPr id="691" name="Shape 691"/>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rtl="0">
              <a:spcBef>
                <a:spcPts val="0"/>
              </a:spcBef>
              <a:buNone/>
            </a:pPr>
            <a:r>
              <a:rPr lang="en"/>
              <a:t>11) What are the components of an effective resume? Jordan</a:t>
            </a:r>
          </a:p>
          <a:p>
            <a:pPr>
              <a:spcBef>
                <a:spcPts val="0"/>
              </a:spcBef>
              <a:buNone/>
            </a:pPr>
            <a:r>
              <a:rPr lang="en" sz="1800"/>
              <a:t>The components of an effective </a:t>
            </a:r>
            <a:r>
              <a:rPr lang="en" sz="1800" b="1"/>
              <a:t>resume </a:t>
            </a:r>
            <a:r>
              <a:rPr lang="en" sz="1800"/>
              <a:t>is proof of expertise, an engaging summary, relevant experience, and education highlights. </a:t>
            </a:r>
          </a:p>
        </p:txBody>
      </p:sp>
      <p:pic>
        <p:nvPicPr>
          <p:cNvPr id="692" name="Shape 692"/>
          <p:cNvPicPr preferRelativeResize="0"/>
          <p:nvPr/>
        </p:nvPicPr>
        <p:blipFill>
          <a:blip r:embed="rId3">
            <a:alphaModFix/>
          </a:blip>
          <a:stretch>
            <a:fillRect/>
          </a:stretch>
        </p:blipFill>
        <p:spPr>
          <a:xfrm>
            <a:off x="2253925" y="3182775"/>
            <a:ext cx="2619375" cy="1743075"/>
          </a:xfrm>
          <a:prstGeom prst="rect">
            <a:avLst/>
          </a:prstGeom>
          <a:noFill/>
          <a:ln>
            <a:noFill/>
          </a:ln>
        </p:spPr>
      </p:pic>
    </p:spTree>
  </p:cSld>
  <p:clrMapOvr>
    <a:masterClrMapping/>
  </p:clrMapOvr>
  <p:transition spd="slow">
    <p:cu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Shape 697"/>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a:spcBef>
                <a:spcPts val="0"/>
              </a:spcBef>
              <a:buNone/>
            </a:pPr>
            <a:r>
              <a:rPr lang="en"/>
              <a:t>3.3 Essential Questions</a:t>
            </a:r>
          </a:p>
        </p:txBody>
      </p:sp>
      <p:sp>
        <p:nvSpPr>
          <p:cNvPr id="698" name="Shape 698"/>
          <p:cNvSpPr txBox="1">
            <a:spLocks noGrp="1"/>
          </p:cNvSpPr>
          <p:nvPr>
            <p:ph type="body" idx="1"/>
          </p:nvPr>
        </p:nvSpPr>
        <p:spPr>
          <a:xfrm>
            <a:off x="457200" y="12108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10)How does a respiratory therapist assist patients with ventilation and utilization of oxygen?</a:t>
            </a:r>
          </a:p>
          <a:p>
            <a:pPr lvl="0" rtl="0">
              <a:spcBef>
                <a:spcPts val="0"/>
              </a:spcBef>
              <a:buClr>
                <a:schemeClr val="dk1"/>
              </a:buClr>
              <a:buSzPct val="61111"/>
              <a:buFont typeface="Arial"/>
              <a:buNone/>
            </a:pPr>
            <a:r>
              <a:rPr lang="en" sz="1800"/>
              <a:t>Respiratory therapists show patients how to properly use inhalers when they are  needed. (Jordan) </a:t>
            </a:r>
          </a:p>
          <a:p>
            <a:pPr>
              <a:spcBef>
                <a:spcPts val="0"/>
              </a:spcBef>
              <a:buNone/>
            </a:pPr>
            <a:endParaRPr/>
          </a:p>
        </p:txBody>
      </p:sp>
      <p:pic>
        <p:nvPicPr>
          <p:cNvPr id="699" name="Shape 699"/>
          <p:cNvPicPr preferRelativeResize="0"/>
          <p:nvPr/>
        </p:nvPicPr>
        <p:blipFill rotWithShape="1">
          <a:blip r:embed="rId3">
            <a:alphaModFix/>
          </a:blip>
          <a:srcRect l="14470" t="-12840" r="-14469" b="12839"/>
          <a:stretch/>
        </p:blipFill>
        <p:spPr>
          <a:xfrm>
            <a:off x="3106475" y="3123050"/>
            <a:ext cx="1344524" cy="2020449"/>
          </a:xfrm>
          <a:prstGeom prst="rect">
            <a:avLst/>
          </a:prstGeom>
          <a:noFill/>
          <a:ln>
            <a:noFill/>
          </a:ln>
        </p:spPr>
      </p:pic>
    </p:spTree>
  </p:cSld>
  <p:clrMapOvr>
    <a:masterClrMapping/>
  </p:clrMapOvr>
  <p:transition spd="slow">
    <p:cu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Shape 70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3.4 Water</a:t>
            </a:r>
          </a:p>
        </p:txBody>
      </p:sp>
      <p:pic>
        <p:nvPicPr>
          <p:cNvPr id="705" name="Shape 705"/>
          <p:cNvPicPr preferRelativeResize="0"/>
          <p:nvPr/>
        </p:nvPicPr>
        <p:blipFill>
          <a:blip r:embed="rId3">
            <a:alphaModFix/>
          </a:blip>
          <a:stretch>
            <a:fillRect/>
          </a:stretch>
        </p:blipFill>
        <p:spPr>
          <a:xfrm>
            <a:off x="1882025" y="1403525"/>
            <a:ext cx="4324650" cy="2930624"/>
          </a:xfrm>
          <a:prstGeom prst="rect">
            <a:avLst/>
          </a:prstGeom>
          <a:noFill/>
          <a:ln>
            <a:noFill/>
          </a:ln>
        </p:spPr>
      </p:pic>
    </p:spTree>
  </p:cSld>
  <p:clrMapOvr>
    <a:masterClrMapping/>
  </p:clrMapOvr>
  <p:transition spd="slow">
    <p:cu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Shape 71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3.4 Essential Questions</a:t>
            </a:r>
          </a:p>
        </p:txBody>
      </p:sp>
      <p:sp>
        <p:nvSpPr>
          <p:cNvPr id="711" name="Shape 711"/>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marL="457200" lvl="0" indent="-419100" rtl="0">
              <a:lnSpc>
                <a:spcPct val="136363"/>
              </a:lnSpc>
              <a:spcBef>
                <a:spcPts val="0"/>
              </a:spcBef>
              <a:buClr>
                <a:srgbClr val="000000"/>
              </a:buClr>
              <a:buSzPct val="100000"/>
              <a:buFont typeface="Arial"/>
              <a:buAutoNum type="arabicParenR"/>
            </a:pPr>
            <a:r>
              <a:rPr lang="en"/>
              <a:t>What are the functions of the urinary system?</a:t>
            </a:r>
          </a:p>
          <a:p>
            <a:pPr lvl="0" rtl="0">
              <a:lnSpc>
                <a:spcPct val="136363"/>
              </a:lnSpc>
              <a:spcBef>
                <a:spcPts val="0"/>
              </a:spcBef>
              <a:buNone/>
            </a:pPr>
            <a:r>
              <a:rPr lang="en" sz="2400" b="1"/>
              <a:t>The urinary system removes waste from the body and remove waste from the blood in the body</a:t>
            </a:r>
          </a:p>
          <a:p>
            <a:pPr lvl="0" rtl="0">
              <a:lnSpc>
                <a:spcPct val="136363"/>
              </a:lnSpc>
              <a:spcBef>
                <a:spcPts val="0"/>
              </a:spcBef>
              <a:buNone/>
            </a:pPr>
            <a:endParaRPr/>
          </a:p>
          <a:p>
            <a:pPr lvl="0">
              <a:spcBef>
                <a:spcPts val="0"/>
              </a:spcBef>
              <a:buNone/>
            </a:pPr>
            <a:endParaRPr/>
          </a:p>
        </p:txBody>
      </p:sp>
      <p:sp>
        <p:nvSpPr>
          <p:cNvPr id="712" name="Shape 712"/>
          <p:cNvSpPr txBox="1"/>
          <p:nvPr/>
        </p:nvSpPr>
        <p:spPr>
          <a:xfrm>
            <a:off x="378450" y="4532825"/>
            <a:ext cx="1040699" cy="461099"/>
          </a:xfrm>
          <a:prstGeom prst="rect">
            <a:avLst/>
          </a:prstGeom>
          <a:noFill/>
          <a:ln>
            <a:noFill/>
          </a:ln>
        </p:spPr>
        <p:txBody>
          <a:bodyPr lIns="91425" tIns="91425" rIns="91425" bIns="91425" anchor="t" anchorCtr="0">
            <a:noAutofit/>
          </a:bodyPr>
          <a:lstStyle/>
          <a:p>
            <a:pPr lvl="0" rtl="0">
              <a:spcBef>
                <a:spcPts val="0"/>
              </a:spcBef>
              <a:buNone/>
            </a:pPr>
            <a:r>
              <a:rPr lang="en"/>
              <a:t>(michael)</a:t>
            </a:r>
          </a:p>
        </p:txBody>
      </p:sp>
      <p:pic>
        <p:nvPicPr>
          <p:cNvPr id="713" name="Shape 713"/>
          <p:cNvPicPr preferRelativeResize="0"/>
          <p:nvPr/>
        </p:nvPicPr>
        <p:blipFill>
          <a:blip r:embed="rId3">
            <a:alphaModFix/>
          </a:blip>
          <a:stretch>
            <a:fillRect/>
          </a:stretch>
        </p:blipFill>
        <p:spPr>
          <a:xfrm>
            <a:off x="6576000" y="2951126"/>
            <a:ext cx="2386425" cy="2123924"/>
          </a:xfrm>
          <a:prstGeom prst="rect">
            <a:avLst/>
          </a:prstGeom>
          <a:noFill/>
          <a:ln>
            <a:noFill/>
          </a:ln>
        </p:spPr>
      </p:pic>
    </p:spTree>
  </p:cSld>
  <p:clrMapOvr>
    <a:masterClrMapping/>
  </p:clrMapOvr>
  <p:transition spd="slow">
    <p:cu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Shape 71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3.4 Essential Questions</a:t>
            </a:r>
          </a:p>
        </p:txBody>
      </p:sp>
      <p:sp>
        <p:nvSpPr>
          <p:cNvPr id="719" name="Shape 719"/>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2) What are the major organs of the urinary system?</a:t>
            </a:r>
          </a:p>
          <a:p>
            <a:pPr lvl="0" rtl="0">
              <a:spcBef>
                <a:spcPts val="0"/>
              </a:spcBef>
              <a:buClr>
                <a:schemeClr val="dk1"/>
              </a:buClr>
              <a:buSzPct val="45833"/>
              <a:buFont typeface="Arial"/>
              <a:buNone/>
            </a:pPr>
            <a:r>
              <a:rPr lang="en" sz="2400"/>
              <a:t>The major organs of the urinary system are the kidney, the ureter, and the bladder. (Jocelyn)</a:t>
            </a:r>
          </a:p>
          <a:p>
            <a:pPr>
              <a:spcBef>
                <a:spcPts val="0"/>
              </a:spcBef>
              <a:buNone/>
            </a:pPr>
            <a:endParaRPr/>
          </a:p>
        </p:txBody>
      </p:sp>
      <p:pic>
        <p:nvPicPr>
          <p:cNvPr id="720" name="Shape 720"/>
          <p:cNvPicPr preferRelativeResize="0"/>
          <p:nvPr/>
        </p:nvPicPr>
        <p:blipFill>
          <a:blip r:embed="rId3">
            <a:alphaModFix/>
          </a:blip>
          <a:stretch>
            <a:fillRect/>
          </a:stretch>
        </p:blipFill>
        <p:spPr>
          <a:xfrm>
            <a:off x="578162" y="3089262"/>
            <a:ext cx="2276475" cy="2009775"/>
          </a:xfrm>
          <a:prstGeom prst="rect">
            <a:avLst/>
          </a:prstGeom>
          <a:noFill/>
          <a:ln>
            <a:noFill/>
          </a:ln>
        </p:spPr>
      </p:pic>
    </p:spTree>
  </p:cSld>
  <p:clrMapOvr>
    <a:masterClrMapping/>
  </p:clrMapOvr>
  <p:transition spd="slow">
    <p:cu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Shape 72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3.4 Essential Questions</a:t>
            </a:r>
          </a:p>
        </p:txBody>
      </p:sp>
      <p:sp>
        <p:nvSpPr>
          <p:cNvPr id="726" name="Shape 726"/>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3) What is the general structure of the kidney and how does this structure relate to kidney function?</a:t>
            </a:r>
          </a:p>
          <a:p>
            <a:pPr lvl="0" rtl="0">
              <a:spcBef>
                <a:spcPts val="0"/>
              </a:spcBef>
              <a:buClr>
                <a:schemeClr val="dk1"/>
              </a:buClr>
              <a:buFont typeface="Arial"/>
              <a:buNone/>
            </a:pPr>
            <a:endParaRPr/>
          </a:p>
          <a:p>
            <a:pPr lvl="0" rtl="0">
              <a:spcBef>
                <a:spcPts val="0"/>
              </a:spcBef>
              <a:buClr>
                <a:schemeClr val="dk1"/>
              </a:buClr>
              <a:buFont typeface="Arial"/>
              <a:buNone/>
            </a:pPr>
            <a:endParaRPr/>
          </a:p>
          <a:p>
            <a:pPr lvl="0" rtl="0">
              <a:spcBef>
                <a:spcPts val="0"/>
              </a:spcBef>
              <a:buClr>
                <a:schemeClr val="dk1"/>
              </a:buClr>
              <a:buSzPct val="45833"/>
              <a:buFont typeface="Arial"/>
              <a:buNone/>
            </a:pPr>
            <a:r>
              <a:rPr lang="en" sz="2400" b="1"/>
              <a:t>The kidney is composed of nephrons which work to filter the liquid, which is the kidney’s job</a:t>
            </a:r>
          </a:p>
          <a:p>
            <a:pPr lvl="0" rtl="0">
              <a:spcBef>
                <a:spcPts val="0"/>
              </a:spcBef>
              <a:buClr>
                <a:schemeClr val="dk1"/>
              </a:buClr>
              <a:buFont typeface="Arial"/>
              <a:buNone/>
            </a:pPr>
            <a:endParaRPr sz="2400"/>
          </a:p>
          <a:p>
            <a:pPr>
              <a:spcBef>
                <a:spcPts val="0"/>
              </a:spcBef>
              <a:buNone/>
            </a:pPr>
            <a:endParaRPr/>
          </a:p>
        </p:txBody>
      </p:sp>
      <p:sp>
        <p:nvSpPr>
          <p:cNvPr id="727" name="Shape 727"/>
          <p:cNvSpPr txBox="1"/>
          <p:nvPr/>
        </p:nvSpPr>
        <p:spPr>
          <a:xfrm>
            <a:off x="378450" y="4610250"/>
            <a:ext cx="1040699" cy="461099"/>
          </a:xfrm>
          <a:prstGeom prst="rect">
            <a:avLst/>
          </a:prstGeom>
          <a:noFill/>
          <a:ln>
            <a:noFill/>
          </a:ln>
        </p:spPr>
        <p:txBody>
          <a:bodyPr lIns="91425" tIns="91425" rIns="91425" bIns="91425" anchor="t" anchorCtr="0">
            <a:noAutofit/>
          </a:bodyPr>
          <a:lstStyle/>
          <a:p>
            <a:pPr lvl="0" rtl="0">
              <a:spcBef>
                <a:spcPts val="0"/>
              </a:spcBef>
              <a:buNone/>
            </a:pPr>
            <a:r>
              <a:rPr lang="en"/>
              <a:t>(michael)</a:t>
            </a:r>
          </a:p>
        </p:txBody>
      </p:sp>
      <p:pic>
        <p:nvPicPr>
          <p:cNvPr id="728" name="Shape 728"/>
          <p:cNvPicPr preferRelativeResize="0"/>
          <p:nvPr/>
        </p:nvPicPr>
        <p:blipFill>
          <a:blip r:embed="rId3">
            <a:alphaModFix/>
          </a:blip>
          <a:stretch>
            <a:fillRect/>
          </a:stretch>
        </p:blipFill>
        <p:spPr>
          <a:xfrm>
            <a:off x="2214352" y="2330900"/>
            <a:ext cx="2000224" cy="1596374"/>
          </a:xfrm>
          <a:prstGeom prst="rect">
            <a:avLst/>
          </a:prstGeom>
          <a:noFill/>
          <a:ln>
            <a:noFill/>
          </a:ln>
        </p:spPr>
      </p:pic>
    </p:spTree>
  </p:cSld>
  <p:clrMapOvr>
    <a:masterClrMapping/>
  </p:clrMapOvr>
  <p:transition spd="slow">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Shape 73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3.4 Essential Questions</a:t>
            </a:r>
          </a:p>
        </p:txBody>
      </p:sp>
      <p:sp>
        <p:nvSpPr>
          <p:cNvPr id="734" name="Shape 734"/>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a:t>4) How does the kidney form urine?</a:t>
            </a:r>
          </a:p>
          <a:p>
            <a:pPr lvl="0" rtl="0">
              <a:spcBef>
                <a:spcPts val="0"/>
              </a:spcBef>
              <a:buClr>
                <a:schemeClr val="dk1"/>
              </a:buClr>
              <a:buSzPct val="45833"/>
              <a:buFont typeface="Arial"/>
              <a:buNone/>
            </a:pPr>
            <a:r>
              <a:rPr lang="en" sz="2400"/>
              <a:t>The kidney is filled with nephrons. Blood enters the nephron and is filtered. Waste is removed and made into uria. When this comes out of the ureter, it is then called urine. (Jocelyn)</a:t>
            </a:r>
          </a:p>
          <a:p>
            <a:pPr lvl="0" rtl="0">
              <a:spcBef>
                <a:spcPts val="0"/>
              </a:spcBef>
              <a:buClr>
                <a:schemeClr val="dk1"/>
              </a:buClr>
              <a:buFont typeface="Arial"/>
              <a:buNone/>
            </a:pPr>
            <a:endParaRPr/>
          </a:p>
          <a:p>
            <a:pPr>
              <a:spcBef>
                <a:spcPts val="0"/>
              </a:spcBef>
              <a:buNone/>
            </a:pPr>
            <a:endParaRPr/>
          </a:p>
        </p:txBody>
      </p:sp>
      <p:pic>
        <p:nvPicPr>
          <p:cNvPr id="735" name="Shape 735"/>
          <p:cNvPicPr preferRelativeResize="0"/>
          <p:nvPr/>
        </p:nvPicPr>
        <p:blipFill>
          <a:blip r:embed="rId3">
            <a:alphaModFix/>
          </a:blip>
          <a:stretch>
            <a:fillRect/>
          </a:stretch>
        </p:blipFill>
        <p:spPr>
          <a:xfrm>
            <a:off x="2674976" y="3016575"/>
            <a:ext cx="2580350" cy="2045675"/>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name="light-gradien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7684</Words>
  <Application>Microsoft Office PowerPoint</Application>
  <PresentationFormat>On-screen Show (16:9)</PresentationFormat>
  <Paragraphs>808</Paragraphs>
  <Slides>196</Slides>
  <Notes>196</Notes>
  <HiddenSlides>0</HiddenSlides>
  <MMClips>0</MMClips>
  <ScaleCrop>false</ScaleCrop>
  <HeadingPairs>
    <vt:vector size="4" baseType="variant">
      <vt:variant>
        <vt:lpstr>Theme</vt:lpstr>
      </vt:variant>
      <vt:variant>
        <vt:i4>1</vt:i4>
      </vt:variant>
      <vt:variant>
        <vt:lpstr>Slide Titles</vt:lpstr>
      </vt:variant>
      <vt:variant>
        <vt:i4>196</vt:i4>
      </vt:variant>
    </vt:vector>
  </HeadingPairs>
  <TitlesOfParts>
    <vt:vector size="197" baseType="lpstr">
      <vt:lpstr>light-gradient</vt:lpstr>
      <vt:lpstr>PLTW HBS Full  Study Guide</vt:lpstr>
      <vt:lpstr>Unit 1 Identity</vt:lpstr>
      <vt:lpstr>1.1 Human </vt:lpstr>
      <vt:lpstr>1.1 Essential Questions</vt:lpstr>
      <vt:lpstr>1.1 Essential Questions</vt:lpstr>
      <vt:lpstr>1.1 Essential Questions</vt:lpstr>
      <vt:lpstr>1.1 Essential Questions</vt:lpstr>
      <vt:lpstr>1.2 Tissues </vt:lpstr>
      <vt:lpstr>1.2 Essential Questions</vt:lpstr>
      <vt:lpstr>1.2 Essential Questions</vt:lpstr>
      <vt:lpstr>1.2 Essential Questions</vt:lpstr>
      <vt:lpstr>1.2 Essential Questions</vt:lpstr>
      <vt:lpstr>PowerPoint Presentation</vt:lpstr>
      <vt:lpstr>1.2 Essential Questions</vt:lpstr>
      <vt:lpstr>1.2 Essential Questions</vt:lpstr>
      <vt:lpstr>1.3 Molecules &amp; Cells</vt:lpstr>
      <vt:lpstr>1.3 Essential Questions</vt:lpstr>
      <vt:lpstr>1.3 Essential Questions</vt:lpstr>
      <vt:lpstr>1.3 Essential Questions</vt:lpstr>
      <vt:lpstr>1.3 Essential Questions</vt:lpstr>
      <vt:lpstr>1.3 Essential Questions</vt:lpstr>
      <vt:lpstr>1.3 Essential Questions</vt:lpstr>
      <vt:lpstr>1.3 Essential Questions</vt:lpstr>
      <vt:lpstr>1.3 Essential Questions</vt:lpstr>
      <vt:lpstr>Unit 2 Communication</vt:lpstr>
      <vt:lpstr>2.1 The Brain</vt:lpstr>
      <vt:lpstr>2.1 Essential Questions</vt:lpstr>
      <vt:lpstr>2.1 Essential Questions</vt:lpstr>
      <vt:lpstr>2.1 Essential Questions</vt:lpstr>
      <vt:lpstr>2.1 Essential Questions</vt:lpstr>
      <vt:lpstr>2.1 Essential Questions</vt:lpstr>
      <vt:lpstr>2.1 Essential Questions</vt:lpstr>
      <vt:lpstr>2.2 Electrical</vt:lpstr>
      <vt:lpstr>2.2 Essential Questions</vt:lpstr>
      <vt:lpstr>2.2 Essential Questions</vt:lpstr>
      <vt:lpstr>2.2 Essential Questions</vt:lpstr>
      <vt:lpstr>2.2 Essential Questions</vt:lpstr>
      <vt:lpstr>2.2 Essential Questions</vt:lpstr>
      <vt:lpstr>2.2 Essential Questions</vt:lpstr>
      <vt:lpstr>2.2 Essential Questions</vt:lpstr>
      <vt:lpstr>2.2 Essential Questions</vt:lpstr>
      <vt:lpstr>2.2 Essential Questions</vt:lpstr>
      <vt:lpstr>2.3 Chemical (michael)</vt:lpstr>
      <vt:lpstr>2.3 Essential Questions</vt:lpstr>
      <vt:lpstr>2.3 Essential Questions</vt:lpstr>
      <vt:lpstr>2.3 Essential Questions</vt:lpstr>
      <vt:lpstr>2.3 Essential Questions</vt:lpstr>
      <vt:lpstr>2.3 Essential Questions</vt:lpstr>
      <vt:lpstr>2.4 The Eyes</vt:lpstr>
      <vt:lpstr>2.4 Essential Questions</vt:lpstr>
      <vt:lpstr>2.4 Essential Questions</vt:lpstr>
      <vt:lpstr>2.4 Essential Questions</vt:lpstr>
      <vt:lpstr>2.4 Essential Questions</vt:lpstr>
      <vt:lpstr>2.4 Essential Questions</vt:lpstr>
      <vt:lpstr>2.4 Essential Questions</vt:lpstr>
      <vt:lpstr>2.4 Essential Questions</vt:lpstr>
      <vt:lpstr>2.4 Essential Questions</vt:lpstr>
      <vt:lpstr>2.4 Essential Questions</vt:lpstr>
      <vt:lpstr>2.4 Essential Questions</vt:lpstr>
      <vt:lpstr>2.4 Essential Questions</vt:lpstr>
      <vt:lpstr>2.4 Essential Questions</vt:lpstr>
      <vt:lpstr>Unit 3: Power</vt:lpstr>
      <vt:lpstr>3.1 Introduction to Power</vt:lpstr>
      <vt:lpstr>3.1 Essential Questions</vt:lpstr>
      <vt:lpstr>3.1 Essential Questions</vt:lpstr>
      <vt:lpstr>3.1 Essential Questions</vt:lpstr>
      <vt:lpstr>3.1 Essential Questions</vt:lpstr>
      <vt:lpstr>3.1 Essential Questions</vt:lpstr>
      <vt:lpstr>3.1 Essential Questions</vt:lpstr>
      <vt:lpstr>3.2: Food</vt:lpstr>
      <vt:lpstr>3.2 Essential Questions</vt:lpstr>
      <vt:lpstr>3.2 Essential Questions</vt:lpstr>
      <vt:lpstr>3.2 Essential Questions</vt:lpstr>
      <vt:lpstr>3.2 Essential Questions</vt:lpstr>
      <vt:lpstr>3.2 Essential Questions</vt:lpstr>
      <vt:lpstr>3.2 Essential Questions</vt:lpstr>
      <vt:lpstr>3.2 Essential Questions</vt:lpstr>
      <vt:lpstr>3.2 Essential Questions</vt:lpstr>
      <vt:lpstr>3.2 Essential Questions</vt:lpstr>
      <vt:lpstr>3.2 Essential Questions</vt:lpstr>
      <vt:lpstr>3.2 Essential Questions</vt:lpstr>
      <vt:lpstr>3.2 Essential Questions</vt:lpstr>
      <vt:lpstr>3.3 Oxygen</vt:lpstr>
      <vt:lpstr>3.3 Essential Questions</vt:lpstr>
      <vt:lpstr>3.3 Essential Questions</vt:lpstr>
      <vt:lpstr>3.3 Essential Questions</vt:lpstr>
      <vt:lpstr>3.3 Essential Questions</vt:lpstr>
      <vt:lpstr>3.3 Essential Questions</vt:lpstr>
      <vt:lpstr>3.3 Essential Questions</vt:lpstr>
      <vt:lpstr>3.3 Essential Questions</vt:lpstr>
      <vt:lpstr>3.3 Essential Questions</vt:lpstr>
      <vt:lpstr>3.3 Essential Questions</vt:lpstr>
      <vt:lpstr>3.3 Essential Questions</vt:lpstr>
      <vt:lpstr>3.3 Essential Questions</vt:lpstr>
      <vt:lpstr>3.4 Water</vt:lpstr>
      <vt:lpstr>3.4 Essential Questions</vt:lpstr>
      <vt:lpstr>3.4 Essential Questions</vt:lpstr>
      <vt:lpstr>3.4 Essential Questions</vt:lpstr>
      <vt:lpstr>3.4 Essential Questions</vt:lpstr>
      <vt:lpstr>3.4 Essential Questions</vt:lpstr>
      <vt:lpstr>3.4 Essential Questions</vt:lpstr>
      <vt:lpstr>3.4 Essential Questions</vt:lpstr>
      <vt:lpstr>3.4 Essential Questions</vt:lpstr>
      <vt:lpstr>3.4 Essential Questions</vt:lpstr>
      <vt:lpstr>3.4 Essential Questions</vt:lpstr>
      <vt:lpstr>Unit 4: Movement</vt:lpstr>
      <vt:lpstr>4.1 Joints &amp; Motion (michael)</vt:lpstr>
      <vt:lpstr>4.1: Essential Questions</vt:lpstr>
      <vt:lpstr>4.1: Essential Questions </vt:lpstr>
      <vt:lpstr>4.1: Essential Questions </vt:lpstr>
      <vt:lpstr>4.1: Essential Questions </vt:lpstr>
      <vt:lpstr>4.1: Essential Questions </vt:lpstr>
      <vt:lpstr>4.1: Essential Questions </vt:lpstr>
      <vt:lpstr>4.1: Essential Questions </vt:lpstr>
      <vt:lpstr>4.1: Essential Questions </vt:lpstr>
      <vt:lpstr>4.2 Muscles (michael)</vt:lpstr>
      <vt:lpstr>4.2 Essential Questions</vt:lpstr>
      <vt:lpstr>4.2 Essential Questions</vt:lpstr>
      <vt:lpstr>4.2 Essential Questions</vt:lpstr>
      <vt:lpstr>4.2 Essential Questions</vt:lpstr>
      <vt:lpstr>4.2 Essential Questions</vt:lpstr>
      <vt:lpstr>4.2 Essential Questions</vt:lpstr>
      <vt:lpstr>4.2 Essential Questions</vt:lpstr>
      <vt:lpstr>4.2 Essential Questions</vt:lpstr>
      <vt:lpstr>4.2 Essential Questions</vt:lpstr>
      <vt:lpstr>4.2 Essential Questions</vt:lpstr>
      <vt:lpstr>4.2 Essential Questions</vt:lpstr>
      <vt:lpstr>4.2 Essential Questions</vt:lpstr>
      <vt:lpstr>4.3 Blood Flow</vt:lpstr>
      <vt:lpstr>4.3: Essential Questions</vt:lpstr>
      <vt:lpstr>4.3: Essential Questions</vt:lpstr>
      <vt:lpstr>4.3: Essential Questions</vt:lpstr>
      <vt:lpstr>4.3: Essential Questions</vt:lpstr>
      <vt:lpstr>4.3: Essential Questions</vt:lpstr>
      <vt:lpstr>4.3: Essential Questions</vt:lpstr>
      <vt:lpstr>4.3: Essential Questions</vt:lpstr>
      <vt:lpstr>4.3: Essential Questions</vt:lpstr>
      <vt:lpstr>4.3: Essential Questions</vt:lpstr>
      <vt:lpstr>4.3; Essential Questions</vt:lpstr>
      <vt:lpstr>4.3: Essential Questions</vt:lpstr>
      <vt:lpstr>4.3: Essential Questions</vt:lpstr>
      <vt:lpstr>4.3: Essential Questions</vt:lpstr>
      <vt:lpstr>4.3: Essential Questions</vt:lpstr>
      <vt:lpstr>4.3: Essential Questions</vt:lpstr>
      <vt:lpstr>4.4 Exercise Physiology (michael) </vt:lpstr>
      <vt:lpstr>4.4: essential Questions</vt:lpstr>
      <vt:lpstr>4.4: essential Questions</vt:lpstr>
      <vt:lpstr>4.4: essential Questions</vt:lpstr>
      <vt:lpstr>4.4: essential Questions</vt:lpstr>
      <vt:lpstr>4.4: essential Questions</vt:lpstr>
      <vt:lpstr>4.4: essential Questions</vt:lpstr>
      <vt:lpstr>4.4: essential Questions</vt:lpstr>
      <vt:lpstr>4.4: essential Questions</vt:lpstr>
      <vt:lpstr>4.4: essential Questions</vt:lpstr>
      <vt:lpstr>Unit 5 Protection</vt:lpstr>
      <vt:lpstr>5.1 Skin</vt:lpstr>
      <vt:lpstr>5.1 Essential Questions</vt:lpstr>
      <vt:lpstr>5.1: Essential Questions</vt:lpstr>
      <vt:lpstr>5.1: Essential Questions</vt:lpstr>
      <vt:lpstr>5.1: Essential Questions</vt:lpstr>
      <vt:lpstr>5.1 Essential Questions</vt:lpstr>
      <vt:lpstr>5.1 Essential Questions </vt:lpstr>
      <vt:lpstr>5.1 Essential Questions </vt:lpstr>
      <vt:lpstr>  5.1 Essential Questions </vt:lpstr>
      <vt:lpstr> 5.1: Essential Questions</vt:lpstr>
      <vt:lpstr>5.1: Essential Questions</vt:lpstr>
      <vt:lpstr>5.2 Bones</vt:lpstr>
      <vt:lpstr>5.2 Essential Questions</vt:lpstr>
      <vt:lpstr>5.2: Essential Questions</vt:lpstr>
      <vt:lpstr>5.2: Essential Questions</vt:lpstr>
      <vt:lpstr>5.2: Essential Questions</vt:lpstr>
      <vt:lpstr>5.2: Essential Questions</vt:lpstr>
      <vt:lpstr>5.2: Essential Questions</vt:lpstr>
      <vt:lpstr>5.2: Essential Questions</vt:lpstr>
      <vt:lpstr>5.2: Essential Questions</vt:lpstr>
      <vt:lpstr>5.2: Essential Questions</vt:lpstr>
      <vt:lpstr>5.2: Essential Questions-George</vt:lpstr>
      <vt:lpstr>5.2: Essential Questions</vt:lpstr>
      <vt:lpstr>5.2: Essential Questions</vt:lpstr>
      <vt:lpstr>5.3 Blood and Lymph Cells</vt:lpstr>
      <vt:lpstr>5.3: Essential Questions</vt:lpstr>
      <vt:lpstr>5.3: Essential Questions</vt:lpstr>
      <vt:lpstr>5.3: Essential Questions </vt:lpstr>
      <vt:lpstr>5.3: Essential Questions </vt:lpstr>
      <vt:lpstr>5.3: Essential Questions </vt:lpstr>
      <vt:lpstr>5.3: essential Questions</vt:lpstr>
      <vt:lpstr>5.3: essential Questions </vt:lpstr>
      <vt:lpstr>5.3: essential Questions </vt:lpstr>
      <vt:lpstr>Unit 6 Homeostasis</vt:lpstr>
      <vt:lpstr>6.1 Health and Wellness (michael)</vt:lpstr>
      <vt:lpstr>6.1: Essential Questions</vt:lpstr>
      <vt:lpstr>6.1: Essential Questions </vt:lpstr>
      <vt:lpstr>6.1: Essential Questions </vt:lpstr>
      <vt:lpstr>6.1: Essential Questions </vt:lpstr>
      <vt:lpstr>6.1: Essential Questions </vt:lpstr>
      <vt:lpstr>6.1: Essential Questions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PLTW HBS Full  Study Guide</dc:title>
  <dc:creator>Hisrich, Heidi</dc:creator>
  <cp:lastModifiedBy>Chadwick Leslie</cp:lastModifiedBy>
  <cp:revision>1</cp:revision>
  <dcterms:modified xsi:type="dcterms:W3CDTF">2016-06-06T21:47:14Z</dcterms:modified>
</cp:coreProperties>
</file>