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82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4B38-08E1-46E4-973C-47B594315784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D29B-6469-49BF-B64E-D8CF84F38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0530-F127-4BAC-A6AD-1CDDEF3FD51C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64D82-45A0-4FA4-AC39-5E343BF5F9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HBS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</a:p>
        </p:txBody>
      </p:sp>
      <p:pic>
        <p:nvPicPr>
          <p:cNvPr id="25603" name="Content Placeholder 7" descr="Diaphysis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1730375"/>
            <a:ext cx="2944813" cy="3908425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/>
          <a:lstStyle/>
          <a:p>
            <a:pPr eaLnBrk="1" hangingPunct="1"/>
            <a:r>
              <a:rPr lang="en-US" b="1" i="1" u="sng" smtClean="0">
                <a:latin typeface="Arial Rounded MT Bold" pitchFamily="34" charset="0"/>
              </a:rPr>
              <a:t>Diaphysis</a:t>
            </a:r>
            <a:endParaRPr lang="en-US" smtClean="0">
              <a:latin typeface="Arial Rounded MT Bold" pitchFamily="34" charset="0"/>
            </a:endParaRP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Also called the “shaft”</a:t>
            </a: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Mostly compact or cortical bone.</a:t>
            </a: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Strong yet light enough in weight             to permit easy movement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i="1" u="sng" smtClean="0">
                <a:latin typeface="Arial Rounded MT Bold" pitchFamily="34" charset="0"/>
              </a:rPr>
              <a:t>Epiphysis</a:t>
            </a: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 Mostly spongy or cancellous bone</a:t>
            </a: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 Has many spaces filled with red           bone marrow which produces red and white blood cells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ym typeface="Monotype Sorts"/>
              </a:rPr>
              <a:t>  </a:t>
            </a:r>
          </a:p>
          <a:p>
            <a:pPr eaLnBrk="1" hangingPunct="1"/>
            <a:endParaRPr lang="en-US" smtClean="0"/>
          </a:p>
        </p:txBody>
      </p:sp>
      <p:pic>
        <p:nvPicPr>
          <p:cNvPr id="26628" name="Content Placeholder 4" descr="epiphysi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70400" y="1752600"/>
            <a:ext cx="3989388" cy="2992438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b="1" i="1" u="sng" smtClean="0">
                <a:latin typeface="Arial Rounded MT Bold" pitchFamily="34" charset="0"/>
              </a:rPr>
              <a:t>Epiphyseal Plate</a:t>
            </a:r>
          </a:p>
          <a:p>
            <a:pPr eaLnBrk="1" hangingPunct="1"/>
            <a:r>
              <a:rPr lang="en-US" sz="2400" b="1" smtClean="0">
                <a:latin typeface="Arial Rounded MT Bold" pitchFamily="34" charset="0"/>
              </a:rPr>
              <a:t> </a:t>
            </a:r>
            <a:r>
              <a:rPr lang="en-US" sz="2400" smtClean="0">
                <a:latin typeface="Arial Rounded MT Bold" pitchFamily="34" charset="0"/>
                <a:sym typeface="Monotype Sorts"/>
              </a:rPr>
              <a:t>Cartilage between  the epiphyses and the diaphysis</a:t>
            </a:r>
          </a:p>
          <a:p>
            <a:pPr eaLnBrk="1" hangingPunct="1"/>
            <a:r>
              <a:rPr lang="en-US" sz="2400" smtClean="0">
                <a:latin typeface="Arial Rounded MT Bold" pitchFamily="34" charset="0"/>
                <a:sym typeface="Monotype Sorts"/>
              </a:rPr>
              <a:t> Site of growth in bone length</a:t>
            </a:r>
          </a:p>
          <a:p>
            <a:pPr eaLnBrk="1" hangingPunct="1"/>
            <a:r>
              <a:rPr lang="en-US" sz="2400" smtClean="0">
                <a:latin typeface="Arial Rounded MT Bold" pitchFamily="34" charset="0"/>
                <a:sym typeface="Monotype Sorts"/>
              </a:rPr>
              <a:t>Growth ceases when all epiphyseal cartilage is transformed into bone.</a:t>
            </a:r>
          </a:p>
          <a:p>
            <a:pPr eaLnBrk="1" hangingPunct="1"/>
            <a:endParaRPr lang="en-US" smtClean="0"/>
          </a:p>
        </p:txBody>
      </p:sp>
      <p:pic>
        <p:nvPicPr>
          <p:cNvPr id="27652" name="Content Placeholder 7" descr="epiphyseal_plate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1905000"/>
            <a:ext cx="4457700" cy="3302000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pic>
        <p:nvPicPr>
          <p:cNvPr id="28675" name="Content Placeholder 4" descr="Perisosteum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2338388"/>
            <a:ext cx="3810000" cy="304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000" b="1" i="1" u="sng" smtClean="0">
                <a:latin typeface="Arial Rounded MT Bold" pitchFamily="34" charset="0"/>
              </a:rPr>
              <a:t>Periosteum</a:t>
            </a:r>
          </a:p>
          <a:p>
            <a:pPr eaLnBrk="1" hangingPunct="1"/>
            <a:r>
              <a:rPr lang="en-US" sz="2000" b="1" smtClean="0">
                <a:latin typeface="Arial Rounded MT Bold" pitchFamily="34" charset="0"/>
              </a:rPr>
              <a:t>“Peri” means around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>
                <a:latin typeface="Arial Rounded MT Bold" pitchFamily="34" charset="0"/>
                <a:sym typeface="Monotype Sorts"/>
              </a:rPr>
              <a:t>     and  “osteum” means bone</a:t>
            </a:r>
          </a:p>
          <a:p>
            <a:pPr eaLnBrk="1" hangingPunct="1"/>
            <a:r>
              <a:rPr lang="en-US" sz="2000" smtClean="0">
                <a:latin typeface="Arial Rounded MT Bold" pitchFamily="34" charset="0"/>
                <a:sym typeface="Monotype Sorts"/>
              </a:rPr>
              <a:t>Tough, white, vascular,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>
                <a:latin typeface="Arial Rounded MT Bold" pitchFamily="34" charset="0"/>
                <a:sym typeface="Monotype Sorts"/>
              </a:rPr>
              <a:t>     fibrous membrane on the outside of a bone</a:t>
            </a:r>
          </a:p>
          <a:p>
            <a:pPr eaLnBrk="1" hangingPunct="1"/>
            <a:r>
              <a:rPr lang="en-US" sz="2000" smtClean="0">
                <a:latin typeface="Arial Rounded MT Bold" pitchFamily="34" charset="0"/>
                <a:sym typeface="Monotype Sorts"/>
              </a:rPr>
              <a:t>Contains blood vessels, lymph  vessels, and nerves</a:t>
            </a:r>
          </a:p>
          <a:p>
            <a:pPr eaLnBrk="1" hangingPunct="1"/>
            <a:r>
              <a:rPr lang="en-US" sz="2000" smtClean="0">
                <a:latin typeface="Arial Rounded MT Bold" pitchFamily="34" charset="0"/>
                <a:sym typeface="Monotype Sorts"/>
              </a:rPr>
              <a:t> Responsible for bone growth,  bone repair, and nutrition.</a:t>
            </a:r>
          </a:p>
          <a:p>
            <a:pPr eaLnBrk="1" hangingPunct="1"/>
            <a:r>
              <a:rPr lang="en-US" sz="2000" smtClean="0">
                <a:latin typeface="Arial Rounded MT Bold" pitchFamily="34" charset="0"/>
                <a:sym typeface="Monotype Sorts"/>
              </a:rPr>
              <a:t>If periosteum is removed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>
                <a:latin typeface="Arial Rounded MT Bold" pitchFamily="34" charset="0"/>
                <a:sym typeface="Monotype Sorts"/>
              </a:rPr>
              <a:t>      bone will die</a:t>
            </a:r>
          </a:p>
          <a:p>
            <a:pPr eaLnBrk="1" hangingPunct="1"/>
            <a:endParaRPr lang="en-US" sz="2400" smtClean="0">
              <a:latin typeface="Arial Rounded MT Bold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b="1" i="1" u="sng" dirty="0" err="1" smtClean="0">
                <a:latin typeface="Arial Rounded MT Bold" pitchFamily="34" charset="0"/>
              </a:rPr>
              <a:t>Endosteum</a:t>
            </a:r>
            <a:endParaRPr lang="en-US" sz="3100" b="1" i="1" u="sng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“Endo” means within and “</a:t>
            </a:r>
            <a:r>
              <a:rPr lang="en-US" sz="3100" dirty="0" err="1" smtClean="0">
                <a:latin typeface="Arial Rounded MT Bold" pitchFamily="34" charset="0"/>
                <a:sym typeface="Monotype Sorts" pitchFamily="2" charset="2"/>
              </a:rPr>
              <a:t>osteum</a:t>
            </a: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” means bones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Membrane within the bone that lines the </a:t>
            </a:r>
            <a:r>
              <a:rPr lang="en-US" sz="3100" dirty="0" err="1" smtClean="0">
                <a:latin typeface="Arial Rounded MT Bold" pitchFamily="34" charset="0"/>
                <a:sym typeface="Monotype Sorts" pitchFamily="2" charset="2"/>
              </a:rPr>
              <a:t>medullary</a:t>
            </a: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  cavity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 </a:t>
            </a:r>
            <a:r>
              <a:rPr lang="en-US" sz="3100" dirty="0" err="1" smtClean="0">
                <a:latin typeface="Arial Rounded MT Bold" pitchFamily="34" charset="0"/>
                <a:sym typeface="Monotype Sorts" pitchFamily="2" charset="2"/>
              </a:rPr>
              <a:t>Osteoclasts</a:t>
            </a:r>
            <a:r>
              <a:rPr lang="en-US" sz="3100" dirty="0" smtClean="0">
                <a:latin typeface="Arial Rounded MT Bold" pitchFamily="34" charset="0"/>
                <a:sym typeface="Monotype Sorts" pitchFamily="2" charset="2"/>
              </a:rPr>
              <a:t> (tear down bones) are located in this           cavity.  They dissolve bone to keep the cavity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9700" name="Content Placeholder 4" descr="Endosteum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70463" y="1600200"/>
            <a:ext cx="3394075" cy="4525963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pic>
        <p:nvPicPr>
          <p:cNvPr id="30723" name="Content Placeholder 4" descr="Medullary Cavity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490788"/>
            <a:ext cx="3657600" cy="2743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4419600" cy="4830763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 Rounded MT Bold" pitchFamily="34" charset="0"/>
                <a:sym typeface="Monotype Sorts"/>
              </a:rPr>
              <a:t>.   </a:t>
            </a:r>
            <a:r>
              <a:rPr lang="en-US" sz="2400" b="1" i="1" u="sng" smtClean="0">
                <a:latin typeface="Arial Rounded MT Bold" pitchFamily="34" charset="0"/>
                <a:sym typeface="Monotype Sorts"/>
              </a:rPr>
              <a:t>Medullary Cavity</a:t>
            </a:r>
          </a:p>
          <a:p>
            <a:pPr eaLnBrk="1" hangingPunct="1"/>
            <a:r>
              <a:rPr lang="en-US" sz="2200" smtClean="0">
                <a:latin typeface="Arial Rounded MT Bold" pitchFamily="34" charset="0"/>
                <a:sym typeface="Monotype Sorts"/>
              </a:rPr>
              <a:t>Hollow space or cavity inside the diaphyses of the  bone that contains the yellow bone marrow</a:t>
            </a:r>
          </a:p>
          <a:p>
            <a:pPr eaLnBrk="1" hangingPunct="1"/>
            <a:r>
              <a:rPr lang="en-US" sz="2200" smtClean="0">
                <a:latin typeface="Arial Rounded MT Bold" pitchFamily="34" charset="0"/>
                <a:sym typeface="Monotype Sorts"/>
              </a:rPr>
              <a:t>Yellow marrow started out as red marrow, but           gradually turns to fat cells in long bones</a:t>
            </a:r>
          </a:p>
          <a:p>
            <a:pPr eaLnBrk="1" hangingPunct="1"/>
            <a:r>
              <a:rPr lang="en-US" sz="2200" smtClean="0">
                <a:latin typeface="Arial Rounded MT Bold" pitchFamily="34" charset="0"/>
                <a:sym typeface="Monotype Sorts"/>
              </a:rPr>
              <a:t>These fat cells can be converted to energy          when needed </a:t>
            </a:r>
          </a:p>
          <a:p>
            <a:pPr eaLnBrk="1" hangingPunct="1"/>
            <a:r>
              <a:rPr lang="en-US" sz="2200" smtClean="0">
                <a:latin typeface="Arial Rounded MT Bold" pitchFamily="34" charset="0"/>
                <a:sym typeface="Monotype Sorts"/>
              </a:rPr>
              <a:t>Some WBC’s are made here </a:t>
            </a:r>
          </a:p>
          <a:p>
            <a:pPr eaLnBrk="1" hangingPunct="1"/>
            <a:endParaRPr lang="en-US" sz="2400" smtClean="0">
              <a:latin typeface="Arial Rounded MT Bold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i="1" u="sng" smtClean="0">
                <a:latin typeface="Arial Rounded MT Bold" pitchFamily="34" charset="0"/>
              </a:rPr>
              <a:t>Articular Cartilage</a:t>
            </a:r>
          </a:p>
          <a:p>
            <a:pPr eaLnBrk="1" hangingPunct="1"/>
            <a:r>
              <a:rPr lang="en-US" smtClean="0">
                <a:latin typeface="Arial Rounded MT Bold" pitchFamily="34" charset="0"/>
                <a:sym typeface="Monotype Sorts"/>
              </a:rPr>
              <a:t>Thin layer of cartilage  covering each epiphysis</a:t>
            </a:r>
          </a:p>
          <a:p>
            <a:pPr eaLnBrk="1" hangingPunct="1"/>
            <a:r>
              <a:rPr lang="en-US" smtClean="0">
                <a:latin typeface="Arial Rounded MT Bold" pitchFamily="34" charset="0"/>
                <a:sym typeface="Monotype Sorts"/>
              </a:rPr>
              <a:t>Acts like a shock absorber  between bones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ym typeface="Monotype Sorts"/>
              </a:rPr>
              <a:t> </a:t>
            </a:r>
          </a:p>
          <a:p>
            <a:pPr eaLnBrk="1" hangingPunct="1"/>
            <a:endParaRPr lang="en-US" smtClean="0"/>
          </a:p>
        </p:txBody>
      </p:sp>
      <p:pic>
        <p:nvPicPr>
          <p:cNvPr id="34820" name="Content Placeholder 4" descr="Articular Cartilege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676400"/>
            <a:ext cx="3975100" cy="2981325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Parts of the Long Bone</a:t>
            </a:r>
            <a:endParaRPr lang="en-US" smtClean="0"/>
          </a:p>
        </p:txBody>
      </p:sp>
      <p:pic>
        <p:nvPicPr>
          <p:cNvPr id="35843" name="Content Placeholder 4" descr="Haversian Canal.gif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8275" y="2057400"/>
            <a:ext cx="4327525" cy="28194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err="1" smtClean="0">
                <a:latin typeface="Arial Rounded MT Bold" pitchFamily="34" charset="0"/>
              </a:rPr>
              <a:t>Haversian</a:t>
            </a:r>
            <a:r>
              <a:rPr lang="en-US" b="1" i="1" u="sng" dirty="0" smtClean="0">
                <a:latin typeface="Arial Rounded MT Bold" pitchFamily="34" charset="0"/>
              </a:rPr>
              <a:t> System (HC)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  <a:sym typeface="Monotype Sorts" pitchFamily="2" charset="2"/>
              </a:rPr>
              <a:t>Circulatory system within bone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  <a:sym typeface="Monotype Sorts" pitchFamily="2" charset="2"/>
              </a:rPr>
              <a:t>Contains blood vessels that run  parallel to the long axis of the bone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  <a:sym typeface="Monotype Sorts" pitchFamily="2" charset="2"/>
              </a:rPr>
              <a:t>Provides nutrients to the  </a:t>
            </a:r>
            <a:r>
              <a:rPr lang="en-US" dirty="0" err="1" smtClean="0">
                <a:latin typeface="Arial Rounded MT Bold" pitchFamily="34" charset="0"/>
                <a:sym typeface="Monotype Sorts" pitchFamily="2" charset="2"/>
              </a:rPr>
              <a:t>osteocytes</a:t>
            </a:r>
            <a:r>
              <a:rPr lang="en-US" dirty="0" smtClean="0">
                <a:latin typeface="Arial Rounded MT Bold" pitchFamily="34" charset="0"/>
                <a:sym typeface="Monotype Sorts" pitchFamily="2" charset="2"/>
              </a:rPr>
              <a:t> (OC) and removes waste.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[Dense bone is called compact bone and porous bone is called:]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6100" y="1600200"/>
            <a:ext cx="7632700" cy="45212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[Bone marrow]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[Cartilage]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[Spongy bone]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[Soft bone]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  <p:sndAc>
      <p:stSnd>
        <p:snd r:embed="rId5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[These bones are oddly shaped (like jigsaw puzzle pieces).]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6100" y="1600200"/>
            <a:ext cx="8140700" cy="45212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[Long bones]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[irregular bones]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[flat bones]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[short bones]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  <p:sndAc>
      <p:stSnd>
        <p:snd r:embed="rId5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600" smtClean="0">
                <a:latin typeface="Arial Black" pitchFamily="34" charset="0"/>
              </a:rPr>
              <a:t>4 Types of Bones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sz="2800" smtClean="0">
                <a:latin typeface="Arial Rounded MT Bold" pitchFamily="34" charset="0"/>
              </a:rPr>
              <a:t>The 206 bones are divided into 4 types based on their form.</a:t>
            </a:r>
          </a:p>
          <a:p>
            <a:pPr eaLnBrk="1" hangingPunct="1"/>
            <a:endParaRPr lang="en-US" sz="2800" smtClean="0">
              <a:latin typeface="Arial Rounded MT Bold" pitchFamily="34" charset="0"/>
            </a:endParaRPr>
          </a:p>
        </p:txBody>
      </p:sp>
      <p:pic>
        <p:nvPicPr>
          <p:cNvPr id="16388" name="Picture Placeholder 9" descr="types_of_bones--0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430" r="1430"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[The shaft of the long bone is called?]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6100" y="1600200"/>
            <a:ext cx="8140700" cy="45212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[Medulla]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[Periosteum]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[Epiphysis]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[Diaphysis]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  <p:sndAc>
      <p:stSnd>
        <p:snd r:embed="rId5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[The outer covering of the bones is the]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6100" y="1600200"/>
            <a:ext cx="8140700" cy="45212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[Cartilage]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[Diaphysis]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[Epiphysis]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[Periosteum]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  <p:sndAc>
      <p:stSnd>
        <p:snd r:embed="rId5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[When eating a chicken leg, which part of the bone has most of  the meat on it?]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46100" y="1600200"/>
            <a:ext cx="8140700" cy="45212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[Epiphysis]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[Diaphysis]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[Bone Marrow]</a:t>
            </a:r>
          </a:p>
          <a:p>
            <a:pPr marL="609600" indent="-609600" eaLnBrk="1" hangingPunct="1">
              <a:buFont typeface="Arial" pitchFamily="34" charset="0"/>
              <a:buAutoNum type="alphaUcPeriod"/>
            </a:pPr>
            <a:r>
              <a:rPr lang="en-US" smtClean="0"/>
              <a:t>[Endosteum]</a:t>
            </a:r>
          </a:p>
        </p:txBody>
      </p:sp>
    </p:spTree>
    <p:custDataLst>
      <p:tags r:id="rId1"/>
    </p:custDataLst>
  </p:cSld>
  <p:clrMapOvr>
    <a:masterClrMapping/>
  </p:clrMapOvr>
  <p:transition spd="med">
    <p:newsflash/>
    <p:sndAc>
      <p:stSnd>
        <p:snd r:embed="rId5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Long Bones</a:t>
            </a:r>
          </a:p>
        </p:txBody>
      </p:sp>
      <p:pic>
        <p:nvPicPr>
          <p:cNvPr id="17411" name="Content Placeholder 12" descr="femur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66750" y="1600200"/>
            <a:ext cx="3619500" cy="4525963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Arial Rounded MT Bold" pitchFamily="34" charset="0"/>
              </a:rPr>
              <a:t>Long Bones</a:t>
            </a:r>
            <a:r>
              <a:rPr lang="en-US" smtClean="0">
                <a:latin typeface="Arial Rounded MT Bold" pitchFamily="34" charset="0"/>
              </a:rPr>
              <a:t> - constructed for weight - bearing and movement.</a:t>
            </a:r>
          </a:p>
          <a:p>
            <a:pPr eaLnBrk="1" hangingPunct="1">
              <a:buFont typeface="Arial" pitchFamily="34" charset="0"/>
              <a:buNone/>
            </a:pPr>
            <a:endParaRPr lang="en-US" smtClean="0">
              <a:latin typeface="Arial Rounded MT Bold" pitchFamily="34" charset="0"/>
            </a:endParaRPr>
          </a:p>
          <a:p>
            <a:pPr eaLnBrk="1" hangingPunct="1"/>
            <a:r>
              <a:rPr lang="en-US" smtClean="0">
                <a:latin typeface="Arial Rounded MT Bold" pitchFamily="34" charset="0"/>
              </a:rPr>
              <a:t>Examples are the femur and the humerus</a:t>
            </a:r>
            <a:endParaRPr lang="en-US" u="sng" smtClean="0">
              <a:latin typeface="Arial Rounded MT Bold" pitchFamily="34" charset="0"/>
            </a:endParaRPr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Short Bones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u="sng" dirty="0" smtClean="0">
                <a:latin typeface="Arial Rounded MT Bold" pitchFamily="34" charset="0"/>
              </a:rPr>
              <a:t>Short Bones</a:t>
            </a:r>
            <a:r>
              <a:rPr lang="en-US" sz="3200" dirty="0" smtClean="0">
                <a:latin typeface="Arial Rounded MT Bold" pitchFamily="34" charset="0"/>
              </a:rPr>
              <a:t> - make flexible movement       possible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Arial Rounded MT Bold" pitchFamily="34" charset="0"/>
              </a:rPr>
              <a:t>Examples are wrist bones       (carpals) and foot bones (</a:t>
            </a:r>
            <a:r>
              <a:rPr lang="en-US" sz="3200" dirty="0" err="1" smtClean="0">
                <a:latin typeface="Arial Rounded MT Bold" pitchFamily="34" charset="0"/>
              </a:rPr>
              <a:t>tarsals</a:t>
            </a:r>
            <a:r>
              <a:rPr lang="en-US" sz="3200" dirty="0" smtClean="0">
                <a:latin typeface="Arial Rounded MT Bold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3200" dirty="0">
              <a:latin typeface="Arial Rounded MT Bold" pitchFamily="34" charset="0"/>
            </a:endParaRPr>
          </a:p>
        </p:txBody>
      </p:sp>
      <p:pic>
        <p:nvPicPr>
          <p:cNvPr id="18436" name="Content Placeholder 4" descr="Carpal bon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91000" y="1981200"/>
            <a:ext cx="4162425" cy="3408363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Flat Bones</a:t>
            </a:r>
          </a:p>
        </p:txBody>
      </p:sp>
      <p:pic>
        <p:nvPicPr>
          <p:cNvPr id="19459" name="Content Placeholder 4" descr="skull bon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77988"/>
            <a:ext cx="4038600" cy="43703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rial Rounded MT Bold" pitchFamily="34" charset="0"/>
              </a:rPr>
              <a:t>Flat Bones</a:t>
            </a:r>
            <a:r>
              <a:rPr lang="en-US" dirty="0" smtClean="0">
                <a:latin typeface="Arial Rounded MT Bold" pitchFamily="34" charset="0"/>
              </a:rPr>
              <a:t> - these bones help provide      organ protection and are important      sites for </a:t>
            </a:r>
            <a:r>
              <a:rPr lang="en-US" dirty="0" err="1" smtClean="0">
                <a:latin typeface="Arial Rounded MT Bold" pitchFamily="34" charset="0"/>
              </a:rPr>
              <a:t>hemopoiesis</a:t>
            </a:r>
            <a:r>
              <a:rPr lang="en-US" dirty="0" smtClean="0">
                <a:latin typeface="Arial Rounded MT Bold" pitchFamily="34" charset="0"/>
              </a:rPr>
              <a:t> (blood cell formation.)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Examples are skull      bones, sternum, and ribs. 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Irregular Bones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Arial Rounded MT Bold" pitchFamily="34" charset="0"/>
              </a:rPr>
              <a:t>Irregular Bones - </a:t>
            </a:r>
            <a:r>
              <a:rPr lang="en-US" dirty="0" smtClean="0">
                <a:latin typeface="Arial Rounded MT Bold" pitchFamily="34" charset="0"/>
              </a:rPr>
              <a:t> odd shapes that do not fit      into the other three categories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They have unique shapes related to their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 Rounded MT Bold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 Examples are the vertebrae and the ear bones.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484" name="Content Placeholder 9" descr="spinal column.gif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1524000"/>
            <a:ext cx="2614613" cy="4284663"/>
          </a:xfr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-1524000"/>
            <a:ext cx="3008313" cy="31242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 Black" pitchFamily="34" charset="0"/>
              </a:rPr>
              <a:t>Tissue Structure of Bones</a:t>
            </a:r>
          </a:p>
        </p:txBody>
      </p:sp>
      <p:pic>
        <p:nvPicPr>
          <p:cNvPr id="21507" name="Content Placeholder 4" descr="Compact Bon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419600" y="2362200"/>
            <a:ext cx="3830638" cy="26622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3160713" cy="43735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34" charset="0"/>
              </a:rPr>
              <a:t>There are two major types of bone based on their</a:t>
            </a:r>
          </a:p>
          <a:p>
            <a:pPr eaLnBrk="1" hangingPunct="1"/>
            <a:r>
              <a:rPr lang="en-US" sz="2400" smtClean="0">
                <a:latin typeface="Arial Rounded MT Bold" pitchFamily="34" charset="0"/>
              </a:rPr>
              <a:t>histological  (tissue) structure:</a:t>
            </a:r>
          </a:p>
          <a:p>
            <a:pPr eaLnBrk="1" hangingPunct="1"/>
            <a:endParaRPr lang="en-US" sz="2400" smtClean="0">
              <a:latin typeface="Arial Rounded MT Bold" pitchFamily="34" charset="0"/>
            </a:endParaRPr>
          </a:p>
          <a:p>
            <a:pPr eaLnBrk="1" hangingPunct="1"/>
            <a:r>
              <a:rPr lang="en-US" sz="2400" smtClean="0">
                <a:latin typeface="Arial Rounded MT Bold" pitchFamily="34" charset="0"/>
              </a:rPr>
              <a:t>. </a:t>
            </a:r>
            <a:r>
              <a:rPr lang="en-US" sz="2400" u="sng" smtClean="0">
                <a:latin typeface="Arial Rounded MT Bold" pitchFamily="34" charset="0"/>
              </a:rPr>
              <a:t>Compact or Cortical Bone </a:t>
            </a:r>
            <a:r>
              <a:rPr lang="en-US" sz="2400" smtClean="0">
                <a:latin typeface="Arial Rounded MT Bold" pitchFamily="34" charset="0"/>
              </a:rPr>
              <a:t> - mostly solid bone matrix and cells with few spaces.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08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smtClean="0">
                <a:latin typeface="Arial Black" pitchFamily="34" charset="0"/>
              </a:rPr>
              <a:t>Tissue Structure of Bones</a:t>
            </a:r>
          </a:p>
        </p:txBody>
      </p:sp>
      <p:pic>
        <p:nvPicPr>
          <p:cNvPr id="4100" name="Content Placeholder 8" descr="6CAEZXYRWCA610NPUCAEVYEY0CAYEM23RCASpongy Bone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33800" y="1524000"/>
            <a:ext cx="4691063" cy="36576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419600"/>
          </a:xfrm>
        </p:spPr>
        <p:txBody>
          <a:bodyPr/>
          <a:lstStyle/>
          <a:p>
            <a:pPr eaLnBrk="1" hangingPunct="1"/>
            <a:r>
              <a:rPr lang="en-US" sz="2800" u="sng" smtClean="0">
                <a:latin typeface="Arial Rounded MT Bold" pitchFamily="34" charset="0"/>
              </a:rPr>
              <a:t>Spongy or Cancellous bone</a:t>
            </a:r>
            <a:r>
              <a:rPr lang="en-US" sz="2800" smtClean="0">
                <a:latin typeface="Arial Rounded MT Bold" pitchFamily="34" charset="0"/>
              </a:rPr>
              <a:t> - has many</a:t>
            </a:r>
          </a:p>
          <a:p>
            <a:pPr eaLnBrk="1" hangingPunct="1"/>
            <a:r>
              <a:rPr lang="en-US" sz="2800" smtClean="0">
                <a:latin typeface="Arial Rounded MT Bold" pitchFamily="34" charset="0"/>
              </a:rPr>
              <a:t>spaces within a lacy network of bone.</a:t>
            </a:r>
          </a:p>
          <a:p>
            <a:pPr eaLnBrk="1" hangingPunct="1"/>
            <a:endParaRPr lang="en-US" sz="2800" smtClean="0">
              <a:latin typeface="Arial Rounded MT Bold" pitchFamily="34" charset="0"/>
            </a:endParaRPr>
          </a:p>
          <a:p>
            <a:pPr eaLnBrk="1" hangingPunct="1"/>
            <a:endParaRPr lang="en-US" sz="2800" smtClean="0">
              <a:latin typeface="Arial Rounded MT Bold" pitchFamily="34" charset="0"/>
            </a:endParaRPr>
          </a:p>
          <a:p>
            <a:pPr eaLnBrk="1" hangingPunct="1"/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90600" y="4953000"/>
          <a:ext cx="1295400" cy="1173163"/>
        </p:xfrm>
        <a:graphic>
          <a:graphicData uri="http://schemas.openxmlformats.org/presentationml/2006/ole">
            <p:oleObj spid="_x0000_s1026" name="Clip" r:id="rId4" imgW="915120" imgH="8283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34" charset="0"/>
              </a:rPr>
              <a:t>Long Bones</a:t>
            </a:r>
          </a:p>
        </p:txBody>
      </p:sp>
      <p:pic>
        <p:nvPicPr>
          <p:cNvPr id="22531" name="Content Placeholder 8" descr="Long Bon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91000" y="533400"/>
            <a:ext cx="3913188" cy="5853113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 Rounded MT Bold" pitchFamily="34" charset="0"/>
              </a:rPr>
              <a:t>Long bones are hollow and shaped</a:t>
            </a:r>
          </a:p>
          <a:p>
            <a:pPr eaLnBrk="1" hangingPunct="1"/>
            <a:r>
              <a:rPr lang="en-US" sz="2800" smtClean="0">
                <a:latin typeface="Arial Rounded MT Bold" pitchFamily="34" charset="0"/>
              </a:rPr>
              <a:t>like rods or shafts with rounded end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2"/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  <p:tag name="POINTS" val="0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3"/>
  <p:tag name="POINTS" val="0"/>
  <p:tag name="TIME" val="15"/>
  <p:tag name="QUESTION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4 Answer"/>
  <p:tag name="CORRECTANSWERSTEM" val="1"/>
  <p:tag name="POINTS" val="0"/>
  <p:tag name="TIME" val="15"/>
  <p:tag name="QUESTION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AnswerStem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645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 HBS </vt:lpstr>
      <vt:lpstr>4 Types of Bones</vt:lpstr>
      <vt:lpstr>Long Bones</vt:lpstr>
      <vt:lpstr>Short Bones</vt:lpstr>
      <vt:lpstr>Flat Bones</vt:lpstr>
      <vt:lpstr>Irregular Bones</vt:lpstr>
      <vt:lpstr>Tissue Structure of Bones</vt:lpstr>
      <vt:lpstr>Tissue Structure of Bones</vt:lpstr>
      <vt:lpstr>Long Bones</vt:lpstr>
      <vt:lpstr>Parts of the Long Bone</vt:lpstr>
      <vt:lpstr>Parts of the Long Bone</vt:lpstr>
      <vt:lpstr>Parts of the Long Bone</vt:lpstr>
      <vt:lpstr>Parts of the Long Bone</vt:lpstr>
      <vt:lpstr>Parts of the Long Bone</vt:lpstr>
      <vt:lpstr>Parts of the Long Bone</vt:lpstr>
      <vt:lpstr>Parts of the Long Bone</vt:lpstr>
      <vt:lpstr>Parts of the Long Bone</vt:lpstr>
      <vt:lpstr>[Dense bone is called compact bone and porous bone is called:]</vt:lpstr>
      <vt:lpstr>[These bones are oddly shaped (like jigsaw puzzle pieces).]</vt:lpstr>
      <vt:lpstr>[The shaft of the long bone is called?]</vt:lpstr>
      <vt:lpstr>[The outer covering of the bones is the]</vt:lpstr>
      <vt:lpstr>[When eating a chicken leg, which part of the bone has most of  the meat on it?]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HBS </dc:title>
  <dc:creator>connie.king</dc:creator>
  <cp:lastModifiedBy>connie.king</cp:lastModifiedBy>
  <cp:revision>31</cp:revision>
  <dcterms:created xsi:type="dcterms:W3CDTF">2012-05-07T13:48:23Z</dcterms:created>
  <dcterms:modified xsi:type="dcterms:W3CDTF">2012-05-07T19:49:23Z</dcterms:modified>
</cp:coreProperties>
</file>