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73" r:id="rId3"/>
  </p:sldMasterIdLst>
  <p:notesMasterIdLst>
    <p:notesMasterId r:id="rId19"/>
  </p:notesMasterIdLst>
  <p:handoutMasterIdLst>
    <p:handoutMasterId r:id="rId20"/>
  </p:handoutMasterIdLst>
  <p:sldIdLst>
    <p:sldId id="273" r:id="rId4"/>
    <p:sldId id="270" r:id="rId5"/>
    <p:sldId id="272" r:id="rId6"/>
    <p:sldId id="267" r:id="rId7"/>
    <p:sldId id="259" r:id="rId8"/>
    <p:sldId id="260" r:id="rId9"/>
    <p:sldId id="261" r:id="rId10"/>
    <p:sldId id="262" r:id="rId11"/>
    <p:sldId id="263" r:id="rId12"/>
    <p:sldId id="268" r:id="rId13"/>
    <p:sldId id="269" r:id="rId14"/>
    <p:sldId id="264" r:id="rId15"/>
    <p:sldId id="265" r:id="rId16"/>
    <p:sldId id="266" r:id="rId17"/>
    <p:sldId id="271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poll" initials="s" lastIdx="5" clrIdx="0"/>
  <p:cmAuthor id="1" name="Kristen" initials="K" lastIdx="1" clrIdx="1"/>
  <p:cmAuthor id="2" name="Kristen Champion-Terrell" initials="KC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2164" autoAdjust="0"/>
  </p:normalViewPr>
  <p:slideViewPr>
    <p:cSldViewPr>
      <p:cViewPr>
        <p:scale>
          <a:sx n="80" d="100"/>
          <a:sy n="80" d="100"/>
        </p:scale>
        <p:origin x="-10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65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 dirty="0"/>
              <a:t>Presentation Name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233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 dirty="0"/>
              <a:t>Presentation Name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92531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Presentation Name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Course Name</a:t>
            </a:r>
            <a:endParaRPr lang="en-US" baseline="30000" smtClean="0"/>
          </a:p>
          <a:p>
            <a:r>
              <a:rPr lang="en-US" smtClean="0"/>
              <a:t>Unit # – Lesson #.# – Lesson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666A-3503-4EB4-9796-FFB36F66CA1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89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PLTW_MT_L_3C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47800" y="381000"/>
            <a:ext cx="6246479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BA66F-768A-496E-B201-B0F50C2CC72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A5C21-3EFD-42C5-84BD-6FC92D3A6C9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25D9F-6402-46CD-B589-6F33F57BE9D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46C69-9418-40E3-B341-72FC08C7A56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1B712-F267-4AD1-9793-86A048F079D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0E8F6-9527-4481-96FF-48BB1CF6397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D7CA6-A1F5-49C9-A354-4074CB0AFA9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3442C-F946-4817-8C5D-796044E501C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47EC1-99F6-4BB3-B26F-FC3DE3D1415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6B5AE-99B8-48C8-B463-77AB230B17B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90214-8DE6-41E0-A61B-78123E25BEB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BA66F-768A-496E-B201-B0F50C2CC7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262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A5C21-3EFD-42C5-84BD-6FC92D3A6C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428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25D9F-6402-46CD-B589-6F33F57BE9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8847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46C69-9418-40E3-B341-72FC08C7A56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1205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1B712-F267-4AD1-9793-86A048F079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0466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0E8F6-9527-4481-96FF-48BB1CF639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2129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D7CA6-A1F5-49C9-A354-4074CB0AFA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95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3442C-F946-4817-8C5D-796044E501C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535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47EC1-99F6-4BB3-B26F-FC3DE3D1415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7650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6B5AE-99B8-48C8-B463-77AB230B17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566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90214-8DE6-41E0-A61B-78123E25BE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18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8B3C12-BC1A-4959-8182-8B391870C7D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8B3C12-BC1A-4959-8182-8B391870C7D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00386B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healthinsurance.about.com/od/prescriptiondrugs/a/understanding_MD_Rx.htm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Pharmacology Basics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6934200" y="66294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Human Body Systems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Users\spoll\AppData\Local\Microsoft\Windows\Temporary Internet Files\Content.IE5\6XC1R84J\MP900321056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646" y="3889182"/>
            <a:ext cx="1930908" cy="270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049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2800" i="1" dirty="0" smtClean="0"/>
              <a:t>Side effects </a:t>
            </a:r>
            <a:r>
              <a:rPr lang="en-US" sz="2800" dirty="0" smtClean="0"/>
              <a:t>are the results of drug (or other) therapy that are beyond the desired therapeutic effects.</a:t>
            </a:r>
          </a:p>
          <a:p>
            <a:r>
              <a:rPr lang="en-US" sz="2800" dirty="0" smtClean="0"/>
              <a:t>Side effects may vary for each individual depending on the person’s disease state, age, weight, gender, ethnicity, or general health.</a:t>
            </a:r>
          </a:p>
          <a:p>
            <a:r>
              <a:rPr lang="en-US" sz="2800" dirty="0" smtClean="0"/>
              <a:t>Medications undergo rigorous testing before they are released to the public, and all confirmed potential side effects are reported on the literature that comes with a medication.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199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drug interaction occurs when the effects of one drug are altered by the effects of another drug.</a:t>
            </a:r>
          </a:p>
          <a:p>
            <a:r>
              <a:rPr lang="en-US" dirty="0" smtClean="0"/>
              <a:t>The interaction leads to an increase or decrease in effectiveness of the new medication.</a:t>
            </a:r>
          </a:p>
          <a:p>
            <a:r>
              <a:rPr lang="en-US" dirty="0" smtClean="0"/>
              <a:t>Severe drug interactions can lead to serious consequences in the body, even death. </a:t>
            </a:r>
          </a:p>
        </p:txBody>
      </p:sp>
    </p:spTree>
    <p:extLst>
      <p:ext uri="{BB962C8B-B14F-4D97-AF65-F5344CB8AC3E}">
        <p14:creationId xmlns:p14="http://schemas.microsoft.com/office/powerpoint/2010/main" val="355082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Anatomy of a Prescription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5791200" cy="5257800"/>
          </a:xfrm>
        </p:spPr>
        <p:txBody>
          <a:bodyPr/>
          <a:lstStyle/>
          <a:p>
            <a:r>
              <a:rPr lang="en-US" dirty="0" smtClean="0"/>
              <a:t>Example prescription might include:</a:t>
            </a:r>
          </a:p>
          <a:p>
            <a:pPr lvl="1"/>
            <a:r>
              <a:rPr lang="en-US" sz="2200" dirty="0" smtClean="0"/>
              <a:t>Information about the healthcare provider</a:t>
            </a:r>
          </a:p>
          <a:p>
            <a:pPr lvl="1"/>
            <a:r>
              <a:rPr lang="en-US" sz="2200" dirty="0" smtClean="0"/>
              <a:t>Patient information and date of prescription</a:t>
            </a:r>
          </a:p>
          <a:p>
            <a:pPr lvl="1"/>
            <a:r>
              <a:rPr lang="en-US" sz="2200" dirty="0" smtClean="0"/>
              <a:t>The Rx symbol </a:t>
            </a:r>
          </a:p>
          <a:p>
            <a:pPr lvl="1"/>
            <a:r>
              <a:rPr lang="en-US" sz="2200" dirty="0" smtClean="0"/>
              <a:t>The names and quantity of ingredients </a:t>
            </a:r>
          </a:p>
          <a:p>
            <a:pPr lvl="1"/>
            <a:r>
              <a:rPr lang="en-US" sz="2200" dirty="0" smtClean="0"/>
              <a:t>Directions for how the pharmacist is to fill the prescription</a:t>
            </a:r>
          </a:p>
          <a:p>
            <a:pPr lvl="1"/>
            <a:r>
              <a:rPr lang="en-US" sz="2200" dirty="0" smtClean="0"/>
              <a:t>Directions for the patient as to how/when to take the medication </a:t>
            </a:r>
          </a:p>
          <a:p>
            <a:pPr lvl="1"/>
            <a:r>
              <a:rPr lang="en-US" sz="2200" dirty="0" smtClean="0"/>
              <a:t>Information about refills and special labelling</a:t>
            </a:r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</p:txBody>
      </p:sp>
      <p:pic>
        <p:nvPicPr>
          <p:cNvPr id="8194" name="Picture 2" descr="C:\Users\spoll\AppData\Local\Microsoft\Windows\Temporary Internet Files\Content.IE5\X6T4I9Z9\MP900442317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481" y="1828800"/>
            <a:ext cx="3261519" cy="326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29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Abbreviations Used in Pharmacology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Doctors use a series of abbreviations to communicate with the pharmacist. </a:t>
            </a:r>
          </a:p>
          <a:p>
            <a:r>
              <a:rPr lang="en-US" dirty="0" smtClean="0"/>
              <a:t>These abbreviations note:</a:t>
            </a:r>
          </a:p>
          <a:p>
            <a:pPr lvl="1"/>
            <a:r>
              <a:rPr lang="en-US" sz="2400" dirty="0" smtClean="0"/>
              <a:t>How often to take the medication (twice a day, every 4 hours)</a:t>
            </a:r>
          </a:p>
          <a:p>
            <a:pPr lvl="1"/>
            <a:r>
              <a:rPr lang="en-US" sz="2400" dirty="0" smtClean="0"/>
              <a:t>When to take the medication (at night, before meals)</a:t>
            </a:r>
          </a:p>
          <a:p>
            <a:pPr lvl="1"/>
            <a:r>
              <a:rPr lang="en-US" sz="2400" dirty="0" smtClean="0"/>
              <a:t>How much medication to take (one tablet, 100 mg)</a:t>
            </a:r>
          </a:p>
          <a:p>
            <a:pPr lvl="1"/>
            <a:r>
              <a:rPr lang="en-US" sz="2400" dirty="0" smtClean="0"/>
              <a:t>How to use the medication (apply it topically, take it by mouth)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927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Abbreviations Used in Pharmacology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Obtain a </a:t>
            </a:r>
            <a:r>
              <a:rPr lang="en-US" sz="2800" b="1" dirty="0" smtClean="0"/>
              <a:t>Commonly </a:t>
            </a:r>
            <a:r>
              <a:rPr lang="en-US" sz="2800" b="1" dirty="0"/>
              <a:t>U</a:t>
            </a:r>
            <a:r>
              <a:rPr lang="en-US" sz="2800" b="1" dirty="0" smtClean="0"/>
              <a:t>sed </a:t>
            </a:r>
            <a:r>
              <a:rPr lang="en-US" sz="2800" b="1" dirty="0"/>
              <a:t>A</a:t>
            </a:r>
            <a:r>
              <a:rPr lang="en-US" sz="2800" b="1" dirty="0" smtClean="0"/>
              <a:t>bbreviations Resource Sheet </a:t>
            </a:r>
            <a:r>
              <a:rPr lang="en-US" sz="2800" dirty="0" smtClean="0"/>
              <a:t>and use it to analyze this prescription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698930"/>
              </p:ext>
            </p:extLst>
          </p:nvPr>
        </p:nvGraphicFramePr>
        <p:xfrm>
          <a:off x="2895600" y="2209800"/>
          <a:ext cx="3048000" cy="41826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0"/>
              </a:tblGrid>
              <a:tr h="4861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PLTW Medicine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104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3939 Priority Way South Drive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Indianapolis, IN 46240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Name:  Joe Smith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Address:   1515 Street Road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Date: Today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℞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Diovan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40mg</a:t>
                      </a:r>
                    </a:p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Dispense #90</a:t>
                      </a:r>
                    </a:p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Sig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po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</a:rPr>
                        <a:t>qd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  <a:tr h="1178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Generic Substitution Allowed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M.D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Dispense as Written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M.D.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Refill 0 1 2 3 PRN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LABEL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83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healthinsurance.about.com/od/prescriptiondrugs/a/understanding_MD_Rx.htm</a:t>
            </a:r>
            <a:endParaRPr lang="en-US" dirty="0" smtClean="0"/>
          </a:p>
          <a:p>
            <a:r>
              <a:rPr lang="en-US" dirty="0"/>
              <a:t>Focus on Pharmacology – Essentials for Health Professionals; Jahangir </a:t>
            </a:r>
            <a:r>
              <a:rPr lang="en-US" dirty="0" err="1"/>
              <a:t>Moini</a:t>
            </a:r>
            <a:r>
              <a:rPr lang="en-US" dirty="0"/>
              <a:t>; Pearson Learning, 2008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86B"/>
                </a:solidFill>
              </a:rPr>
              <a:t>What Is Pharmacology?</a:t>
            </a:r>
            <a:endParaRPr lang="en-US" dirty="0">
              <a:solidFill>
                <a:srgbClr val="00386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Pharmacology is the study of drugs, including their action and effects in living body systems. </a:t>
            </a:r>
          </a:p>
          <a:p>
            <a:r>
              <a:rPr lang="en-US" dirty="0" smtClean="0"/>
              <a:t>To administer a drug safely, doctors must know the usual dose, the route of administration, significant adverse reactions, and major drug interactions.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1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sz="2800" dirty="0" smtClean="0"/>
              <a:t>Each drug is referred to by three different names: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endParaRPr lang="en-US" sz="2400" dirty="0" smtClean="0"/>
          </a:p>
          <a:p>
            <a:r>
              <a:rPr lang="en-US" sz="2400" dirty="0" smtClean="0"/>
              <a:t>The generic name of the commonly prescribed antibiotic is </a:t>
            </a:r>
            <a:r>
              <a:rPr lang="en-US" sz="2400" i="1" dirty="0" smtClean="0"/>
              <a:t>amoxicillin</a:t>
            </a:r>
            <a:r>
              <a:rPr lang="en-US" sz="2400" dirty="0" smtClean="0"/>
              <a:t>. The chemical name is </a:t>
            </a:r>
            <a:r>
              <a:rPr lang="en-US" sz="2400" i="1" dirty="0" err="1" smtClean="0"/>
              <a:t>hydroxybenzyl</a:t>
            </a:r>
            <a:r>
              <a:rPr lang="en-US" sz="2400" i="1" dirty="0" smtClean="0"/>
              <a:t>-penicillin</a:t>
            </a:r>
            <a:r>
              <a:rPr lang="en-US" sz="2400" dirty="0" smtClean="0"/>
              <a:t>. Amoxicillin is marketed using over a dozen brand names such as </a:t>
            </a:r>
            <a:r>
              <a:rPr lang="en-US" sz="2400" i="1" dirty="0" err="1" smtClean="0"/>
              <a:t>Alphamox</a:t>
            </a:r>
            <a:r>
              <a:rPr lang="en-US" sz="2400" i="1" baseline="30000" dirty="0" smtClean="0"/>
              <a:t>®</a:t>
            </a:r>
            <a:r>
              <a:rPr lang="en-US" sz="2400" dirty="0" smtClean="0"/>
              <a:t> or </a:t>
            </a:r>
            <a:r>
              <a:rPr lang="en-US" sz="2400" i="1" dirty="0" err="1" smtClean="0"/>
              <a:t>Amoxil</a:t>
            </a:r>
            <a:r>
              <a:rPr lang="en-US" sz="2400" i="1" baseline="30000" dirty="0" smtClean="0"/>
              <a:t>®</a:t>
            </a:r>
            <a:r>
              <a:rPr lang="en-US" sz="2400" dirty="0" smtClean="0"/>
              <a:t>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663415"/>
              </p:ext>
            </p:extLst>
          </p:nvPr>
        </p:nvGraphicFramePr>
        <p:xfrm>
          <a:off x="914400" y="2057400"/>
          <a:ext cx="73914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/>
                <a:gridCol w="3695700"/>
              </a:tblGrid>
              <a:tr h="71285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The chemical name</a:t>
                      </a:r>
                    </a:p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Describes the exact chemical composition of the medicine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5047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The generic name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The more commonly used name of the medication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124750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The proprietary or brand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The name assigned by a manufacturer and protected by copyright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8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dose</a:t>
            </a:r>
            <a:r>
              <a:rPr lang="en-US" dirty="0" smtClean="0"/>
              <a:t> of the drug is the amount a patient takes for a desired effect. </a:t>
            </a:r>
          </a:p>
          <a:p>
            <a:r>
              <a:rPr lang="en-US" dirty="0" smtClean="0"/>
              <a:t>Some doses are general and not patient specific, but many doses are calculated using specific data about the patient.</a:t>
            </a:r>
          </a:p>
          <a:p>
            <a:r>
              <a:rPr lang="en-US" dirty="0" smtClean="0"/>
              <a:t>Many factors contribute to determining the proper dose of a medication, including</a:t>
            </a:r>
          </a:p>
          <a:p>
            <a:pPr lvl="1"/>
            <a:r>
              <a:rPr lang="en-US" dirty="0" smtClean="0"/>
              <a:t>Route of administration of the medication</a:t>
            </a:r>
          </a:p>
          <a:p>
            <a:pPr lvl="1"/>
            <a:r>
              <a:rPr lang="en-US" dirty="0" smtClean="0"/>
              <a:t>Weight of the patient</a:t>
            </a:r>
          </a:p>
          <a:p>
            <a:pPr lvl="1"/>
            <a:r>
              <a:rPr lang="en-US" dirty="0" smtClean="0"/>
              <a:t>Overall severity of the condition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Routes of Drug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Enteral Routes </a:t>
            </a:r>
            <a:r>
              <a:rPr lang="en-US" sz="2400" dirty="0" smtClean="0"/>
              <a:t>(Routes through the GI tract)</a:t>
            </a:r>
          </a:p>
          <a:p>
            <a:r>
              <a:rPr lang="en-US" dirty="0" smtClean="0"/>
              <a:t>Oral</a:t>
            </a:r>
          </a:p>
          <a:p>
            <a:pPr lvl="1"/>
            <a:r>
              <a:rPr lang="en-US" sz="2400" dirty="0" smtClean="0"/>
              <a:t>Medications taken by mouth, absorbed through stomach or small intestine</a:t>
            </a:r>
          </a:p>
          <a:p>
            <a:pPr lvl="2"/>
            <a:r>
              <a:rPr lang="en-US" sz="2000" dirty="0" smtClean="0"/>
              <a:t>Can be solids, such a pills or capsules, or liquid</a:t>
            </a:r>
          </a:p>
          <a:p>
            <a:r>
              <a:rPr lang="en-US" dirty="0" smtClean="0"/>
              <a:t>Sublingual</a:t>
            </a:r>
          </a:p>
          <a:p>
            <a:pPr lvl="1"/>
            <a:r>
              <a:rPr lang="en-US" sz="2400" dirty="0" smtClean="0"/>
              <a:t>Medications held under the tongue until they dissolve.</a:t>
            </a:r>
          </a:p>
          <a:p>
            <a:pPr lvl="2"/>
            <a:r>
              <a:rPr lang="en-US" sz="2000" dirty="0" smtClean="0"/>
              <a:t>Offers rapid action as oral cavity contains a rich blood supply</a:t>
            </a:r>
          </a:p>
          <a:p>
            <a:r>
              <a:rPr lang="en-US" dirty="0" smtClean="0"/>
              <a:t>Buccal</a:t>
            </a:r>
          </a:p>
          <a:p>
            <a:pPr lvl="1"/>
            <a:r>
              <a:rPr lang="en-US" sz="2400" dirty="0" smtClean="0"/>
              <a:t>Medication placed between the gums and cheek</a:t>
            </a:r>
          </a:p>
        </p:txBody>
      </p:sp>
    </p:spTree>
    <p:extLst>
      <p:ext uri="{BB962C8B-B14F-4D97-AF65-F5344CB8AC3E}">
        <p14:creationId xmlns:p14="http://schemas.microsoft.com/office/powerpoint/2010/main" val="261468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Routes of Drug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Parenteral Routes </a:t>
            </a:r>
            <a:r>
              <a:rPr lang="en-US" sz="2400" dirty="0" smtClean="0"/>
              <a:t>(Routes via injection) – </a:t>
            </a:r>
            <a:r>
              <a:rPr lang="en-US" sz="1800" dirty="0" smtClean="0"/>
              <a:t>offer immediate delivery of the medication</a:t>
            </a:r>
          </a:p>
          <a:p>
            <a:r>
              <a:rPr lang="en-US" sz="2800" dirty="0" smtClean="0"/>
              <a:t>Intradermal (ID)</a:t>
            </a:r>
          </a:p>
          <a:p>
            <a:pPr lvl="1"/>
            <a:r>
              <a:rPr lang="en-US" sz="2000" dirty="0" smtClean="0"/>
              <a:t>Injections given just below the epidermis into the dermis of the skin.</a:t>
            </a:r>
          </a:p>
          <a:p>
            <a:pPr lvl="2"/>
            <a:r>
              <a:rPr lang="en-US" sz="1600" dirty="0" smtClean="0"/>
              <a:t>Ex. Often used in allergy skin tests</a:t>
            </a:r>
          </a:p>
          <a:p>
            <a:r>
              <a:rPr lang="en-US" sz="2800" dirty="0" smtClean="0"/>
              <a:t>Subcutaneous</a:t>
            </a:r>
            <a:r>
              <a:rPr lang="en-US" dirty="0" smtClean="0"/>
              <a:t> </a:t>
            </a:r>
          </a:p>
          <a:p>
            <a:pPr lvl="1"/>
            <a:r>
              <a:rPr lang="en-US" sz="2000" dirty="0" smtClean="0"/>
              <a:t>Injections given into subcutaneous tissue below the dermis in the upper arms, upper back or upper abdomen.</a:t>
            </a:r>
          </a:p>
          <a:p>
            <a:pPr lvl="2"/>
            <a:r>
              <a:rPr lang="en-US" sz="1600" dirty="0" smtClean="0"/>
              <a:t>Ex. Used for insulin injections</a:t>
            </a:r>
          </a:p>
          <a:p>
            <a:r>
              <a:rPr lang="en-US" sz="2800" dirty="0" smtClean="0"/>
              <a:t>Intramuscular (IM)</a:t>
            </a:r>
          </a:p>
          <a:p>
            <a:pPr lvl="1"/>
            <a:r>
              <a:rPr lang="en-US" sz="2000" dirty="0" smtClean="0"/>
              <a:t>Injections given directly to large muscle groups in shoulder, thigh or hip</a:t>
            </a:r>
          </a:p>
          <a:p>
            <a:pPr lvl="2"/>
            <a:r>
              <a:rPr lang="en-US" sz="1600" dirty="0" smtClean="0"/>
              <a:t>Ex. Used for delivery of some vaccines</a:t>
            </a:r>
          </a:p>
        </p:txBody>
      </p:sp>
    </p:spTree>
    <p:extLst>
      <p:ext uri="{BB962C8B-B14F-4D97-AF65-F5344CB8AC3E}">
        <p14:creationId xmlns:p14="http://schemas.microsoft.com/office/powerpoint/2010/main" val="77266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Routes of Drug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Parenteral Routes </a:t>
            </a:r>
            <a:r>
              <a:rPr lang="en-US" sz="2400" dirty="0" smtClean="0"/>
              <a:t>(Routes via injection)</a:t>
            </a:r>
          </a:p>
          <a:p>
            <a:r>
              <a:rPr lang="en-US" dirty="0" smtClean="0"/>
              <a:t>Intravenous Injection (IV)</a:t>
            </a:r>
          </a:p>
          <a:p>
            <a:pPr lvl="1"/>
            <a:r>
              <a:rPr lang="en-US" sz="2400" dirty="0" smtClean="0"/>
              <a:t>Injections given directly into the veins.</a:t>
            </a:r>
          </a:p>
        </p:txBody>
      </p:sp>
      <p:pic>
        <p:nvPicPr>
          <p:cNvPr id="3074" name="Picture 2" descr="C:\Users\spoll\AppData\Local\Microsoft\Windows\Temporary Internet Files\Content.IE5\F0B1KWOW\dglxasse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0"/>
            <a:ext cx="4922134" cy="3240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74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Routes of Drug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Other Routes of Administration</a:t>
            </a:r>
            <a:endParaRPr lang="en-US" sz="2400" dirty="0" smtClean="0"/>
          </a:p>
          <a:p>
            <a:r>
              <a:rPr lang="en-US" dirty="0" smtClean="0"/>
              <a:t>Transdermal</a:t>
            </a:r>
          </a:p>
          <a:p>
            <a:pPr lvl="1"/>
            <a:r>
              <a:rPr lang="en-US" sz="2400" dirty="0" smtClean="0"/>
              <a:t>Administration via skin preparations</a:t>
            </a:r>
          </a:p>
          <a:p>
            <a:pPr lvl="2"/>
            <a:r>
              <a:rPr lang="en-US" sz="2000" dirty="0" smtClean="0"/>
              <a:t>Ex. Creams, ointments, lotions, sprays, patches</a:t>
            </a:r>
          </a:p>
          <a:p>
            <a:r>
              <a:rPr lang="en-US" dirty="0" smtClean="0"/>
              <a:t>Ophthalmic </a:t>
            </a:r>
          </a:p>
          <a:p>
            <a:pPr lvl="1"/>
            <a:r>
              <a:rPr lang="en-US" sz="2400" dirty="0" smtClean="0"/>
              <a:t>Medications administered to the eye</a:t>
            </a:r>
          </a:p>
          <a:p>
            <a:r>
              <a:rPr lang="en-US" dirty="0" err="1" smtClean="0"/>
              <a:t>Otic</a:t>
            </a:r>
            <a:endParaRPr lang="en-US" dirty="0" smtClean="0"/>
          </a:p>
          <a:p>
            <a:pPr lvl="1"/>
            <a:r>
              <a:rPr lang="en-US" sz="2400" dirty="0" smtClean="0"/>
              <a:t>Medications administered in the ears</a:t>
            </a:r>
          </a:p>
          <a:p>
            <a:r>
              <a:rPr lang="en-US" dirty="0" smtClean="0"/>
              <a:t>Nasal</a:t>
            </a:r>
          </a:p>
          <a:p>
            <a:pPr lvl="1"/>
            <a:r>
              <a:rPr lang="en-US" sz="2400" dirty="0" smtClean="0"/>
              <a:t>Medications administered in the nose</a:t>
            </a:r>
          </a:p>
        </p:txBody>
      </p:sp>
    </p:spTree>
    <p:extLst>
      <p:ext uri="{BB962C8B-B14F-4D97-AF65-F5344CB8AC3E}">
        <p14:creationId xmlns:p14="http://schemas.microsoft.com/office/powerpoint/2010/main" val="318781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Routes of Drug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Other Routes of Administration</a:t>
            </a:r>
            <a:endParaRPr lang="en-US" sz="2400" dirty="0" smtClean="0"/>
          </a:p>
          <a:p>
            <a:r>
              <a:rPr lang="en-US" dirty="0" smtClean="0"/>
              <a:t>Inhalation</a:t>
            </a:r>
          </a:p>
          <a:p>
            <a:pPr lvl="1"/>
            <a:r>
              <a:rPr lang="en-US" sz="2400" dirty="0" smtClean="0"/>
              <a:t>Administration by drawing breath, gas, or vapor into the lungs</a:t>
            </a:r>
          </a:p>
          <a:p>
            <a:pPr lvl="2"/>
            <a:r>
              <a:rPr lang="en-US" sz="2000" dirty="0" smtClean="0"/>
              <a:t>Could be delivered by aerosols, nebulizers, or inhalers</a:t>
            </a:r>
          </a:p>
          <a:p>
            <a:r>
              <a:rPr lang="en-US" dirty="0" smtClean="0"/>
              <a:t>Vaginal</a:t>
            </a:r>
          </a:p>
          <a:p>
            <a:pPr lvl="1"/>
            <a:r>
              <a:rPr lang="en-US" sz="2400" dirty="0" smtClean="0"/>
              <a:t>Administration into the vagina</a:t>
            </a:r>
          </a:p>
          <a:p>
            <a:r>
              <a:rPr lang="en-US" dirty="0" smtClean="0"/>
              <a:t>Rectal</a:t>
            </a:r>
          </a:p>
          <a:p>
            <a:pPr lvl="1"/>
            <a:r>
              <a:rPr lang="en-US" sz="2400" dirty="0" smtClean="0"/>
              <a:t>Administration into the rectum</a:t>
            </a:r>
          </a:p>
        </p:txBody>
      </p:sp>
      <p:pic>
        <p:nvPicPr>
          <p:cNvPr id="4098" name="Picture 2" descr="C:\Users\spoll\AppData\Local\Microsoft\Windows\Temporary Internet Files\Content.IE5\JUY3SWK2\dglxasset[1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33800"/>
            <a:ext cx="2144878" cy="253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92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Health Insurance Portability and Accountability Act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What is HIPAA?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HIPAA Privacy Rule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HIPAA Privacy Rule 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HIPAA Privacy Rule Continued&amp;quot;&quot;/&gt;&lt;property id=&quot;20307&quot; value=&quot;262&quot;/&gt;&lt;/object&gt;&lt;object type=&quot;3&quot; unique_id=&quot;10009&quot;&gt;&lt;property id=&quot;20148&quot; value=&quot;5&quot;/&gt;&lt;property id=&quot;20300&quot; value=&quot;Slide 6 - &amp;quot;Exceptions to the HIPAA Privacy Rule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Exceptions to the HIPAA Privacy Rule Continued&amp;quot;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urriculum Templat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Curriculum Template</Template>
  <TotalTime>6084</TotalTime>
  <Words>795</Words>
  <Application>Microsoft Office PowerPoint</Application>
  <PresentationFormat>On-screen Show (4:3)</PresentationFormat>
  <Paragraphs>124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Curriculum Template</vt:lpstr>
      <vt:lpstr>1_Custom Design</vt:lpstr>
      <vt:lpstr>2_Custom Design</vt:lpstr>
      <vt:lpstr>PowerPoint Presentation</vt:lpstr>
      <vt:lpstr>What Is Pharmacology?</vt:lpstr>
      <vt:lpstr>Drug Names</vt:lpstr>
      <vt:lpstr>Dosage</vt:lpstr>
      <vt:lpstr>Routes of Drug Administration</vt:lpstr>
      <vt:lpstr>Routes of Drug Administration</vt:lpstr>
      <vt:lpstr>Routes of Drug Administration</vt:lpstr>
      <vt:lpstr>Routes of Drug Administration</vt:lpstr>
      <vt:lpstr>Routes of Drug Administration</vt:lpstr>
      <vt:lpstr>Side Effects</vt:lpstr>
      <vt:lpstr>Drug Interactions</vt:lpstr>
      <vt:lpstr>Anatomy of a Prescription</vt:lpstr>
      <vt:lpstr>Abbreviations Used in Pharmacology</vt:lpstr>
      <vt:lpstr>Abbreviations Used in Pharmacology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Insurance Portability and Accountability Act</dc:title>
  <dc:creator>Rachel Allard &amp; Stephanie Poll</dc:creator>
  <cp:lastModifiedBy>Curriculum Laptop</cp:lastModifiedBy>
  <cp:revision>52</cp:revision>
  <cp:lastPrinted>2014-02-05T14:50:46Z</cp:lastPrinted>
  <dcterms:created xsi:type="dcterms:W3CDTF">2012-04-13T19:57:34Z</dcterms:created>
  <dcterms:modified xsi:type="dcterms:W3CDTF">2014-04-08T14:34:43Z</dcterms:modified>
</cp:coreProperties>
</file>