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60" r:id="rId3"/>
    <p:sldId id="257" r:id="rId4"/>
    <p:sldId id="264" r:id="rId5"/>
    <p:sldId id="265" r:id="rId6"/>
    <p:sldId id="266" r:id="rId7"/>
    <p:sldId id="262" r:id="rId8"/>
    <p:sldId id="259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oll" initials="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2"/>
    <a:srgbClr val="9E0927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4463143-E1A0-4EA2-909C-1991C2550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6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1073FB-4589-48D2-9A20-41C82D4B2474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2007FA-1895-4CD9-B3FD-73121E8EED43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A1B125-AFE0-4CDF-BECB-680F10225B3A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DCE14635-C1AA-486B-9485-BAF56D5752DC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92AAEE16-F56E-49DE-85FE-4509B1FAB128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5</a:t>
            </a:fld>
            <a:endParaRPr 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88697675-3D83-4CA7-9575-3F28AB781476}" type="slidenum">
              <a:rPr lang="en-US" sz="1200" b="0" smtClean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US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3ABB54-43BF-48B1-BF06-74139DCD5675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E145D5-A001-497D-8DC3-0846572890DD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8A5936-01D1-4182-8E0F-EDE7522F4168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47C705-AE8D-4151-9DA4-C524FEBE2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8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3236-ED13-4220-97C9-D7E2A59D3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7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80ED2-5906-481C-9371-9F56F2AA4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8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8C2FA-1716-4268-9670-C71E867B8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0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6E4EB-997A-44F2-B7DF-05A342E2E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2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CFE2A-09BE-4670-94A1-B71465F69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2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FA3FE-6C2C-4B70-884D-08185B338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31FA-BD18-4ADA-A3AA-9AC0081F1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0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9050-DFFB-4AC0-A110-4F8BD8932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6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CF42-3683-4956-8CBC-B2AF49387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A0D68-2C10-41BB-9A02-D175D8067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9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55A2ADEF-361A-47F5-885B-AE5253288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U.S.%20Department%20of%20Energy%20Human%20Genome%20Program,%20http:/www.ornl.gov/sci/techresources/Human_Genome/education/image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ancedfertility.com/embryo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6" descr="Female Chromosome Spre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524" y="4876800"/>
            <a:ext cx="1653969" cy="124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14400" y="6140130"/>
            <a:ext cx="75819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/>
              <a:t>Image courtesy </a:t>
            </a:r>
            <a:r>
              <a:rPr lang="en-US" sz="1200" b="1" dirty="0" smtClean="0"/>
              <a:t>of </a:t>
            </a:r>
            <a:r>
              <a:rPr lang="en-US" sz="1200" b="1" dirty="0"/>
              <a:t>Dr. Sinnamon, Dean College of Arts and Sciences, Southern Wesleyan University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How Do </a:t>
            </a:r>
            <a:r>
              <a:rPr lang="en-US" b="1" dirty="0" smtClean="0">
                <a:solidFill>
                  <a:srgbClr val="002060"/>
                </a:solidFill>
              </a:rPr>
              <a:t>Chromosomes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 Information?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0" y="6629400"/>
            <a:ext cx="2209800" cy="228600"/>
          </a:xfr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2013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Principles of </a:t>
            </a:r>
            <a:r>
              <a:rPr lang="en-US" sz="800" dirty="0" smtClean="0"/>
              <a:t>Biomedical </a:t>
            </a:r>
            <a:r>
              <a:rPr lang="en-US" sz="800" dirty="0" smtClean="0"/>
              <a:t>Science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80010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/>
              <a:t>U.S. Department of Energy Human Genome </a:t>
            </a:r>
            <a:r>
              <a:rPr lang="en-US" sz="1600" dirty="0" smtClean="0"/>
              <a:t>Program </a:t>
            </a:r>
            <a:r>
              <a:rPr lang="en-US" sz="1600" dirty="0">
                <a:hlinkClick r:id="rId3"/>
              </a:rPr>
              <a:t>http://www.ornl.gov/sci/techresources/Human_Genome/education/images.shtml</a:t>
            </a:r>
            <a:r>
              <a:rPr lang="en-US" dirty="0">
                <a:hlinkClick r:id="rId3"/>
              </a:rPr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799"/>
            <a:ext cx="4963411" cy="292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E0927"/>
                </a:solidFill>
              </a:rPr>
              <a:t>Chromosomes – What We Know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Located in the cell’s nucleus</a:t>
            </a:r>
          </a:p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Humans have 23 pairs</a:t>
            </a:r>
          </a:p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Inherit one of each of the 23 types of chromosomes from each parent</a:t>
            </a:r>
          </a:p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Passed to new generation in sperm and egg cells</a:t>
            </a:r>
          </a:p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Inherited diseases are passed to new generation on chromosomes</a:t>
            </a:r>
          </a:p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Composed of DNA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9E0927"/>
                </a:solidFill>
              </a:rPr>
              <a:t>Reproductive Cells and Chromosomes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B52"/>
                </a:solidFill>
              </a:rPr>
              <a:t>Chromosomes contain the genetic material</a:t>
            </a:r>
          </a:p>
          <a:p>
            <a:pPr eaLnBrk="1" hangingPunct="1"/>
            <a:endParaRPr lang="en-US" dirty="0" smtClean="0">
              <a:solidFill>
                <a:srgbClr val="002B52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B52"/>
                </a:solidFill>
              </a:rPr>
              <a:t>Each reproductive cell (sperm and egg) contains one copy of each of the 23 human chromosomes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E0927"/>
                </a:solidFill>
              </a:rPr>
              <a:t>Fertilization</a:t>
            </a: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762000" y="1524000"/>
            <a:ext cx="7315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0" dirty="0">
                <a:solidFill>
                  <a:srgbClr val="002B52"/>
                </a:solidFill>
                <a:latin typeface="Arial" charset="0"/>
              </a:rPr>
              <a:t>Sperm cell </a:t>
            </a:r>
            <a:r>
              <a:rPr lang="en-US" sz="3200" b="0" dirty="0" smtClean="0">
                <a:solidFill>
                  <a:srgbClr val="002B52"/>
                </a:solidFill>
                <a:latin typeface="Arial" charset="0"/>
              </a:rPr>
              <a:t>(containing 23 chromosomes) fuses </a:t>
            </a:r>
            <a:r>
              <a:rPr lang="en-US" sz="3200" b="0" dirty="0">
                <a:solidFill>
                  <a:srgbClr val="002B52"/>
                </a:solidFill>
                <a:latin typeface="Arial" charset="0"/>
              </a:rPr>
              <a:t>with egg </a:t>
            </a:r>
            <a:r>
              <a:rPr lang="en-US" sz="3200" b="0" dirty="0" smtClean="0">
                <a:solidFill>
                  <a:srgbClr val="002B52"/>
                </a:solidFill>
                <a:latin typeface="Arial" charset="0"/>
              </a:rPr>
              <a:t>cell (containing 23 chromosomes) </a:t>
            </a:r>
            <a:endParaRPr lang="en-US" sz="3200" b="0" dirty="0">
              <a:solidFill>
                <a:srgbClr val="002B5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0" dirty="0">
                <a:solidFill>
                  <a:srgbClr val="002B52"/>
                </a:solidFill>
                <a:latin typeface="Arial" charset="0"/>
              </a:rPr>
              <a:t>The nucleus of the sperm cell is injected into the egg </a:t>
            </a:r>
            <a:r>
              <a:rPr lang="en-US" sz="3200" b="0" dirty="0" smtClean="0">
                <a:solidFill>
                  <a:srgbClr val="002B52"/>
                </a:solidFill>
                <a:latin typeface="Arial" charset="0"/>
              </a:rPr>
              <a:t>cell</a:t>
            </a:r>
            <a:endParaRPr lang="en-US" sz="3200" b="0" dirty="0">
              <a:solidFill>
                <a:srgbClr val="002B5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0" dirty="0">
                <a:solidFill>
                  <a:srgbClr val="002B52"/>
                </a:solidFill>
                <a:latin typeface="Arial" charset="0"/>
              </a:rPr>
              <a:t>After the sperm fertilizes the egg, a zygote containing 23 </a:t>
            </a:r>
            <a:r>
              <a:rPr lang="en-US" sz="3200" b="0" dirty="0">
                <a:solidFill>
                  <a:srgbClr val="9E0927"/>
                </a:solidFill>
                <a:latin typeface="Arial" charset="0"/>
              </a:rPr>
              <a:t>pairs</a:t>
            </a:r>
            <a:r>
              <a:rPr lang="en-US" sz="3200" b="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0" dirty="0">
                <a:solidFill>
                  <a:srgbClr val="002B52"/>
                </a:solidFill>
                <a:latin typeface="Arial" charset="0"/>
              </a:rPr>
              <a:t>of </a:t>
            </a:r>
            <a:r>
              <a:rPr lang="en-US" sz="3200" b="0" dirty="0" smtClean="0">
                <a:solidFill>
                  <a:srgbClr val="002B52"/>
                </a:solidFill>
                <a:latin typeface="Arial" charset="0"/>
              </a:rPr>
              <a:t>chromosomes (46 total chromosomes) </a:t>
            </a:r>
            <a:r>
              <a:rPr lang="en-US" sz="3200" b="0" dirty="0">
                <a:solidFill>
                  <a:srgbClr val="002B52"/>
                </a:solidFill>
                <a:latin typeface="Arial" charset="0"/>
              </a:rPr>
              <a:t>is </a:t>
            </a:r>
            <a:r>
              <a:rPr lang="en-US" sz="3200" b="0" dirty="0" smtClean="0">
                <a:solidFill>
                  <a:srgbClr val="002B52"/>
                </a:solidFill>
                <a:latin typeface="Arial" charset="0"/>
              </a:rPr>
              <a:t>formed</a:t>
            </a:r>
            <a:endParaRPr lang="en-US" sz="3200" b="0" dirty="0">
              <a:solidFill>
                <a:srgbClr val="002B5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E0927"/>
                </a:solidFill>
              </a:rPr>
              <a:t>Early Zygote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638800"/>
            <a:ext cx="8229600" cy="990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Used with the permission of Richard Sherbahn, MD. Advanced Fertility Center of Chicago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hlinkClick r:id="rId3"/>
              </a:rPr>
              <a:t>http://www.advancedfertility.com/embryos.htm</a:t>
            </a:r>
            <a:endParaRPr lang="en-US" sz="1600" smtClean="0"/>
          </a:p>
        </p:txBody>
      </p:sp>
      <p:pic>
        <p:nvPicPr>
          <p:cNvPr id="19460" name="Picture 5" descr="Fertilized human 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28575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Line 7"/>
          <p:cNvSpPr>
            <a:spLocks noChangeShapeType="1"/>
          </p:cNvSpPr>
          <p:nvPr/>
        </p:nvSpPr>
        <p:spPr bwMode="auto">
          <a:xfrm flipH="1" flipV="1">
            <a:off x="4572000" y="3429000"/>
            <a:ext cx="23622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6934200" y="2895600"/>
            <a:ext cx="1905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2B52"/>
                </a:solidFill>
                <a:latin typeface="Arial" charset="0"/>
              </a:rPr>
              <a:t>Nuclei from egg and sperm fusing</a:t>
            </a:r>
          </a:p>
        </p:txBody>
      </p:sp>
    </p:spTree>
    <p:extLst>
      <p:ext uri="{BB962C8B-B14F-4D97-AF65-F5344CB8AC3E}">
        <p14:creationId xmlns:p14="http://schemas.microsoft.com/office/powerpoint/2010/main" val="1407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E0927"/>
                </a:solidFill>
              </a:rPr>
              <a:t>Chromosome Function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Chromosomes contain the code or instructions for how to make specific proteins which then determine the organism’s traits</a:t>
            </a:r>
          </a:p>
          <a:p>
            <a:pPr eaLnBrk="1" hangingPunct="1">
              <a:buClr>
                <a:srgbClr val="9E0927"/>
              </a:buClr>
            </a:pPr>
            <a:endParaRPr lang="en-US" dirty="0" smtClean="0">
              <a:solidFill>
                <a:srgbClr val="002B52"/>
              </a:solidFill>
            </a:endParaRPr>
          </a:p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The specific instructions for a protein are on sections of the chromosome called </a:t>
            </a:r>
            <a:r>
              <a:rPr lang="en-US" b="1" dirty="0" smtClean="0">
                <a:solidFill>
                  <a:srgbClr val="002B52"/>
                </a:solidFill>
              </a:rPr>
              <a:t>genes</a:t>
            </a:r>
            <a:endParaRPr lang="en-US" dirty="0" smtClean="0">
              <a:solidFill>
                <a:srgbClr val="002B5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9E0927"/>
                </a:solidFill>
              </a:rPr>
              <a:t>What Is a Gene?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A section of DNA that corresponds to a discrete unit of heredity</a:t>
            </a:r>
          </a:p>
          <a:p>
            <a:pPr lvl="1"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Generally a gene is the information needed to make a specific polypeptide (chain of amino acids)</a:t>
            </a:r>
          </a:p>
          <a:p>
            <a:pPr lvl="1"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Proteins that are a single polypeptide are usually associated with a single gene</a:t>
            </a:r>
          </a:p>
          <a:p>
            <a:pPr lvl="1"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Proteins that consist of multiple polypeptides are associated with multiple genes</a:t>
            </a:r>
          </a:p>
          <a:p>
            <a:pPr lvl="2" eaLnBrk="1" hangingPunct="1">
              <a:buFontTx/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E0927"/>
                </a:solidFill>
              </a:rPr>
              <a:t>Chromosomes and Sickle Cell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Chromosome 11 carries the instructions (genes) to make the hemoglobin protein</a:t>
            </a:r>
          </a:p>
          <a:p>
            <a:pPr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There are different versions of these genes:</a:t>
            </a:r>
          </a:p>
          <a:p>
            <a:pPr lvl="1"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Normal – healthy</a:t>
            </a:r>
          </a:p>
          <a:p>
            <a:pPr lvl="1" eaLnBrk="1" hangingPunct="1">
              <a:buClr>
                <a:srgbClr val="9E0927"/>
              </a:buClr>
            </a:pPr>
            <a:r>
              <a:rPr lang="en-US" dirty="0" smtClean="0">
                <a:solidFill>
                  <a:srgbClr val="002B52"/>
                </a:solidFill>
              </a:rPr>
              <a:t>Mutated or changed – Sickle cell or other hemoglobin disorder</a:t>
            </a:r>
          </a:p>
          <a:p>
            <a:pPr eaLnBrk="1" hangingPunct="1"/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ow Do Chromosomes Carry Information?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0&quot;/&gt;&lt;/object&gt;&lt;object type=&quot;3&quot; unique_id=&quot;10006&quot;&gt;&lt;property id=&quot;20148&quot; value=&quot;5&quot;/&gt;&lt;property id=&quot;20300&quot; value=&quot;Slide 3 - &amp;quot;Chromosomes—What We Know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Reproductive Cells and Chromosomes&amp;quot;&quot;/&gt;&lt;property id=&quot;20307&quot; value=&quot;264&quot;/&gt;&lt;/object&gt;&lt;object type=&quot;3&quot; unique_id=&quot;10008&quot;&gt;&lt;property id=&quot;20148&quot; value=&quot;5&quot;/&gt;&lt;property id=&quot;20300&quot; value=&quot;Slide 5 - &amp;quot;Fertilization&amp;quot;&quot;/&gt;&lt;property id=&quot;20307&quot; value=&quot;265&quot;/&gt;&lt;/object&gt;&lt;object type=&quot;3&quot; unique_id=&quot;10009&quot;&gt;&lt;property id=&quot;20148&quot; value=&quot;5&quot;/&gt;&lt;property id=&quot;20300&quot; value=&quot;Slide 6 - &amp;quot;Early Zygote&amp;quot;&quot;/&gt;&lt;property id=&quot;20307&quot; value=&quot;266&quot;/&gt;&lt;/object&gt;&lt;object type=&quot;3&quot; unique_id=&quot;10010&quot;&gt;&lt;property id=&quot;20148&quot; value=&quot;5&quot;/&gt;&lt;property id=&quot;20300&quot; value=&quot;Slide 7 - &amp;quot;Chromosome Function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What is a gene?&amp;quot;&quot;/&gt;&lt;property id=&quot;20307&quot; value=&quot;259&quot;/&gt;&lt;/object&gt;&lt;object type=&quot;3&quot; unique_id=&quot;10012&quot;&gt;&lt;property id=&quot;20148&quot; value=&quot;5&quot;/&gt;&lt;property id=&quot;20300&quot; value=&quot;Slide 9 - &amp;quot;Chromosomes and Sickle Cell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LTW_Lesson_ppt_template">
  <a:themeElements>
    <a:clrScheme name="PLTW_Lesson_ppt_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LTW_Lesson_ppt_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TW_Lesson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_Lesson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_Lesson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_Lesson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_Lesson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TW_Lesson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_Lesson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_Lesson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_Lesson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_Lesson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_Lesson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TW_Lesson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338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PLTW_Lesson_ppt_template</vt:lpstr>
      <vt:lpstr>PowerPoint Presentation</vt:lpstr>
      <vt:lpstr>PowerPoint Presentation</vt:lpstr>
      <vt:lpstr>Chromosomes – What We Know</vt:lpstr>
      <vt:lpstr>Reproductive Cells and Chromosomes</vt:lpstr>
      <vt:lpstr>Fertilization</vt:lpstr>
      <vt:lpstr>Early Zygote</vt:lpstr>
      <vt:lpstr>Chromosome Function</vt:lpstr>
      <vt:lpstr>What Is a Gene?</vt:lpstr>
      <vt:lpstr>Chromosomes and Sickle Cell</vt:lpstr>
    </vt:vector>
  </TitlesOfParts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Chromosomes Carry Information?</dc:title>
  <dc:creator>Carolyn Malstrom, Rachel Allard &amp; Stephanie Poll</dc:creator>
  <cp:lastModifiedBy>Curriculum Laptop</cp:lastModifiedBy>
  <cp:revision>24</cp:revision>
  <dcterms:created xsi:type="dcterms:W3CDTF">2006-11-08T15:31:38Z</dcterms:created>
  <dcterms:modified xsi:type="dcterms:W3CDTF">2014-04-09T20:52:18Z</dcterms:modified>
</cp:coreProperties>
</file>