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1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8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097B-A70C-491A-823E-55BE495910E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03DD-F6D0-4F28-A12E-7ADAA5E6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 for Calorimetry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kinds of “calories”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“calorie”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amount of energy needed to raise the temperature of 1 </a:t>
            </a:r>
            <a:r>
              <a:rPr lang="en-US" u="sng" dirty="0"/>
              <a:t>g</a:t>
            </a:r>
            <a:r>
              <a:rPr lang="en-US" dirty="0"/>
              <a:t> of water 1° </a:t>
            </a:r>
            <a:r>
              <a:rPr lang="en-US" dirty="0" smtClean="0"/>
              <a:t>C</a:t>
            </a:r>
          </a:p>
          <a:p>
            <a:r>
              <a:rPr lang="en-US" dirty="0" smtClean="0"/>
              <a:t>Equal to </a:t>
            </a:r>
            <a:r>
              <a:rPr lang="en-US" b="1" u="sng" dirty="0" smtClean="0"/>
              <a:t>4.186</a:t>
            </a:r>
            <a:r>
              <a:rPr lang="en-US" b="1" dirty="0" smtClean="0"/>
              <a:t> joules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 “Calorie”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3508375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the amount of energy needed to raise the temperature of 1 </a:t>
            </a:r>
            <a:r>
              <a:rPr lang="en-US" u="sng" dirty="0" smtClean="0"/>
              <a:t>kg</a:t>
            </a:r>
            <a:r>
              <a:rPr lang="en-US" dirty="0" smtClean="0"/>
              <a:t> of water 1° C</a:t>
            </a:r>
          </a:p>
          <a:p>
            <a:r>
              <a:rPr lang="en-US" dirty="0" smtClean="0"/>
              <a:t>Also called a “</a:t>
            </a:r>
            <a:r>
              <a:rPr lang="en-US" b="1" dirty="0" smtClean="0"/>
              <a:t>food calorie</a:t>
            </a:r>
            <a:r>
              <a:rPr lang="en-US" dirty="0" smtClean="0"/>
              <a:t>” or “</a:t>
            </a:r>
            <a:r>
              <a:rPr lang="en-US" b="1" dirty="0" smtClean="0"/>
              <a:t>kilocalorie</a:t>
            </a:r>
            <a:r>
              <a:rPr lang="en-US" dirty="0" smtClean="0"/>
              <a:t>”</a:t>
            </a:r>
          </a:p>
          <a:p>
            <a:r>
              <a:rPr lang="en-US" b="1" dirty="0" smtClean="0"/>
              <a:t>1,000 x bigger </a:t>
            </a:r>
            <a:r>
              <a:rPr lang="en-US" dirty="0" smtClean="0"/>
              <a:t>than a “calorie” (Equal to </a:t>
            </a:r>
            <a:r>
              <a:rPr lang="en-US" b="1" u="sng" dirty="0" smtClean="0"/>
              <a:t>4,186</a:t>
            </a:r>
            <a:r>
              <a:rPr lang="en-US" b="1" dirty="0" smtClean="0"/>
              <a:t> joules)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14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kinds of “calories”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A “calorie”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What we’ll measure in the lab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A “Calorie”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/>
          <a:p>
            <a:r>
              <a:rPr lang="en-US" dirty="0" smtClean="0"/>
              <a:t>The unit </a:t>
            </a:r>
            <a:r>
              <a:rPr lang="en-US" b="1" dirty="0" smtClean="0"/>
              <a:t>used on food labels</a:t>
            </a:r>
          </a:p>
          <a:p>
            <a:r>
              <a:rPr lang="en-US" b="1" dirty="0" smtClean="0"/>
              <a:t>What we’ll convert into in the lab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28590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762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convert from “calories” to “Calories”?!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A “Calorie” is 1,000 x bigger so…</a:t>
            </a:r>
          </a:p>
          <a:p>
            <a:r>
              <a:rPr lang="en-US" b="1" smtClean="0"/>
              <a:t>DIVIDE Calories </a:t>
            </a:r>
            <a:r>
              <a:rPr lang="en-US" b="1" dirty="0" smtClean="0"/>
              <a:t>BY 1,000 to </a:t>
            </a:r>
            <a:r>
              <a:rPr lang="en-US" b="1" smtClean="0"/>
              <a:t>get calories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676400"/>
            <a:ext cx="30956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5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protocols for tomorrow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r>
              <a:rPr lang="en-US" b="1" dirty="0" smtClean="0"/>
              <a:t>Safety glasses are REQUIRED when working with fire!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19400"/>
            <a:ext cx="5715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dirty="0" smtClean="0"/>
              <a:t>calorie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</a:t>
            </a:r>
            <a:r>
              <a:rPr lang="en-US" b="1" dirty="0" smtClean="0"/>
              <a:t>energy </a:t>
            </a:r>
            <a:r>
              <a:rPr lang="en-US" b="1" dirty="0"/>
              <a:t>needed to raise </a:t>
            </a:r>
            <a:r>
              <a:rPr lang="en-US" dirty="0"/>
              <a:t>the </a:t>
            </a:r>
            <a:r>
              <a:rPr lang="en-US" b="1" dirty="0"/>
              <a:t>temp</a:t>
            </a:r>
            <a:r>
              <a:rPr lang="en-US" dirty="0"/>
              <a:t>erature </a:t>
            </a:r>
            <a:r>
              <a:rPr lang="en-US" b="1" dirty="0"/>
              <a:t>of 1 </a:t>
            </a:r>
            <a:r>
              <a:rPr lang="en-US" b="1" dirty="0" smtClean="0"/>
              <a:t>g </a:t>
            </a:r>
            <a:r>
              <a:rPr lang="en-US" b="1" dirty="0"/>
              <a:t>of water </a:t>
            </a:r>
            <a:r>
              <a:rPr lang="en-US" b="1" dirty="0" smtClean="0"/>
              <a:t>1 </a:t>
            </a:r>
            <a:r>
              <a:rPr lang="en-US" b="1" dirty="0"/>
              <a:t>°C</a:t>
            </a:r>
            <a:r>
              <a:rPr lang="en-US" dirty="0"/>
              <a:t> (now usually defined as </a:t>
            </a:r>
            <a:r>
              <a:rPr lang="en-US" b="1" i="1" dirty="0"/>
              <a:t>4.1868 </a:t>
            </a:r>
            <a:r>
              <a:rPr lang="en-US" b="1" i="1" dirty="0" smtClean="0"/>
              <a:t>joules)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7909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calories matter?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38400" y="1535113"/>
            <a:ext cx="2058988" cy="639762"/>
          </a:xfrm>
        </p:spPr>
        <p:txBody>
          <a:bodyPr/>
          <a:lstStyle/>
          <a:p>
            <a:r>
              <a:rPr lang="en-US" dirty="0" smtClean="0"/>
              <a:t>Too few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Too many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61309"/>
            <a:ext cx="5105400" cy="401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76600" y="4156362"/>
            <a:ext cx="741218" cy="748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food considered “fuel”?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3657600" cy="361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Food contains ENERGY in</a:t>
            </a:r>
            <a:r>
              <a:rPr lang="en-US" dirty="0" smtClean="0"/>
              <a:t> the form of </a:t>
            </a:r>
            <a:r>
              <a:rPr lang="en-US" b="1" dirty="0" smtClean="0"/>
              <a:t>CHEMICAL BONDS</a:t>
            </a:r>
            <a:r>
              <a:rPr lang="en-US" dirty="0" smtClean="0"/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49148"/>
            <a:ext cx="4093643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food burn?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57600" cy="42211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When it burns, the </a:t>
            </a:r>
            <a:r>
              <a:rPr lang="en-US" sz="3600" b="1" dirty="0" smtClean="0"/>
              <a:t>bonds are BROKEN</a:t>
            </a:r>
            <a:r>
              <a:rPr lang="en-US" sz="3600" dirty="0" smtClean="0"/>
              <a:t>, which </a:t>
            </a:r>
            <a:r>
              <a:rPr lang="en-US" sz="3600" b="1" dirty="0" smtClean="0"/>
              <a:t>releases</a:t>
            </a:r>
            <a:r>
              <a:rPr lang="en-US" sz="3600" dirty="0" smtClean="0"/>
              <a:t> energy in the form of </a:t>
            </a:r>
            <a:r>
              <a:rPr lang="en-US" sz="3600" b="1" dirty="0" smtClean="0"/>
              <a:t>HEAT</a:t>
            </a:r>
            <a:r>
              <a:rPr lang="en-US" sz="3600" dirty="0" smtClean="0"/>
              <a:t>.</a:t>
            </a:r>
            <a:endParaRPr lang="en-US" sz="3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4246"/>
            <a:ext cx="4171500" cy="55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that have to do with diabetes, etc.?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85455"/>
            <a:ext cx="640080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4678363"/>
          </a:xfrm>
        </p:spPr>
        <p:txBody>
          <a:bodyPr/>
          <a:lstStyle/>
          <a:p>
            <a:r>
              <a:rPr lang="en-US" dirty="0" smtClean="0"/>
              <a:t>Burning food is just like digesting it, only MUCH quicker!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7814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energy in </a:t>
            </a:r>
            <a:r>
              <a:rPr lang="en-US" dirty="0"/>
              <a:t>the </a:t>
            </a:r>
            <a:r>
              <a:rPr lang="en-US" b="1" dirty="0"/>
              <a:t>food</a:t>
            </a:r>
            <a:r>
              <a:rPr lang="en-US" dirty="0"/>
              <a:t> we eat </a:t>
            </a:r>
            <a:r>
              <a:rPr lang="en-US" b="1" dirty="0"/>
              <a:t>is converted into energy our cells can use</a:t>
            </a:r>
            <a:r>
              <a:rPr lang="en-US" dirty="0"/>
              <a:t>, which then allows us to walk, think, see, and talk—just as the energy in gasoline is converted to energy that can run and move the car.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36" y="457200"/>
            <a:ext cx="416144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37" y="3652703"/>
            <a:ext cx="4196080" cy="278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calories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…by </a:t>
            </a:r>
            <a:r>
              <a:rPr lang="en-US" dirty="0"/>
              <a:t>measuring the increase in temperature of a known volume of water when a portion of the food is burned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54718"/>
            <a:ext cx="2858058" cy="38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328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Prep for Calorimetry lab</vt:lpstr>
      <vt:lpstr>What is a calorie?</vt:lpstr>
      <vt:lpstr>Why do calories matter?</vt:lpstr>
      <vt:lpstr>Why is food considered “fuel”?</vt:lpstr>
      <vt:lpstr>Why does food burn?</vt:lpstr>
      <vt:lpstr>What’s that have to do with diabetes, etc.?</vt:lpstr>
      <vt:lpstr>PowerPoint Presentation</vt:lpstr>
      <vt:lpstr>PowerPoint Presentation</vt:lpstr>
      <vt:lpstr>How are calories measured?</vt:lpstr>
      <vt:lpstr>2 kinds of “calories”</vt:lpstr>
      <vt:lpstr>2 kinds of “calories”</vt:lpstr>
      <vt:lpstr>How do we convert from “calories” to “Calories”?!</vt:lpstr>
      <vt:lpstr>Safety protocols for tomorrow</vt:lpstr>
    </vt:vector>
  </TitlesOfParts>
  <Company>Richmond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for Calorimetry lab</dc:title>
  <dc:creator>Hisrich, Heidi</dc:creator>
  <cp:lastModifiedBy>Chadwick Leslie</cp:lastModifiedBy>
  <cp:revision>11</cp:revision>
  <dcterms:created xsi:type="dcterms:W3CDTF">2011-10-23T23:48:53Z</dcterms:created>
  <dcterms:modified xsi:type="dcterms:W3CDTF">2016-12-05T18:24:15Z</dcterms:modified>
</cp:coreProperties>
</file>