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6"/>
  </p:notesMasterIdLst>
  <p:handoutMasterIdLst>
    <p:handoutMasterId r:id="rId77"/>
  </p:handoutMasterIdLst>
  <p:sldIdLst>
    <p:sldId id="347" r:id="rId2"/>
    <p:sldId id="391" r:id="rId3"/>
    <p:sldId id="451" r:id="rId4"/>
    <p:sldId id="379" r:id="rId5"/>
    <p:sldId id="411" r:id="rId6"/>
    <p:sldId id="416" r:id="rId7"/>
    <p:sldId id="407" r:id="rId8"/>
    <p:sldId id="412" r:id="rId9"/>
    <p:sldId id="369" r:id="rId10"/>
    <p:sldId id="350" r:id="rId11"/>
    <p:sldId id="359" r:id="rId12"/>
    <p:sldId id="413" r:id="rId13"/>
    <p:sldId id="460" r:id="rId14"/>
    <p:sldId id="375" r:id="rId15"/>
    <p:sldId id="392" r:id="rId16"/>
    <p:sldId id="360" r:id="rId17"/>
    <p:sldId id="394" r:id="rId18"/>
    <p:sldId id="419" r:id="rId19"/>
    <p:sldId id="362" r:id="rId20"/>
    <p:sldId id="356" r:id="rId21"/>
    <p:sldId id="365" r:id="rId22"/>
    <p:sldId id="422" r:id="rId23"/>
    <p:sldId id="423" r:id="rId24"/>
    <p:sldId id="424" r:id="rId25"/>
    <p:sldId id="397" r:id="rId26"/>
    <p:sldId id="420" r:id="rId27"/>
    <p:sldId id="421" r:id="rId28"/>
    <p:sldId id="476" r:id="rId29"/>
    <p:sldId id="366" r:id="rId30"/>
    <p:sldId id="386" r:id="rId31"/>
    <p:sldId id="390" r:id="rId32"/>
    <p:sldId id="425" r:id="rId33"/>
    <p:sldId id="450" r:id="rId34"/>
    <p:sldId id="452" r:id="rId35"/>
    <p:sldId id="426" r:id="rId36"/>
    <p:sldId id="430" r:id="rId37"/>
    <p:sldId id="429" r:id="rId38"/>
    <p:sldId id="453" r:id="rId39"/>
    <p:sldId id="428" r:id="rId40"/>
    <p:sldId id="432" r:id="rId41"/>
    <p:sldId id="463" r:id="rId42"/>
    <p:sldId id="464" r:id="rId43"/>
    <p:sldId id="465" r:id="rId44"/>
    <p:sldId id="433" r:id="rId45"/>
    <p:sldId id="435" r:id="rId46"/>
    <p:sldId id="436" r:id="rId47"/>
    <p:sldId id="437" r:id="rId48"/>
    <p:sldId id="374" r:id="rId49"/>
    <p:sldId id="461" r:id="rId50"/>
    <p:sldId id="462" r:id="rId51"/>
    <p:sldId id="457" r:id="rId52"/>
    <p:sldId id="454" r:id="rId53"/>
    <p:sldId id="440" r:id="rId54"/>
    <p:sldId id="441" r:id="rId55"/>
    <p:sldId id="442" r:id="rId56"/>
    <p:sldId id="443" r:id="rId57"/>
    <p:sldId id="466" r:id="rId58"/>
    <p:sldId id="467" r:id="rId59"/>
    <p:sldId id="468" r:id="rId60"/>
    <p:sldId id="456" r:id="rId61"/>
    <p:sldId id="455" r:id="rId62"/>
    <p:sldId id="446" r:id="rId63"/>
    <p:sldId id="447" r:id="rId64"/>
    <p:sldId id="431" r:id="rId65"/>
    <p:sldId id="469" r:id="rId66"/>
    <p:sldId id="470" r:id="rId67"/>
    <p:sldId id="471" r:id="rId68"/>
    <p:sldId id="459" r:id="rId69"/>
    <p:sldId id="458" r:id="rId70"/>
    <p:sldId id="448" r:id="rId71"/>
    <p:sldId id="472" r:id="rId72"/>
    <p:sldId id="473" r:id="rId73"/>
    <p:sldId id="474" r:id="rId74"/>
    <p:sldId id="475" r:id="rId75"/>
  </p:sldIdLst>
  <p:sldSz cx="9144000" cy="6858000" type="screen4x3"/>
  <p:notesSz cx="7010400" cy="9296400"/>
  <p:custDataLst>
    <p:tags r:id="rId78"/>
  </p:custDataLst>
  <p:defaultTextStyle>
    <a:defPPr>
      <a:defRPr lang="en-US"/>
    </a:defPPr>
    <a:lvl1pPr algn="l" rtl="0" eaLnBrk="0" fontAlgn="base" hangingPunct="0">
      <a:spcBef>
        <a:spcPct val="0"/>
      </a:spcBef>
      <a:spcAft>
        <a:spcPct val="0"/>
      </a:spcAft>
      <a:defRPr sz="3800" b="1" kern="1200">
        <a:solidFill>
          <a:srgbClr val="003399"/>
        </a:solidFill>
        <a:latin typeface="Verdana" pitchFamily="34" charset="0"/>
        <a:ea typeface="+mn-ea"/>
        <a:cs typeface="Arial" charset="0"/>
      </a:defRPr>
    </a:lvl1pPr>
    <a:lvl2pPr marL="457200" algn="l" rtl="0" eaLnBrk="0" fontAlgn="base" hangingPunct="0">
      <a:spcBef>
        <a:spcPct val="0"/>
      </a:spcBef>
      <a:spcAft>
        <a:spcPct val="0"/>
      </a:spcAft>
      <a:defRPr sz="3800" b="1" kern="1200">
        <a:solidFill>
          <a:srgbClr val="003399"/>
        </a:solidFill>
        <a:latin typeface="Verdana" pitchFamily="34" charset="0"/>
        <a:ea typeface="+mn-ea"/>
        <a:cs typeface="Arial" charset="0"/>
      </a:defRPr>
    </a:lvl2pPr>
    <a:lvl3pPr marL="914400" algn="l" rtl="0" eaLnBrk="0" fontAlgn="base" hangingPunct="0">
      <a:spcBef>
        <a:spcPct val="0"/>
      </a:spcBef>
      <a:spcAft>
        <a:spcPct val="0"/>
      </a:spcAft>
      <a:defRPr sz="3800" b="1" kern="1200">
        <a:solidFill>
          <a:srgbClr val="003399"/>
        </a:solidFill>
        <a:latin typeface="Verdana" pitchFamily="34" charset="0"/>
        <a:ea typeface="+mn-ea"/>
        <a:cs typeface="Arial" charset="0"/>
      </a:defRPr>
    </a:lvl3pPr>
    <a:lvl4pPr marL="1371600" algn="l" rtl="0" eaLnBrk="0" fontAlgn="base" hangingPunct="0">
      <a:spcBef>
        <a:spcPct val="0"/>
      </a:spcBef>
      <a:spcAft>
        <a:spcPct val="0"/>
      </a:spcAft>
      <a:defRPr sz="3800" b="1" kern="1200">
        <a:solidFill>
          <a:srgbClr val="003399"/>
        </a:solidFill>
        <a:latin typeface="Verdana" pitchFamily="34" charset="0"/>
        <a:ea typeface="+mn-ea"/>
        <a:cs typeface="Arial" charset="0"/>
      </a:defRPr>
    </a:lvl4pPr>
    <a:lvl5pPr marL="1828800" algn="l" rtl="0" eaLnBrk="0" fontAlgn="base" hangingPunct="0">
      <a:spcBef>
        <a:spcPct val="0"/>
      </a:spcBef>
      <a:spcAft>
        <a:spcPct val="0"/>
      </a:spcAft>
      <a:defRPr sz="3800" b="1" kern="1200">
        <a:solidFill>
          <a:srgbClr val="003399"/>
        </a:solidFill>
        <a:latin typeface="Verdana" pitchFamily="34" charset="0"/>
        <a:ea typeface="+mn-ea"/>
        <a:cs typeface="Arial" charset="0"/>
      </a:defRPr>
    </a:lvl5pPr>
    <a:lvl6pPr marL="2286000" algn="l" defTabSz="914400" rtl="0" eaLnBrk="1" latinLnBrk="0" hangingPunct="1">
      <a:defRPr sz="3800" b="1" kern="1200">
        <a:solidFill>
          <a:srgbClr val="003399"/>
        </a:solidFill>
        <a:latin typeface="Verdana" pitchFamily="34" charset="0"/>
        <a:ea typeface="+mn-ea"/>
        <a:cs typeface="Arial" charset="0"/>
      </a:defRPr>
    </a:lvl6pPr>
    <a:lvl7pPr marL="2743200" algn="l" defTabSz="914400" rtl="0" eaLnBrk="1" latinLnBrk="0" hangingPunct="1">
      <a:defRPr sz="3800" b="1" kern="1200">
        <a:solidFill>
          <a:srgbClr val="003399"/>
        </a:solidFill>
        <a:latin typeface="Verdana" pitchFamily="34" charset="0"/>
        <a:ea typeface="+mn-ea"/>
        <a:cs typeface="Arial" charset="0"/>
      </a:defRPr>
    </a:lvl7pPr>
    <a:lvl8pPr marL="3200400" algn="l" defTabSz="914400" rtl="0" eaLnBrk="1" latinLnBrk="0" hangingPunct="1">
      <a:defRPr sz="3800" b="1" kern="1200">
        <a:solidFill>
          <a:srgbClr val="003399"/>
        </a:solidFill>
        <a:latin typeface="Verdana" pitchFamily="34" charset="0"/>
        <a:ea typeface="+mn-ea"/>
        <a:cs typeface="Arial" charset="0"/>
      </a:defRPr>
    </a:lvl8pPr>
    <a:lvl9pPr marL="3657600" algn="l" defTabSz="914400" rtl="0" eaLnBrk="1" latinLnBrk="0" hangingPunct="1">
      <a:defRPr sz="3800" b="1" kern="1200">
        <a:solidFill>
          <a:srgbClr val="003399"/>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llard" initials="r" lastIdx="8" clrIdx="0"/>
  <p:cmAuthor id="1" name="Kristen" initials="K" lastIdx="3" clrIdx="1"/>
  <p:cmAuthor id="2" name="spoll" initials="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B52"/>
    <a:srgbClr val="9E0927"/>
    <a:srgbClr val="006600"/>
    <a:srgbClr val="008000"/>
    <a:srgbClr val="E60702"/>
    <a:srgbClr val="003FBE"/>
    <a:srgbClr val="CC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8" autoAdjust="0"/>
    <p:restoredTop sz="94660" autoAdjust="0"/>
  </p:normalViewPr>
  <p:slideViewPr>
    <p:cSldViewPr>
      <p:cViewPr>
        <p:scale>
          <a:sx n="77" d="100"/>
          <a:sy n="77" d="100"/>
        </p:scale>
        <p:origin x="-948"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40"/>
    </p:cViewPr>
  </p:sorterViewPr>
  <p:notesViewPr>
    <p:cSldViewPr>
      <p:cViewPr varScale="1">
        <p:scale>
          <a:sx n="55" d="100"/>
          <a:sy n="55" d="100"/>
        </p:scale>
        <p:origin x="-179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6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000" b="0">
                <a:latin typeface="Arial" charset="0"/>
                <a:cs typeface="+mn-cs"/>
              </a:defRPr>
            </a:lvl1pPr>
          </a:lstStyle>
          <a:p>
            <a:pPr>
              <a:defRPr/>
            </a:pPr>
            <a:r>
              <a:rPr lang="en-US"/>
              <a:t>Name of PowerPoint</a:t>
            </a:r>
          </a:p>
        </p:txBody>
      </p:sp>
      <p:sp>
        <p:nvSpPr>
          <p:cNvPr id="450563"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000" b="0">
                <a:latin typeface="Arial" charset="0"/>
                <a:cs typeface="+mn-cs"/>
              </a:defRPr>
            </a:lvl1pPr>
          </a:lstStyle>
          <a:p>
            <a:pPr>
              <a:defRPr/>
            </a:pPr>
            <a:r>
              <a:rPr lang="en-US"/>
              <a:t>Name of Course</a:t>
            </a:r>
          </a:p>
          <a:p>
            <a:pPr>
              <a:defRPr/>
            </a:pPr>
            <a:r>
              <a:rPr lang="en-US"/>
              <a:t>Name of Unit if applicable</a:t>
            </a:r>
          </a:p>
        </p:txBody>
      </p:sp>
      <p:sp>
        <p:nvSpPr>
          <p:cNvPr id="450564"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000" b="0">
                <a:latin typeface="Arial" charset="0"/>
                <a:cs typeface="Arial" charset="0"/>
              </a:defRPr>
            </a:lvl1pPr>
          </a:lstStyle>
          <a:p>
            <a:pPr>
              <a:defRPr/>
            </a:pPr>
            <a:r>
              <a:rPr lang="en-US"/>
              <a:t>Project Lead The Way</a:t>
            </a:r>
            <a:r>
              <a:rPr lang="en-US" baseline="30000"/>
              <a:t>®</a:t>
            </a:r>
          </a:p>
          <a:p>
            <a:pPr>
              <a:defRPr/>
            </a:pPr>
            <a:r>
              <a:rPr lang="en-US"/>
              <a:t>Copyright 2005</a:t>
            </a:r>
          </a:p>
        </p:txBody>
      </p:sp>
      <p:sp>
        <p:nvSpPr>
          <p:cNvPr id="450565"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cs typeface="+mn-cs"/>
              </a:defRPr>
            </a:lvl1pPr>
          </a:lstStyle>
          <a:p>
            <a:pPr>
              <a:defRPr/>
            </a:pPr>
            <a:fld id="{AEE2DAD9-5470-4E0B-B135-CD662824B14B}" type="slidenum">
              <a:rPr lang="en-US"/>
              <a:pPr>
                <a:defRPr/>
              </a:pPr>
              <a:t>‹#›</a:t>
            </a:fld>
            <a:endParaRPr lang="en-US"/>
          </a:p>
        </p:txBody>
      </p:sp>
      <p:pic>
        <p:nvPicPr>
          <p:cNvPr id="93190" name="Picture 6" descr="LOGOArr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7575" y="8801100"/>
            <a:ext cx="4841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607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eaLnBrk="1" hangingPunct="1">
              <a:defRPr sz="1000" b="0">
                <a:solidFill>
                  <a:schemeClr val="tx1"/>
                </a:solidFill>
                <a:latin typeface="Arial" charset="0"/>
                <a:cs typeface="+mn-cs"/>
              </a:defRPr>
            </a:lvl1pPr>
          </a:lstStyle>
          <a:p>
            <a:pPr>
              <a:defRPr/>
            </a:pPr>
            <a:r>
              <a:rPr lang="en-US"/>
              <a:t>Name of PowerPoint</a:t>
            </a:r>
          </a:p>
        </p:txBody>
      </p:sp>
      <p:sp>
        <p:nvSpPr>
          <p:cNvPr id="143363"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eaLnBrk="1" hangingPunct="1">
              <a:defRPr sz="1000" b="0">
                <a:solidFill>
                  <a:schemeClr val="tx1"/>
                </a:solidFill>
                <a:latin typeface="Arial" charset="0"/>
                <a:cs typeface="+mn-cs"/>
              </a:defRPr>
            </a:lvl1pPr>
          </a:lstStyle>
          <a:p>
            <a:pPr>
              <a:defRPr/>
            </a:pPr>
            <a:r>
              <a:rPr lang="en-US"/>
              <a:t>Name of Course</a:t>
            </a:r>
          </a:p>
          <a:p>
            <a:pPr>
              <a:defRPr/>
            </a:pPr>
            <a:r>
              <a:rPr lang="en-US"/>
              <a:t>Name of Lesson</a:t>
            </a:r>
          </a:p>
        </p:txBody>
      </p:sp>
      <p:sp>
        <p:nvSpPr>
          <p:cNvPr id="4710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366"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eaLnBrk="1" hangingPunct="1">
              <a:defRPr sz="1000" b="0">
                <a:solidFill>
                  <a:schemeClr val="tx1"/>
                </a:solidFill>
                <a:latin typeface="Arial" charset="0"/>
                <a:cs typeface="Arial" charset="0"/>
              </a:defRPr>
            </a:lvl1pPr>
          </a:lstStyle>
          <a:p>
            <a:pPr>
              <a:defRPr/>
            </a:pPr>
            <a:r>
              <a:rPr lang="en-US"/>
              <a:t>Project Lead The Way</a:t>
            </a:r>
            <a:r>
              <a:rPr lang="en-US" baseline="30000"/>
              <a:t>©</a:t>
            </a:r>
          </a:p>
          <a:p>
            <a:pPr>
              <a:defRPr/>
            </a:pPr>
            <a:r>
              <a:rPr lang="en-US"/>
              <a:t>Copyright 2005</a:t>
            </a:r>
          </a:p>
        </p:txBody>
      </p:sp>
      <p:sp>
        <p:nvSpPr>
          <p:cNvPr id="143367"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eaLnBrk="1" hangingPunct="1">
              <a:defRPr sz="1200" b="0">
                <a:solidFill>
                  <a:schemeClr val="tx1"/>
                </a:solidFill>
                <a:latin typeface="Arial" charset="0"/>
                <a:cs typeface="+mn-cs"/>
              </a:defRPr>
            </a:lvl1pPr>
          </a:lstStyle>
          <a:p>
            <a:pPr>
              <a:defRPr/>
            </a:pPr>
            <a:fld id="{D6481FA1-4952-4847-837C-902C755D19C3}" type="slidenum">
              <a:rPr lang="en-US"/>
              <a:pPr>
                <a:defRPr/>
              </a:pPr>
              <a:t>‹#›</a:t>
            </a:fld>
            <a:endParaRPr lang="en-US"/>
          </a:p>
        </p:txBody>
      </p:sp>
      <p:pic>
        <p:nvPicPr>
          <p:cNvPr id="471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8755063"/>
            <a:ext cx="5318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5256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481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481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481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E9200E8-41C2-4A3D-898D-6A25E15F72A0}" type="slidenum">
              <a:rPr lang="en-US" sz="1200" b="0" smtClean="0">
                <a:solidFill>
                  <a:schemeClr val="tx1"/>
                </a:solidFill>
                <a:latin typeface="Arial" charset="0"/>
              </a:rPr>
              <a:pPr/>
              <a:t>1</a:t>
            </a:fld>
            <a:endParaRPr lang="en-US" sz="1200" b="0" smtClean="0">
              <a:solidFill>
                <a:schemeClr val="tx1"/>
              </a:solidFill>
              <a:latin typeface="Arial" charset="0"/>
            </a:endParaRPr>
          </a:p>
        </p:txBody>
      </p:sp>
      <p:sp>
        <p:nvSpPr>
          <p:cNvPr id="48134" name="Rectangle 2"/>
          <p:cNvSpPr>
            <a:spLocks noGrp="1" noRot="1" noChangeAspect="1" noChangeArrowheads="1" noTextEdit="1"/>
          </p:cNvSpPr>
          <p:nvPr>
            <p:ph type="sldImg"/>
          </p:nvPr>
        </p:nvSpPr>
        <p:spPr>
          <a:ln/>
        </p:spPr>
      </p:sp>
      <p:sp>
        <p:nvSpPr>
          <p:cNvPr id="481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55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55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55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FA8E881B-758A-494D-8C5C-810E44574C84}" type="slidenum">
              <a:rPr lang="en-US" sz="1200" b="0" smtClean="0">
                <a:solidFill>
                  <a:schemeClr val="tx1"/>
                </a:solidFill>
                <a:latin typeface="Arial" charset="0"/>
              </a:rPr>
              <a:pPr/>
              <a:t>10</a:t>
            </a:fld>
            <a:endParaRPr lang="en-US" sz="1200" b="0" smtClean="0">
              <a:solidFill>
                <a:schemeClr val="tx1"/>
              </a:solidFill>
              <a:latin typeface="Arial" charset="0"/>
            </a:endParaRPr>
          </a:p>
        </p:txBody>
      </p:sp>
      <p:sp>
        <p:nvSpPr>
          <p:cNvPr id="65542" name="Rectangle 2"/>
          <p:cNvSpPr>
            <a:spLocks noGrp="1" noRot="1" noChangeAspect="1" noChangeArrowheads="1" noTextEdit="1"/>
          </p:cNvSpPr>
          <p:nvPr>
            <p:ph type="sldImg"/>
          </p:nvPr>
        </p:nvSpPr>
        <p:spPr>
          <a:ln/>
        </p:spPr>
      </p:sp>
      <p:sp>
        <p:nvSpPr>
          <p:cNvPr id="655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65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65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1FD260DA-39D7-4E3A-9722-3255CFAB2FFA}" type="slidenum">
              <a:rPr lang="en-US" sz="1200" b="0" smtClean="0">
                <a:solidFill>
                  <a:schemeClr val="tx1"/>
                </a:solidFill>
                <a:latin typeface="Arial" charset="0"/>
              </a:rPr>
              <a:pPr/>
              <a:t>11</a:t>
            </a:fld>
            <a:endParaRPr lang="en-US" sz="1200" b="0" smtClean="0">
              <a:solidFill>
                <a:schemeClr val="tx1"/>
              </a:solidFill>
              <a:latin typeface="Arial" charset="0"/>
            </a:endParaRPr>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32EA67BA-28B0-4819-B557-EE6E14A3AF0C}" type="slidenum">
              <a:rPr lang="en-US" sz="1200" b="0" smtClean="0">
                <a:solidFill>
                  <a:schemeClr val="tx1"/>
                </a:solidFill>
                <a:latin typeface="Arial" charset="0"/>
              </a:rPr>
              <a:pPr/>
              <a:t>12</a:t>
            </a:fld>
            <a:endParaRPr lang="en-US" sz="1200" b="0" smtClean="0">
              <a:solidFill>
                <a:schemeClr val="tx1"/>
              </a:solidFill>
              <a:latin typeface="Arial" charset="0"/>
            </a:endParaRPr>
          </a:p>
        </p:txBody>
      </p:sp>
      <p:sp>
        <p:nvSpPr>
          <p:cNvPr id="67590" name="Rectangle 2"/>
          <p:cNvSpPr>
            <a:spLocks noGrp="1" noRot="1" noChangeAspect="1" noChangeArrowheads="1" noTextEdit="1"/>
          </p:cNvSpPr>
          <p:nvPr>
            <p:ph type="sldImg"/>
          </p:nvPr>
        </p:nvSpPr>
        <p:spPr>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86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86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BB01B078-C4BE-48D0-BF5C-C335AA22C4FE}" type="slidenum">
              <a:rPr lang="en-US" sz="1200" b="0" smtClean="0">
                <a:solidFill>
                  <a:schemeClr val="tx1"/>
                </a:solidFill>
                <a:latin typeface="Arial" charset="0"/>
              </a:rPr>
              <a:pPr/>
              <a:t>13</a:t>
            </a:fld>
            <a:endParaRPr lang="en-US" sz="1200" b="0" smtClean="0">
              <a:solidFill>
                <a:schemeClr val="tx1"/>
              </a:solidFill>
              <a:latin typeface="Arial" charset="0"/>
            </a:endParaRP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736A583E-2723-477A-809A-51560B026CCC}" type="slidenum">
              <a:rPr lang="en-US" sz="1200" b="0" smtClean="0">
                <a:solidFill>
                  <a:schemeClr val="tx1"/>
                </a:solidFill>
                <a:latin typeface="Arial" charset="0"/>
              </a:rPr>
              <a:pPr/>
              <a:t>14</a:t>
            </a:fld>
            <a:endParaRPr lang="en-US" sz="1200" b="0" smtClean="0">
              <a:solidFill>
                <a:schemeClr val="tx1"/>
              </a:solidFill>
              <a:latin typeface="Arial"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6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706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85BB25CB-0DE7-4E8B-BBF5-B361BA4CC079}" type="slidenum">
              <a:rPr lang="en-US" sz="1200" b="0" smtClean="0">
                <a:solidFill>
                  <a:schemeClr val="tx1"/>
                </a:solidFill>
                <a:latin typeface="Arial" charset="0"/>
              </a:rPr>
              <a:pPr/>
              <a:t>15</a:t>
            </a:fld>
            <a:endParaRPr lang="en-US" sz="1200" b="0" smtClean="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757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757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6EE32088-B0EE-43D5-AF55-AEAC97BE86D7}" type="slidenum">
              <a:rPr lang="en-US" sz="1200" b="0" smtClean="0">
                <a:solidFill>
                  <a:schemeClr val="tx1"/>
                </a:solidFill>
                <a:latin typeface="Arial" charset="0"/>
              </a:rPr>
              <a:pPr/>
              <a:t>16</a:t>
            </a:fld>
            <a:endParaRPr lang="en-US" sz="1200" b="0" smtClean="0">
              <a:solidFill>
                <a:schemeClr val="tx1"/>
              </a:solidFill>
              <a:latin typeface="Arial" charset="0"/>
            </a:endParaRPr>
          </a:p>
        </p:txBody>
      </p:sp>
      <p:sp>
        <p:nvSpPr>
          <p:cNvPr id="75782" name="Rectangle 2"/>
          <p:cNvSpPr>
            <a:spLocks noGrp="1" noRot="1" noChangeAspect="1" noChangeArrowheads="1" noTextEdit="1"/>
          </p:cNvSpPr>
          <p:nvPr>
            <p:ph type="sldImg"/>
          </p:nvPr>
        </p:nvSpPr>
        <p:spPr>
          <a:ln/>
        </p:spPr>
      </p:sp>
      <p:sp>
        <p:nvSpPr>
          <p:cNvPr id="757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88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7885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7885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7885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59F1D95-EBCD-46B7-AF12-3F9B5042E7CE}" type="slidenum">
              <a:rPr lang="en-US" sz="1200" b="0" smtClean="0">
                <a:solidFill>
                  <a:schemeClr val="tx1"/>
                </a:solidFill>
                <a:latin typeface="Arial" charset="0"/>
              </a:rPr>
              <a:pPr/>
              <a:t>17</a:t>
            </a:fld>
            <a:endParaRPr lang="en-US" sz="1200" b="0" smtClean="0">
              <a:solidFill>
                <a:schemeClr val="tx1"/>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08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09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09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8B652CA-6B10-45C4-9221-D51C068BEAF1}" type="slidenum">
              <a:rPr lang="en-US" sz="1200" b="0" smtClean="0">
                <a:solidFill>
                  <a:schemeClr val="tx1"/>
                </a:solidFill>
                <a:latin typeface="Arial" charset="0"/>
              </a:rPr>
              <a:pPr/>
              <a:t>18</a:t>
            </a:fld>
            <a:endParaRPr lang="en-US" sz="1200" b="0" smtClean="0">
              <a:solidFill>
                <a:schemeClr val="tx1"/>
              </a:solidFill>
              <a:latin typeface="Arial" charset="0"/>
            </a:endParaRPr>
          </a:p>
        </p:txBody>
      </p:sp>
      <p:sp>
        <p:nvSpPr>
          <p:cNvPr id="80902" name="Rectangle 2"/>
          <p:cNvSpPr>
            <a:spLocks noGrp="1" noRot="1" noChangeAspect="1" noChangeArrowheads="1" noTextEdit="1"/>
          </p:cNvSpPr>
          <p:nvPr>
            <p:ph type="sldImg"/>
          </p:nvPr>
        </p:nvSpPr>
        <p:spPr>
          <a:ln/>
        </p:spPr>
      </p:sp>
      <p:sp>
        <p:nvSpPr>
          <p:cNvPr id="809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798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798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798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527AC0B5-056D-43E8-9793-257864B21200}" type="slidenum">
              <a:rPr lang="en-US" sz="1200" b="0" smtClean="0">
                <a:solidFill>
                  <a:schemeClr val="tx1"/>
                </a:solidFill>
                <a:latin typeface="Arial" charset="0"/>
              </a:rPr>
              <a:pPr/>
              <a:t>19</a:t>
            </a:fld>
            <a:endParaRPr lang="en-US" sz="1200" b="0" smtClean="0">
              <a:solidFill>
                <a:schemeClr val="tx1"/>
              </a:solidFill>
              <a:latin typeface="Arial" charset="0"/>
            </a:endParaRPr>
          </a:p>
        </p:txBody>
      </p:sp>
      <p:sp>
        <p:nvSpPr>
          <p:cNvPr id="79878" name="Rectangle 2"/>
          <p:cNvSpPr>
            <a:spLocks noGrp="1" noRot="1" noChangeAspect="1" noChangeArrowheads="1" noTextEdit="1"/>
          </p:cNvSpPr>
          <p:nvPr>
            <p:ph type="sldImg"/>
          </p:nvPr>
        </p:nvSpPr>
        <p:spPr>
          <a:ln/>
        </p:spPr>
      </p:sp>
      <p:sp>
        <p:nvSpPr>
          <p:cNvPr id="798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491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491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491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50231331-BB90-47C1-82F5-96EAEC4F157D}" type="slidenum">
              <a:rPr lang="en-US" sz="1200" b="0" smtClean="0">
                <a:solidFill>
                  <a:schemeClr val="tx1"/>
                </a:solidFill>
                <a:latin typeface="Arial" charset="0"/>
              </a:rPr>
              <a:pPr/>
              <a:t>2</a:t>
            </a:fld>
            <a:endParaRPr lang="en-US" sz="1200" b="0" smtClean="0">
              <a:solidFill>
                <a:schemeClr val="tx1"/>
              </a:solidFill>
              <a:latin typeface="Arial" charset="0"/>
            </a:endParaRPr>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29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29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29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6C25B559-2626-45A7-A17C-D4DE8A183E29}" type="slidenum">
              <a:rPr lang="en-US" sz="1200" b="0" smtClean="0">
                <a:solidFill>
                  <a:schemeClr val="tx1"/>
                </a:solidFill>
                <a:latin typeface="Arial" charset="0"/>
              </a:rPr>
              <a:pPr/>
              <a:t>20</a:t>
            </a:fld>
            <a:endParaRPr lang="en-US" sz="1200" b="0" smtClean="0">
              <a:solidFill>
                <a:schemeClr val="tx1"/>
              </a:solidFill>
              <a:latin typeface="Arial" charset="0"/>
            </a:endParaRPr>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39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39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39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C14FDA43-9EC5-43B4-BD16-74865EACAF51}" type="slidenum">
              <a:rPr lang="en-US" sz="1200" b="0" smtClean="0">
                <a:solidFill>
                  <a:schemeClr val="tx1"/>
                </a:solidFill>
                <a:latin typeface="Arial" charset="0"/>
              </a:rPr>
              <a:pPr/>
              <a:t>21</a:t>
            </a:fld>
            <a:endParaRPr lang="en-US" sz="1200" b="0" smtClean="0">
              <a:solidFill>
                <a:schemeClr val="tx1"/>
              </a:solidFill>
              <a:latin typeface="Arial" charset="0"/>
            </a:endParaRPr>
          </a:p>
        </p:txBody>
      </p:sp>
      <p:sp>
        <p:nvSpPr>
          <p:cNvPr id="83974" name="Rectangle 2"/>
          <p:cNvSpPr>
            <a:spLocks noGrp="1" noRot="1" noChangeAspect="1" noChangeArrowheads="1" noTextEdit="1"/>
          </p:cNvSpPr>
          <p:nvPr>
            <p:ph type="sldImg"/>
          </p:nvPr>
        </p:nvSpPr>
        <p:spPr>
          <a:ln/>
        </p:spPr>
      </p:sp>
      <p:sp>
        <p:nvSpPr>
          <p:cNvPr id="839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86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86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BB01B078-C4BE-48D0-BF5C-C335AA22C4FE}" type="slidenum">
              <a:rPr lang="en-US" sz="1200" b="0" smtClean="0">
                <a:solidFill>
                  <a:schemeClr val="tx1"/>
                </a:solidFill>
                <a:latin typeface="Arial" charset="0"/>
              </a:rPr>
              <a:pPr/>
              <a:t>22</a:t>
            </a:fld>
            <a:endParaRPr lang="en-US" sz="1200" b="0" smtClean="0">
              <a:solidFill>
                <a:schemeClr val="tx1"/>
              </a:solidFill>
              <a:latin typeface="Arial" charset="0"/>
            </a:endParaRP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736A583E-2723-477A-809A-51560B026CCC}" type="slidenum">
              <a:rPr lang="en-US" sz="1200" b="0" smtClean="0">
                <a:solidFill>
                  <a:schemeClr val="tx1"/>
                </a:solidFill>
                <a:latin typeface="Arial" charset="0"/>
              </a:rPr>
              <a:pPr/>
              <a:t>23</a:t>
            </a:fld>
            <a:endParaRPr lang="en-US" sz="1200" b="0" smtClean="0">
              <a:solidFill>
                <a:schemeClr val="tx1"/>
              </a:solidFill>
              <a:latin typeface="Arial"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736A583E-2723-477A-809A-51560B026CCC}" type="slidenum">
              <a:rPr lang="en-US" sz="1200" b="0" smtClean="0">
                <a:solidFill>
                  <a:schemeClr val="tx1"/>
                </a:solidFill>
                <a:latin typeface="Arial" charset="0"/>
              </a:rPr>
              <a:pPr/>
              <a:t>24</a:t>
            </a:fld>
            <a:endParaRPr lang="en-US" sz="1200" b="0" smtClean="0">
              <a:solidFill>
                <a:schemeClr val="tx1"/>
              </a:solidFill>
              <a:latin typeface="Arial"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25</a:t>
            </a:fld>
            <a:endParaRPr lang="en-US" sz="1200" b="0" smtClean="0">
              <a:solidFill>
                <a:schemeClr val="tx1"/>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26</a:t>
            </a:fld>
            <a:endParaRPr lang="en-US" sz="1200" b="0" smtClean="0">
              <a:solidFill>
                <a:schemeClr val="tx1"/>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27</a:t>
            </a:fld>
            <a:endParaRPr lang="en-US" sz="1200" b="0" smtClean="0">
              <a:solidFill>
                <a:schemeClr val="tx1"/>
              </a:solidFill>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sz="3800" b="1">
                <a:solidFill>
                  <a:srgbClr val="003399"/>
                </a:solidFill>
                <a:latin typeface="Verdana" pitchFamily="34" charset="0"/>
                <a:cs typeface="Arial" charset="0"/>
              </a:defRPr>
            </a:lvl1pPr>
            <a:lvl2pPr marL="742909" indent="-285734" defTabSz="931811">
              <a:defRPr sz="3800" b="1">
                <a:solidFill>
                  <a:srgbClr val="003399"/>
                </a:solidFill>
                <a:latin typeface="Verdana" pitchFamily="34" charset="0"/>
                <a:cs typeface="Arial" charset="0"/>
              </a:defRPr>
            </a:lvl2pPr>
            <a:lvl3pPr marL="1142937" indent="-228587" defTabSz="931811">
              <a:defRPr sz="3800" b="1">
                <a:solidFill>
                  <a:srgbClr val="003399"/>
                </a:solidFill>
                <a:latin typeface="Verdana" pitchFamily="34" charset="0"/>
                <a:cs typeface="Arial" charset="0"/>
              </a:defRPr>
            </a:lvl3pPr>
            <a:lvl4pPr marL="1600111" indent="-228587" defTabSz="931811">
              <a:defRPr sz="3800" b="1">
                <a:solidFill>
                  <a:srgbClr val="003399"/>
                </a:solidFill>
                <a:latin typeface="Verdana" pitchFamily="34" charset="0"/>
                <a:cs typeface="Arial" charset="0"/>
              </a:defRPr>
            </a:lvl4pPr>
            <a:lvl5pPr marL="2057287" indent="-228587" defTabSz="931811">
              <a:defRPr sz="3800" b="1">
                <a:solidFill>
                  <a:srgbClr val="003399"/>
                </a:solidFill>
                <a:latin typeface="Verdana" pitchFamily="34" charset="0"/>
                <a:cs typeface="Arial" charset="0"/>
              </a:defRPr>
            </a:lvl5pPr>
            <a:lvl6pPr marL="2514461" indent="-228587" defTabSz="931811" eaLnBrk="0" fontAlgn="base" hangingPunct="0">
              <a:spcBef>
                <a:spcPct val="0"/>
              </a:spcBef>
              <a:spcAft>
                <a:spcPct val="0"/>
              </a:spcAft>
              <a:defRPr sz="3800" b="1">
                <a:solidFill>
                  <a:srgbClr val="003399"/>
                </a:solidFill>
                <a:latin typeface="Verdana" pitchFamily="34" charset="0"/>
                <a:cs typeface="Arial" charset="0"/>
              </a:defRPr>
            </a:lvl6pPr>
            <a:lvl7pPr marL="2971635" indent="-228587" defTabSz="931811" eaLnBrk="0" fontAlgn="base" hangingPunct="0">
              <a:spcBef>
                <a:spcPct val="0"/>
              </a:spcBef>
              <a:spcAft>
                <a:spcPct val="0"/>
              </a:spcAft>
              <a:defRPr sz="3800" b="1">
                <a:solidFill>
                  <a:srgbClr val="003399"/>
                </a:solidFill>
                <a:latin typeface="Verdana" pitchFamily="34" charset="0"/>
                <a:cs typeface="Arial" charset="0"/>
              </a:defRPr>
            </a:lvl7pPr>
            <a:lvl8pPr marL="3428811" indent="-228587" defTabSz="931811" eaLnBrk="0" fontAlgn="base" hangingPunct="0">
              <a:spcBef>
                <a:spcPct val="0"/>
              </a:spcBef>
              <a:spcAft>
                <a:spcPct val="0"/>
              </a:spcAft>
              <a:defRPr sz="3800" b="1">
                <a:solidFill>
                  <a:srgbClr val="003399"/>
                </a:solidFill>
                <a:latin typeface="Verdana" pitchFamily="34" charset="0"/>
                <a:cs typeface="Arial" charset="0"/>
              </a:defRPr>
            </a:lvl8pPr>
            <a:lvl9pPr marL="3885985" indent="-228587" defTabSz="931811"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prstClr val="black"/>
                </a:solidFill>
                <a:latin typeface="Arial" charset="0"/>
              </a:rPr>
              <a:t>Name of PowerPoint</a:t>
            </a:r>
          </a:p>
        </p:txBody>
      </p:sp>
      <p:sp>
        <p:nvSpPr>
          <p:cNvPr id="890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sz="3800" b="1">
                <a:solidFill>
                  <a:srgbClr val="003399"/>
                </a:solidFill>
                <a:latin typeface="Verdana" pitchFamily="34" charset="0"/>
                <a:cs typeface="Arial" charset="0"/>
              </a:defRPr>
            </a:lvl1pPr>
            <a:lvl2pPr marL="742909" indent="-285734" defTabSz="931811">
              <a:defRPr sz="3800" b="1">
                <a:solidFill>
                  <a:srgbClr val="003399"/>
                </a:solidFill>
                <a:latin typeface="Verdana" pitchFamily="34" charset="0"/>
                <a:cs typeface="Arial" charset="0"/>
              </a:defRPr>
            </a:lvl2pPr>
            <a:lvl3pPr marL="1142937" indent="-228587" defTabSz="931811">
              <a:defRPr sz="3800" b="1">
                <a:solidFill>
                  <a:srgbClr val="003399"/>
                </a:solidFill>
                <a:latin typeface="Verdana" pitchFamily="34" charset="0"/>
                <a:cs typeface="Arial" charset="0"/>
              </a:defRPr>
            </a:lvl3pPr>
            <a:lvl4pPr marL="1600111" indent="-228587" defTabSz="931811">
              <a:defRPr sz="3800" b="1">
                <a:solidFill>
                  <a:srgbClr val="003399"/>
                </a:solidFill>
                <a:latin typeface="Verdana" pitchFamily="34" charset="0"/>
                <a:cs typeface="Arial" charset="0"/>
              </a:defRPr>
            </a:lvl4pPr>
            <a:lvl5pPr marL="2057287" indent="-228587" defTabSz="931811">
              <a:defRPr sz="3800" b="1">
                <a:solidFill>
                  <a:srgbClr val="003399"/>
                </a:solidFill>
                <a:latin typeface="Verdana" pitchFamily="34" charset="0"/>
                <a:cs typeface="Arial" charset="0"/>
              </a:defRPr>
            </a:lvl5pPr>
            <a:lvl6pPr marL="2514461" indent="-228587" defTabSz="931811" eaLnBrk="0" fontAlgn="base" hangingPunct="0">
              <a:spcBef>
                <a:spcPct val="0"/>
              </a:spcBef>
              <a:spcAft>
                <a:spcPct val="0"/>
              </a:spcAft>
              <a:defRPr sz="3800" b="1">
                <a:solidFill>
                  <a:srgbClr val="003399"/>
                </a:solidFill>
                <a:latin typeface="Verdana" pitchFamily="34" charset="0"/>
                <a:cs typeface="Arial" charset="0"/>
              </a:defRPr>
            </a:lvl6pPr>
            <a:lvl7pPr marL="2971635" indent="-228587" defTabSz="931811" eaLnBrk="0" fontAlgn="base" hangingPunct="0">
              <a:spcBef>
                <a:spcPct val="0"/>
              </a:spcBef>
              <a:spcAft>
                <a:spcPct val="0"/>
              </a:spcAft>
              <a:defRPr sz="3800" b="1">
                <a:solidFill>
                  <a:srgbClr val="003399"/>
                </a:solidFill>
                <a:latin typeface="Verdana" pitchFamily="34" charset="0"/>
                <a:cs typeface="Arial" charset="0"/>
              </a:defRPr>
            </a:lvl7pPr>
            <a:lvl8pPr marL="3428811" indent="-228587" defTabSz="931811" eaLnBrk="0" fontAlgn="base" hangingPunct="0">
              <a:spcBef>
                <a:spcPct val="0"/>
              </a:spcBef>
              <a:spcAft>
                <a:spcPct val="0"/>
              </a:spcAft>
              <a:defRPr sz="3800" b="1">
                <a:solidFill>
                  <a:srgbClr val="003399"/>
                </a:solidFill>
                <a:latin typeface="Verdana" pitchFamily="34" charset="0"/>
                <a:cs typeface="Arial" charset="0"/>
              </a:defRPr>
            </a:lvl8pPr>
            <a:lvl9pPr marL="3885985" indent="-228587" defTabSz="931811"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prstClr val="black"/>
                </a:solidFill>
                <a:latin typeface="Arial" charset="0"/>
              </a:rPr>
              <a:t>Name of Course</a:t>
            </a:r>
          </a:p>
          <a:p>
            <a:r>
              <a:rPr lang="en-US" sz="1000" b="0">
                <a:solidFill>
                  <a:prstClr val="black"/>
                </a:solidFill>
                <a:latin typeface="Arial" charset="0"/>
              </a:rPr>
              <a:t>Name of Lesson</a:t>
            </a:r>
          </a:p>
        </p:txBody>
      </p:sp>
      <p:sp>
        <p:nvSpPr>
          <p:cNvPr id="890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sz="3800" b="1">
                <a:solidFill>
                  <a:srgbClr val="003399"/>
                </a:solidFill>
                <a:latin typeface="Verdana" pitchFamily="34" charset="0"/>
                <a:cs typeface="Arial" charset="0"/>
              </a:defRPr>
            </a:lvl1pPr>
            <a:lvl2pPr marL="742909" indent="-285734" defTabSz="931811">
              <a:defRPr sz="3800" b="1">
                <a:solidFill>
                  <a:srgbClr val="003399"/>
                </a:solidFill>
                <a:latin typeface="Verdana" pitchFamily="34" charset="0"/>
                <a:cs typeface="Arial" charset="0"/>
              </a:defRPr>
            </a:lvl2pPr>
            <a:lvl3pPr marL="1142937" indent="-228587" defTabSz="931811">
              <a:defRPr sz="3800" b="1">
                <a:solidFill>
                  <a:srgbClr val="003399"/>
                </a:solidFill>
                <a:latin typeface="Verdana" pitchFamily="34" charset="0"/>
                <a:cs typeface="Arial" charset="0"/>
              </a:defRPr>
            </a:lvl3pPr>
            <a:lvl4pPr marL="1600111" indent="-228587" defTabSz="931811">
              <a:defRPr sz="3800" b="1">
                <a:solidFill>
                  <a:srgbClr val="003399"/>
                </a:solidFill>
                <a:latin typeface="Verdana" pitchFamily="34" charset="0"/>
                <a:cs typeface="Arial" charset="0"/>
              </a:defRPr>
            </a:lvl4pPr>
            <a:lvl5pPr marL="2057287" indent="-228587" defTabSz="931811">
              <a:defRPr sz="3800" b="1">
                <a:solidFill>
                  <a:srgbClr val="003399"/>
                </a:solidFill>
                <a:latin typeface="Verdana" pitchFamily="34" charset="0"/>
                <a:cs typeface="Arial" charset="0"/>
              </a:defRPr>
            </a:lvl5pPr>
            <a:lvl6pPr marL="2514461" indent="-228587" defTabSz="931811" eaLnBrk="0" fontAlgn="base" hangingPunct="0">
              <a:spcBef>
                <a:spcPct val="0"/>
              </a:spcBef>
              <a:spcAft>
                <a:spcPct val="0"/>
              </a:spcAft>
              <a:defRPr sz="3800" b="1">
                <a:solidFill>
                  <a:srgbClr val="003399"/>
                </a:solidFill>
                <a:latin typeface="Verdana" pitchFamily="34" charset="0"/>
                <a:cs typeface="Arial" charset="0"/>
              </a:defRPr>
            </a:lvl6pPr>
            <a:lvl7pPr marL="2971635" indent="-228587" defTabSz="931811" eaLnBrk="0" fontAlgn="base" hangingPunct="0">
              <a:spcBef>
                <a:spcPct val="0"/>
              </a:spcBef>
              <a:spcAft>
                <a:spcPct val="0"/>
              </a:spcAft>
              <a:defRPr sz="3800" b="1">
                <a:solidFill>
                  <a:srgbClr val="003399"/>
                </a:solidFill>
                <a:latin typeface="Verdana" pitchFamily="34" charset="0"/>
                <a:cs typeface="Arial" charset="0"/>
              </a:defRPr>
            </a:lvl7pPr>
            <a:lvl8pPr marL="3428811" indent="-228587" defTabSz="931811" eaLnBrk="0" fontAlgn="base" hangingPunct="0">
              <a:spcBef>
                <a:spcPct val="0"/>
              </a:spcBef>
              <a:spcAft>
                <a:spcPct val="0"/>
              </a:spcAft>
              <a:defRPr sz="3800" b="1">
                <a:solidFill>
                  <a:srgbClr val="003399"/>
                </a:solidFill>
                <a:latin typeface="Verdana" pitchFamily="34" charset="0"/>
                <a:cs typeface="Arial" charset="0"/>
              </a:defRPr>
            </a:lvl8pPr>
            <a:lvl9pPr marL="3885985" indent="-228587" defTabSz="931811"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prstClr val="black"/>
                </a:solidFill>
                <a:latin typeface="Arial" charset="0"/>
              </a:rPr>
              <a:t>Project Lead The Way</a:t>
            </a:r>
            <a:r>
              <a:rPr lang="en-US" sz="1000" b="0" baseline="30000">
                <a:solidFill>
                  <a:prstClr val="black"/>
                </a:solidFill>
                <a:latin typeface="Arial" charset="0"/>
              </a:rPr>
              <a:t>©</a:t>
            </a:r>
          </a:p>
          <a:p>
            <a:r>
              <a:rPr lang="en-US" sz="1000" b="0">
                <a:solidFill>
                  <a:prstClr val="black"/>
                </a:solidFill>
                <a:latin typeface="Arial" charset="0"/>
              </a:rPr>
              <a:t>Copyright 2005</a:t>
            </a:r>
          </a:p>
        </p:txBody>
      </p:sp>
      <p:sp>
        <p:nvSpPr>
          <p:cNvPr id="890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sz="3800" b="1">
                <a:solidFill>
                  <a:srgbClr val="003399"/>
                </a:solidFill>
                <a:latin typeface="Verdana" pitchFamily="34" charset="0"/>
                <a:cs typeface="Arial" charset="0"/>
              </a:defRPr>
            </a:lvl1pPr>
            <a:lvl2pPr marL="742909" indent="-285734" defTabSz="931811">
              <a:defRPr sz="3800" b="1">
                <a:solidFill>
                  <a:srgbClr val="003399"/>
                </a:solidFill>
                <a:latin typeface="Verdana" pitchFamily="34" charset="0"/>
                <a:cs typeface="Arial" charset="0"/>
              </a:defRPr>
            </a:lvl2pPr>
            <a:lvl3pPr marL="1142937" indent="-228587" defTabSz="931811">
              <a:defRPr sz="3800" b="1">
                <a:solidFill>
                  <a:srgbClr val="003399"/>
                </a:solidFill>
                <a:latin typeface="Verdana" pitchFamily="34" charset="0"/>
                <a:cs typeface="Arial" charset="0"/>
              </a:defRPr>
            </a:lvl3pPr>
            <a:lvl4pPr marL="1600111" indent="-228587" defTabSz="931811">
              <a:defRPr sz="3800" b="1">
                <a:solidFill>
                  <a:srgbClr val="003399"/>
                </a:solidFill>
                <a:latin typeface="Verdana" pitchFamily="34" charset="0"/>
                <a:cs typeface="Arial" charset="0"/>
              </a:defRPr>
            </a:lvl4pPr>
            <a:lvl5pPr marL="2057287" indent="-228587" defTabSz="931811">
              <a:defRPr sz="3800" b="1">
                <a:solidFill>
                  <a:srgbClr val="003399"/>
                </a:solidFill>
                <a:latin typeface="Verdana" pitchFamily="34" charset="0"/>
                <a:cs typeface="Arial" charset="0"/>
              </a:defRPr>
            </a:lvl5pPr>
            <a:lvl6pPr marL="2514461" indent="-228587" defTabSz="931811" eaLnBrk="0" fontAlgn="base" hangingPunct="0">
              <a:spcBef>
                <a:spcPct val="0"/>
              </a:spcBef>
              <a:spcAft>
                <a:spcPct val="0"/>
              </a:spcAft>
              <a:defRPr sz="3800" b="1">
                <a:solidFill>
                  <a:srgbClr val="003399"/>
                </a:solidFill>
                <a:latin typeface="Verdana" pitchFamily="34" charset="0"/>
                <a:cs typeface="Arial" charset="0"/>
              </a:defRPr>
            </a:lvl6pPr>
            <a:lvl7pPr marL="2971635" indent="-228587" defTabSz="931811" eaLnBrk="0" fontAlgn="base" hangingPunct="0">
              <a:spcBef>
                <a:spcPct val="0"/>
              </a:spcBef>
              <a:spcAft>
                <a:spcPct val="0"/>
              </a:spcAft>
              <a:defRPr sz="3800" b="1">
                <a:solidFill>
                  <a:srgbClr val="003399"/>
                </a:solidFill>
                <a:latin typeface="Verdana" pitchFamily="34" charset="0"/>
                <a:cs typeface="Arial" charset="0"/>
              </a:defRPr>
            </a:lvl7pPr>
            <a:lvl8pPr marL="3428811" indent="-228587" defTabSz="931811" eaLnBrk="0" fontAlgn="base" hangingPunct="0">
              <a:spcBef>
                <a:spcPct val="0"/>
              </a:spcBef>
              <a:spcAft>
                <a:spcPct val="0"/>
              </a:spcAft>
              <a:defRPr sz="3800" b="1">
                <a:solidFill>
                  <a:srgbClr val="003399"/>
                </a:solidFill>
                <a:latin typeface="Verdana" pitchFamily="34" charset="0"/>
                <a:cs typeface="Arial" charset="0"/>
              </a:defRPr>
            </a:lvl8pPr>
            <a:lvl9pPr marL="3885985" indent="-228587" defTabSz="931811" eaLnBrk="0" fontAlgn="base" hangingPunct="0">
              <a:spcBef>
                <a:spcPct val="0"/>
              </a:spcBef>
              <a:spcAft>
                <a:spcPct val="0"/>
              </a:spcAft>
              <a:defRPr sz="3800" b="1">
                <a:solidFill>
                  <a:srgbClr val="003399"/>
                </a:solidFill>
                <a:latin typeface="Verdana" pitchFamily="34" charset="0"/>
                <a:cs typeface="Arial" charset="0"/>
              </a:defRPr>
            </a:lvl9pPr>
          </a:lstStyle>
          <a:p>
            <a:fld id="{946D0D6A-7CBA-41AC-A612-2466ACBE939E}" type="slidenum">
              <a:rPr lang="en-US" sz="1200" b="0">
                <a:solidFill>
                  <a:prstClr val="black"/>
                </a:solidFill>
                <a:latin typeface="Arial" charset="0"/>
              </a:rPr>
              <a:pPr/>
              <a:t>28</a:t>
            </a:fld>
            <a:endParaRPr lang="en-US" sz="1200" b="0">
              <a:solidFill>
                <a:prstClr val="black"/>
              </a:solidFill>
              <a:latin typeface="Arial" charset="0"/>
            </a:endParaRPr>
          </a:p>
        </p:txBody>
      </p:sp>
      <p:sp>
        <p:nvSpPr>
          <p:cNvPr id="89094" name="Rectangle 2"/>
          <p:cNvSpPr>
            <a:spLocks noGrp="1" noRot="1" noChangeAspect="1" noChangeArrowheads="1" noTextEdit="1"/>
          </p:cNvSpPr>
          <p:nvPr>
            <p:ph type="sldImg"/>
          </p:nvPr>
        </p:nvSpPr>
        <p:spPr>
          <a:ln/>
        </p:spPr>
      </p:sp>
      <p:sp>
        <p:nvSpPr>
          <p:cNvPr id="890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901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901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901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67AAA379-C722-472C-8A0D-50947FE12375}" type="slidenum">
              <a:rPr lang="en-US" sz="1200" b="0" smtClean="0">
                <a:solidFill>
                  <a:schemeClr val="tx1"/>
                </a:solidFill>
                <a:latin typeface="Arial" charset="0"/>
              </a:rPr>
              <a:pPr/>
              <a:t>29</a:t>
            </a:fld>
            <a:endParaRPr lang="en-US" sz="1200" b="0" smtClean="0">
              <a:solidFill>
                <a:schemeClr val="tx1"/>
              </a:solidFill>
              <a:latin typeface="Arial" charset="0"/>
            </a:endParaRPr>
          </a:p>
        </p:txBody>
      </p:sp>
      <p:sp>
        <p:nvSpPr>
          <p:cNvPr id="90118" name="Rectangle 2"/>
          <p:cNvSpPr>
            <a:spLocks noGrp="1" noRot="1" noChangeAspect="1" noChangeArrowheads="1" noTextEdit="1"/>
          </p:cNvSpPr>
          <p:nvPr>
            <p:ph type="sldImg"/>
          </p:nvPr>
        </p:nvSpPr>
        <p:spPr>
          <a:ln/>
        </p:spPr>
      </p:sp>
      <p:sp>
        <p:nvSpPr>
          <p:cNvPr id="901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3</a:t>
            </a:fld>
            <a:endParaRPr lang="en-US" sz="1200" b="0" smtClean="0">
              <a:solidFill>
                <a:schemeClr val="tx1"/>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911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911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911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D3812D0B-BA09-4325-8E3C-4661299A22D1}" type="slidenum">
              <a:rPr lang="en-US" sz="1200" b="0" smtClean="0">
                <a:solidFill>
                  <a:schemeClr val="tx1"/>
                </a:solidFill>
                <a:latin typeface="Arial" charset="0"/>
              </a:rPr>
              <a:pPr/>
              <a:t>30</a:t>
            </a:fld>
            <a:endParaRPr lang="en-US" sz="1200" b="0" smtClean="0">
              <a:solidFill>
                <a:schemeClr val="tx1"/>
              </a:solidFill>
              <a:latin typeface="Arial" charset="0"/>
            </a:endParaRPr>
          </a:p>
        </p:txBody>
      </p:sp>
      <p:sp>
        <p:nvSpPr>
          <p:cNvPr id="91142" name="Rectangle 2"/>
          <p:cNvSpPr>
            <a:spLocks noGrp="1" noRot="1" noChangeAspect="1" noChangeArrowheads="1" noTextEdit="1"/>
          </p:cNvSpPr>
          <p:nvPr>
            <p:ph type="sldImg"/>
          </p:nvPr>
        </p:nvSpPr>
        <p:spPr>
          <a:ln/>
        </p:spPr>
      </p:sp>
      <p:sp>
        <p:nvSpPr>
          <p:cNvPr id="911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921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921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921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84B10F38-5AFB-44E7-A903-5ADE4214EA8D}" type="slidenum">
              <a:rPr lang="en-US" sz="1200" b="0" smtClean="0">
                <a:solidFill>
                  <a:schemeClr val="tx1"/>
                </a:solidFill>
                <a:latin typeface="Arial" charset="0"/>
              </a:rPr>
              <a:pPr/>
              <a:t>31</a:t>
            </a:fld>
            <a:endParaRPr lang="en-US" sz="1200" b="0" smtClean="0">
              <a:solidFill>
                <a:schemeClr val="tx1"/>
              </a:solidFill>
              <a:latin typeface="Arial" charset="0"/>
            </a:endParaRPr>
          </a:p>
        </p:txBody>
      </p:sp>
      <p:sp>
        <p:nvSpPr>
          <p:cNvPr id="92166" name="Rectangle 2"/>
          <p:cNvSpPr>
            <a:spLocks noGrp="1" noRot="1" noChangeAspect="1" noChangeArrowheads="1" noTextEdit="1"/>
          </p:cNvSpPr>
          <p:nvPr>
            <p:ph type="sldImg"/>
          </p:nvPr>
        </p:nvSpPr>
        <p:spPr>
          <a:ln/>
        </p:spPr>
      </p:sp>
      <p:sp>
        <p:nvSpPr>
          <p:cNvPr id="921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32</a:t>
            </a:fld>
            <a:endParaRPr lang="en-US" sz="1200" b="0" smtClean="0">
              <a:solidFill>
                <a:schemeClr val="tx1"/>
              </a:solidFill>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33</a:t>
            </a:fld>
            <a:endParaRPr lang="en-US" sz="1200" b="0" smtClean="0">
              <a:solidFill>
                <a:schemeClr val="tx1"/>
              </a:solidFill>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34</a:t>
            </a:fld>
            <a:endParaRPr lang="en-US" sz="1200" b="0" smtClean="0">
              <a:solidFill>
                <a:schemeClr val="tx1"/>
              </a:solidFill>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35</a:t>
            </a:fld>
            <a:endParaRPr lang="en-US" sz="1200" b="0" smtClean="0">
              <a:solidFill>
                <a:schemeClr val="tx1"/>
              </a:solidFill>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36</a:t>
            </a:fld>
            <a:endParaRPr lang="en-US" sz="1200" b="0" smtClean="0">
              <a:solidFill>
                <a:schemeClr val="tx1"/>
              </a:solidFill>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37</a:t>
            </a:fld>
            <a:endParaRPr lang="en-US" sz="1200" b="0" smtClean="0">
              <a:solidFill>
                <a:schemeClr val="tx1"/>
              </a:solidFill>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38</a:t>
            </a:fld>
            <a:endParaRPr lang="en-US" sz="1200" b="0" smtClean="0">
              <a:solidFill>
                <a:schemeClr val="tx1"/>
              </a:solidFill>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39</a:t>
            </a:fld>
            <a:endParaRPr lang="en-US" sz="1200" b="0" smtClean="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501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501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501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B4AA5283-FEA3-47B5-93BE-342211CD9819}" type="slidenum">
              <a:rPr lang="en-US" sz="1200" b="0" smtClean="0">
                <a:solidFill>
                  <a:schemeClr val="tx1"/>
                </a:solidFill>
                <a:latin typeface="Arial" charset="0"/>
              </a:rPr>
              <a:pPr/>
              <a:t>4</a:t>
            </a:fld>
            <a:endParaRPr lang="en-US" sz="1200" b="0" smtClean="0">
              <a:solidFill>
                <a:schemeClr val="tx1"/>
              </a:solidFill>
              <a:latin typeface="Arial" charset="0"/>
            </a:endParaRPr>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40</a:t>
            </a:fld>
            <a:endParaRPr lang="en-US" sz="1200" b="0" smtClean="0">
              <a:solidFill>
                <a:schemeClr val="tx1"/>
              </a:solidFill>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86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86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BB01B078-C4BE-48D0-BF5C-C335AA22C4FE}" type="slidenum">
              <a:rPr lang="en-US" sz="1200" b="0" smtClean="0">
                <a:solidFill>
                  <a:schemeClr val="tx1"/>
                </a:solidFill>
                <a:latin typeface="Arial" charset="0"/>
              </a:rPr>
              <a:pPr/>
              <a:t>41</a:t>
            </a:fld>
            <a:endParaRPr lang="en-US" sz="1200" b="0" smtClean="0">
              <a:solidFill>
                <a:schemeClr val="tx1"/>
              </a:solidFill>
              <a:latin typeface="Arial" charset="0"/>
            </a:endParaRP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736A583E-2723-477A-809A-51560B026CCC}" type="slidenum">
              <a:rPr lang="en-US" sz="1200" b="0" smtClean="0">
                <a:solidFill>
                  <a:schemeClr val="tx1"/>
                </a:solidFill>
                <a:latin typeface="Arial" charset="0"/>
              </a:rPr>
              <a:pPr/>
              <a:t>42</a:t>
            </a:fld>
            <a:endParaRPr lang="en-US" sz="1200" b="0" smtClean="0">
              <a:solidFill>
                <a:schemeClr val="tx1"/>
              </a:solidFill>
              <a:latin typeface="Arial"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736A583E-2723-477A-809A-51560B026CCC}" type="slidenum">
              <a:rPr lang="en-US" sz="1200" b="0" smtClean="0">
                <a:solidFill>
                  <a:schemeClr val="tx1"/>
                </a:solidFill>
                <a:latin typeface="Arial" charset="0"/>
              </a:rPr>
              <a:pPr/>
              <a:t>43</a:t>
            </a:fld>
            <a:endParaRPr lang="en-US" sz="1200" b="0" smtClean="0">
              <a:solidFill>
                <a:schemeClr val="tx1"/>
              </a:solidFill>
              <a:latin typeface="Arial"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44</a:t>
            </a:fld>
            <a:endParaRPr lang="en-US" sz="1200" b="0" smtClean="0">
              <a:solidFill>
                <a:schemeClr val="tx1"/>
              </a:solidFill>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45</a:t>
            </a:fld>
            <a:endParaRPr lang="en-US" sz="1200" b="0" smtClean="0">
              <a:solidFill>
                <a:schemeClr val="tx1"/>
              </a:solidFill>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46</a:t>
            </a:fld>
            <a:endParaRPr lang="en-US" sz="1200" b="0" smtClean="0">
              <a:solidFill>
                <a:schemeClr val="tx1"/>
              </a:solidFill>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47</a:t>
            </a:fld>
            <a:endParaRPr lang="en-US" sz="1200" b="0" smtClean="0">
              <a:solidFill>
                <a:schemeClr val="tx1"/>
              </a:solidFill>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86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86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BB01B078-C4BE-48D0-BF5C-C335AA22C4FE}" type="slidenum">
              <a:rPr lang="en-US" sz="1200" b="0" smtClean="0">
                <a:solidFill>
                  <a:schemeClr val="tx1"/>
                </a:solidFill>
                <a:latin typeface="Arial" charset="0"/>
              </a:rPr>
              <a:pPr/>
              <a:t>48</a:t>
            </a:fld>
            <a:endParaRPr lang="en-US" sz="1200" b="0" smtClean="0">
              <a:solidFill>
                <a:schemeClr val="tx1"/>
              </a:solidFill>
              <a:latin typeface="Arial" charset="0"/>
            </a:endParaRP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736A583E-2723-477A-809A-51560B026CCC}" type="slidenum">
              <a:rPr lang="en-US" sz="1200" b="0" smtClean="0">
                <a:solidFill>
                  <a:schemeClr val="tx1"/>
                </a:solidFill>
                <a:latin typeface="Arial" charset="0"/>
              </a:rPr>
              <a:pPr/>
              <a:t>49</a:t>
            </a:fld>
            <a:endParaRPr lang="en-US" sz="1200" b="0" smtClean="0">
              <a:solidFill>
                <a:schemeClr val="tx1"/>
              </a:solidFill>
              <a:latin typeface="Arial"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45C6EB4C-A21E-4180-A233-43B19FE85929}" type="slidenum">
              <a:rPr lang="en-US" sz="1200" b="0" smtClean="0">
                <a:solidFill>
                  <a:schemeClr val="tx1"/>
                </a:solidFill>
                <a:latin typeface="Arial" charset="0"/>
              </a:rPr>
              <a:pPr/>
              <a:t>5</a:t>
            </a:fld>
            <a:endParaRPr lang="en-US" sz="1200" b="0" smtClean="0">
              <a:solidFill>
                <a:schemeClr val="tx1"/>
              </a:solidFill>
              <a:latin typeface="Arial" charset="0"/>
            </a:endParaRPr>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736A583E-2723-477A-809A-51560B026CCC}" type="slidenum">
              <a:rPr lang="en-US" sz="1200" b="0" smtClean="0">
                <a:solidFill>
                  <a:schemeClr val="tx1"/>
                </a:solidFill>
                <a:latin typeface="Arial" charset="0"/>
              </a:rPr>
              <a:pPr/>
              <a:t>50</a:t>
            </a:fld>
            <a:endParaRPr lang="en-US" sz="1200" b="0" smtClean="0">
              <a:solidFill>
                <a:schemeClr val="tx1"/>
              </a:solidFill>
              <a:latin typeface="Arial"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51</a:t>
            </a:fld>
            <a:endParaRPr lang="en-US" sz="1200" b="0" smtClean="0">
              <a:solidFill>
                <a:schemeClr val="tx1"/>
              </a:solidFill>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52</a:t>
            </a:fld>
            <a:endParaRPr lang="en-US" sz="1200" b="0" smtClean="0">
              <a:solidFill>
                <a:schemeClr val="tx1"/>
              </a:solidFill>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53</a:t>
            </a:fld>
            <a:endParaRPr lang="en-US" sz="1200" b="0" smtClean="0">
              <a:solidFill>
                <a:schemeClr val="tx1"/>
              </a:solidFill>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54</a:t>
            </a:fld>
            <a:endParaRPr lang="en-US" sz="1200" b="0" smtClean="0">
              <a:solidFill>
                <a:schemeClr val="tx1"/>
              </a:solidFill>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55</a:t>
            </a:fld>
            <a:endParaRPr lang="en-US" sz="1200" b="0" smtClean="0">
              <a:solidFill>
                <a:schemeClr val="tx1"/>
              </a:solidFill>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56</a:t>
            </a:fld>
            <a:endParaRPr lang="en-US" sz="1200" b="0" smtClean="0">
              <a:solidFill>
                <a:schemeClr val="tx1"/>
              </a:solidFill>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86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86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BB01B078-C4BE-48D0-BF5C-C335AA22C4FE}" type="slidenum">
              <a:rPr lang="en-US" sz="1200" b="0" smtClean="0">
                <a:solidFill>
                  <a:schemeClr val="tx1"/>
                </a:solidFill>
                <a:latin typeface="Arial" charset="0"/>
              </a:rPr>
              <a:pPr/>
              <a:t>57</a:t>
            </a:fld>
            <a:endParaRPr lang="en-US" sz="1200" b="0" smtClean="0">
              <a:solidFill>
                <a:schemeClr val="tx1"/>
              </a:solidFill>
              <a:latin typeface="Arial" charset="0"/>
            </a:endParaRP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736A583E-2723-477A-809A-51560B026CCC}" type="slidenum">
              <a:rPr lang="en-US" sz="1200" b="0" smtClean="0">
                <a:solidFill>
                  <a:schemeClr val="tx1"/>
                </a:solidFill>
                <a:latin typeface="Arial" charset="0"/>
              </a:rPr>
              <a:pPr/>
              <a:t>58</a:t>
            </a:fld>
            <a:endParaRPr lang="en-US" sz="1200" b="0" smtClean="0">
              <a:solidFill>
                <a:schemeClr val="tx1"/>
              </a:solidFill>
              <a:latin typeface="Arial"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736A583E-2723-477A-809A-51560B026CCC}" type="slidenum">
              <a:rPr lang="en-US" sz="1200" b="0" smtClean="0">
                <a:solidFill>
                  <a:schemeClr val="tx1"/>
                </a:solidFill>
                <a:latin typeface="Arial" charset="0"/>
              </a:rPr>
              <a:pPr/>
              <a:t>59</a:t>
            </a:fld>
            <a:endParaRPr lang="en-US" sz="1200" b="0" smtClean="0">
              <a:solidFill>
                <a:schemeClr val="tx1"/>
              </a:solidFill>
              <a:latin typeface="Arial"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573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573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573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135723C2-2219-4C13-9DF6-BC19342FC198}" type="slidenum">
              <a:rPr lang="en-US" sz="1200" b="0" smtClean="0">
                <a:solidFill>
                  <a:schemeClr val="tx1"/>
                </a:solidFill>
                <a:latin typeface="Arial" charset="0"/>
              </a:rPr>
              <a:pPr/>
              <a:t>6</a:t>
            </a:fld>
            <a:endParaRPr lang="en-US" sz="1200" b="0" smtClean="0">
              <a:solidFill>
                <a:schemeClr val="tx1"/>
              </a:solidFill>
              <a:latin typeface="Arial" charset="0"/>
            </a:endParaRPr>
          </a:p>
        </p:txBody>
      </p:sp>
      <p:sp>
        <p:nvSpPr>
          <p:cNvPr id="57350" name="Rectangle 2"/>
          <p:cNvSpPr>
            <a:spLocks noGrp="1" noRot="1" noChangeAspect="1" noChangeArrowheads="1" noTextEdit="1"/>
          </p:cNvSpPr>
          <p:nvPr>
            <p:ph type="sldImg"/>
          </p:nvPr>
        </p:nvSpPr>
        <p:spPr>
          <a:ln/>
        </p:spPr>
      </p:sp>
      <p:sp>
        <p:nvSpPr>
          <p:cNvPr id="573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60</a:t>
            </a:fld>
            <a:endParaRPr lang="en-US" sz="1200" b="0" smtClean="0">
              <a:solidFill>
                <a:schemeClr val="tx1"/>
              </a:solidFill>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61</a:t>
            </a:fld>
            <a:endParaRPr lang="en-US" sz="1200" b="0" smtClean="0">
              <a:solidFill>
                <a:schemeClr val="tx1"/>
              </a:solidFill>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62</a:t>
            </a:fld>
            <a:endParaRPr lang="en-US" sz="1200" b="0" smtClean="0">
              <a:solidFill>
                <a:schemeClr val="tx1"/>
              </a:solidFill>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63</a:t>
            </a:fld>
            <a:endParaRPr lang="en-US" sz="1200" b="0" smtClean="0">
              <a:solidFill>
                <a:schemeClr val="tx1"/>
              </a:solidFill>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64</a:t>
            </a:fld>
            <a:endParaRPr lang="en-US" sz="1200" b="0" smtClean="0">
              <a:solidFill>
                <a:schemeClr val="tx1"/>
              </a:solidFill>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86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86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BB01B078-C4BE-48D0-BF5C-C335AA22C4FE}" type="slidenum">
              <a:rPr lang="en-US" sz="1200" b="0" smtClean="0">
                <a:solidFill>
                  <a:schemeClr val="tx1"/>
                </a:solidFill>
                <a:latin typeface="Arial" charset="0"/>
              </a:rPr>
              <a:pPr/>
              <a:t>65</a:t>
            </a:fld>
            <a:endParaRPr lang="en-US" sz="1200" b="0" smtClean="0">
              <a:solidFill>
                <a:schemeClr val="tx1"/>
              </a:solidFill>
              <a:latin typeface="Arial" charset="0"/>
            </a:endParaRP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736A583E-2723-477A-809A-51560B026CCC}" type="slidenum">
              <a:rPr lang="en-US" sz="1200" b="0" smtClean="0">
                <a:solidFill>
                  <a:schemeClr val="tx1"/>
                </a:solidFill>
                <a:latin typeface="Arial" charset="0"/>
              </a:rPr>
              <a:pPr/>
              <a:t>66</a:t>
            </a:fld>
            <a:endParaRPr lang="en-US" sz="1200" b="0" smtClean="0">
              <a:solidFill>
                <a:schemeClr val="tx1"/>
              </a:solidFill>
              <a:latin typeface="Arial"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736A583E-2723-477A-809A-51560B026CCC}" type="slidenum">
              <a:rPr lang="en-US" sz="1200" b="0" smtClean="0">
                <a:solidFill>
                  <a:schemeClr val="tx1"/>
                </a:solidFill>
                <a:latin typeface="Arial" charset="0"/>
              </a:rPr>
              <a:pPr/>
              <a:t>67</a:t>
            </a:fld>
            <a:endParaRPr lang="en-US" sz="1200" b="0" smtClean="0">
              <a:solidFill>
                <a:schemeClr val="tx1"/>
              </a:solidFill>
              <a:latin typeface="Arial"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68</a:t>
            </a:fld>
            <a:endParaRPr lang="en-US" sz="1200" b="0" smtClean="0">
              <a:solidFill>
                <a:schemeClr val="tx1"/>
              </a:solidFill>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69</a:t>
            </a:fld>
            <a:endParaRPr lang="en-US" sz="1200" b="0" smtClean="0">
              <a:solidFill>
                <a:schemeClr val="tx1"/>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3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583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583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583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590CDFB6-E1A9-4C41-A3E3-C2513893B7A1}" type="slidenum">
              <a:rPr lang="en-US" sz="1200" b="0" smtClean="0">
                <a:solidFill>
                  <a:schemeClr val="tx1"/>
                </a:solidFill>
                <a:latin typeface="Arial" charset="0"/>
              </a:rPr>
              <a:pPr/>
              <a:t>7</a:t>
            </a:fld>
            <a:endParaRPr lang="en-US" sz="1200" b="0" smtClean="0">
              <a:solidFill>
                <a:schemeClr val="tx1"/>
              </a:solidFill>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23998C15-CFFD-4EE1-B46E-8F572A67F133}" type="slidenum">
              <a:rPr lang="en-US" sz="1200" b="0" smtClean="0">
                <a:solidFill>
                  <a:schemeClr val="tx1"/>
                </a:solidFill>
                <a:latin typeface="Arial" charset="0"/>
              </a:rPr>
              <a:pPr/>
              <a:t>70</a:t>
            </a:fld>
            <a:endParaRPr lang="en-US" sz="1200" b="0" smtClean="0">
              <a:solidFill>
                <a:schemeClr val="tx1"/>
              </a:solidFill>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86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86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BB01B078-C4BE-48D0-BF5C-C335AA22C4FE}" type="slidenum">
              <a:rPr lang="en-US" sz="1200" b="0" smtClean="0">
                <a:solidFill>
                  <a:schemeClr val="tx1"/>
                </a:solidFill>
                <a:latin typeface="Arial" charset="0"/>
              </a:rPr>
              <a:pPr/>
              <a:t>71</a:t>
            </a:fld>
            <a:endParaRPr lang="en-US" sz="1200" b="0" smtClean="0">
              <a:solidFill>
                <a:schemeClr val="tx1"/>
              </a:solidFill>
              <a:latin typeface="Arial" charset="0"/>
            </a:endParaRP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736A583E-2723-477A-809A-51560B026CCC}" type="slidenum">
              <a:rPr lang="en-US" sz="1200" b="0" smtClean="0">
                <a:solidFill>
                  <a:schemeClr val="tx1"/>
                </a:solidFill>
                <a:latin typeface="Arial" charset="0"/>
              </a:rPr>
              <a:pPr/>
              <a:t>72</a:t>
            </a:fld>
            <a:endParaRPr lang="en-US" sz="1200" b="0" smtClean="0">
              <a:solidFill>
                <a:schemeClr val="tx1"/>
              </a:solidFill>
              <a:latin typeface="Arial"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736A583E-2723-477A-809A-51560B026CCC}" type="slidenum">
              <a:rPr lang="en-US" sz="1200" b="0" smtClean="0">
                <a:solidFill>
                  <a:schemeClr val="tx1"/>
                </a:solidFill>
                <a:latin typeface="Arial" charset="0"/>
              </a:rPr>
              <a:pPr/>
              <a:t>73</a:t>
            </a:fld>
            <a:endParaRPr lang="en-US" sz="1200" b="0" smtClean="0">
              <a:solidFill>
                <a:schemeClr val="tx1"/>
              </a:solidFill>
              <a:latin typeface="Arial"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921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921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921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84B10F38-5AFB-44E7-A903-5ADE4214EA8D}" type="slidenum">
              <a:rPr lang="en-US" sz="1200" b="0" smtClean="0">
                <a:solidFill>
                  <a:schemeClr val="tx1"/>
                </a:solidFill>
                <a:latin typeface="Arial" charset="0"/>
              </a:rPr>
              <a:pPr/>
              <a:t>74</a:t>
            </a:fld>
            <a:endParaRPr lang="en-US" sz="1200" b="0" smtClean="0">
              <a:solidFill>
                <a:schemeClr val="tx1"/>
              </a:solidFill>
              <a:latin typeface="Arial" charset="0"/>
            </a:endParaRPr>
          </a:p>
        </p:txBody>
      </p:sp>
      <p:sp>
        <p:nvSpPr>
          <p:cNvPr id="92166" name="Rectangle 2"/>
          <p:cNvSpPr>
            <a:spLocks noGrp="1" noRot="1" noChangeAspect="1" noChangeArrowheads="1" noTextEdit="1"/>
          </p:cNvSpPr>
          <p:nvPr>
            <p:ph type="sldImg"/>
          </p:nvPr>
        </p:nvSpPr>
        <p:spPr>
          <a:ln/>
        </p:spPr>
      </p:sp>
      <p:sp>
        <p:nvSpPr>
          <p:cNvPr id="921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593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593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593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3CE053BF-A314-4BA9-82AF-E1466CF4BF2A}" type="slidenum">
              <a:rPr lang="en-US" sz="1200" b="0" smtClean="0">
                <a:solidFill>
                  <a:schemeClr val="tx1"/>
                </a:solidFill>
                <a:latin typeface="Arial" charset="0"/>
              </a:rPr>
              <a:pPr/>
              <a:t>8</a:t>
            </a:fld>
            <a:endParaRPr lang="en-US" sz="1200" b="0" smtClean="0">
              <a:solidFill>
                <a:schemeClr val="tx1"/>
              </a:solidFill>
              <a:latin typeface="Arial" charset="0"/>
            </a:endParaRPr>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PowerPoint</a:t>
            </a:r>
          </a:p>
        </p:txBody>
      </p:sp>
      <p:sp>
        <p:nvSpPr>
          <p:cNvPr id="604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Name of Course</a:t>
            </a:r>
          </a:p>
          <a:p>
            <a:r>
              <a:rPr lang="en-US" sz="1000" b="0" smtClean="0">
                <a:solidFill>
                  <a:schemeClr val="tx1"/>
                </a:solidFill>
                <a:latin typeface="Arial" charset="0"/>
              </a:rPr>
              <a:t>Name of Lesson</a:t>
            </a:r>
          </a:p>
        </p:txBody>
      </p:sp>
      <p:sp>
        <p:nvSpPr>
          <p:cNvPr id="604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a:t>
            </a:r>
            <a:r>
              <a:rPr lang="en-US" sz="1000" b="0" baseline="30000" smtClean="0">
                <a:solidFill>
                  <a:schemeClr val="tx1"/>
                </a:solidFill>
                <a:latin typeface="Arial" charset="0"/>
              </a:rPr>
              <a:t>©</a:t>
            </a:r>
          </a:p>
          <a:p>
            <a:r>
              <a:rPr lang="en-US" sz="1000" b="0" smtClean="0">
                <a:solidFill>
                  <a:schemeClr val="tx1"/>
                </a:solidFill>
                <a:latin typeface="Arial" charset="0"/>
              </a:rPr>
              <a:t>Copyright 2005</a:t>
            </a:r>
          </a:p>
        </p:txBody>
      </p:sp>
      <p:sp>
        <p:nvSpPr>
          <p:cNvPr id="604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b="1">
                <a:solidFill>
                  <a:srgbClr val="003399"/>
                </a:solidFill>
                <a:latin typeface="Verdana" pitchFamily="34" charset="0"/>
                <a:cs typeface="Arial" charset="0"/>
              </a:defRPr>
            </a:lvl1pPr>
            <a:lvl2pPr marL="742950" indent="-285750" defTabSz="931863">
              <a:defRPr sz="3800" b="1">
                <a:solidFill>
                  <a:srgbClr val="003399"/>
                </a:solidFill>
                <a:latin typeface="Verdana" pitchFamily="34" charset="0"/>
                <a:cs typeface="Arial" charset="0"/>
              </a:defRPr>
            </a:lvl2pPr>
            <a:lvl3pPr marL="1143000" indent="-228600" defTabSz="931863">
              <a:defRPr sz="3800" b="1">
                <a:solidFill>
                  <a:srgbClr val="003399"/>
                </a:solidFill>
                <a:latin typeface="Verdana" pitchFamily="34" charset="0"/>
                <a:cs typeface="Arial" charset="0"/>
              </a:defRPr>
            </a:lvl3pPr>
            <a:lvl4pPr marL="1600200" indent="-228600" defTabSz="931863">
              <a:defRPr sz="3800" b="1">
                <a:solidFill>
                  <a:srgbClr val="003399"/>
                </a:solidFill>
                <a:latin typeface="Verdana" pitchFamily="34" charset="0"/>
                <a:cs typeface="Arial" charset="0"/>
              </a:defRPr>
            </a:lvl4pPr>
            <a:lvl5pPr marL="2057400" indent="-228600" defTabSz="931863">
              <a:defRPr sz="3800" b="1">
                <a:solidFill>
                  <a:srgbClr val="003399"/>
                </a:solidFill>
                <a:latin typeface="Verdana" pitchFamily="34" charset="0"/>
                <a:cs typeface="Arial" charset="0"/>
              </a:defRPr>
            </a:lvl5pPr>
            <a:lvl6pPr marL="2514600" indent="-228600" defTabSz="931863" eaLnBrk="0" fontAlgn="base" hangingPunct="0">
              <a:spcBef>
                <a:spcPct val="0"/>
              </a:spcBef>
              <a:spcAft>
                <a:spcPct val="0"/>
              </a:spcAft>
              <a:defRPr sz="3800" b="1">
                <a:solidFill>
                  <a:srgbClr val="003399"/>
                </a:solidFill>
                <a:latin typeface="Verdana" pitchFamily="34" charset="0"/>
                <a:cs typeface="Arial" charset="0"/>
              </a:defRPr>
            </a:lvl6pPr>
            <a:lvl7pPr marL="2971800" indent="-228600" defTabSz="931863" eaLnBrk="0" fontAlgn="base" hangingPunct="0">
              <a:spcBef>
                <a:spcPct val="0"/>
              </a:spcBef>
              <a:spcAft>
                <a:spcPct val="0"/>
              </a:spcAft>
              <a:defRPr sz="3800" b="1">
                <a:solidFill>
                  <a:srgbClr val="003399"/>
                </a:solidFill>
                <a:latin typeface="Verdana" pitchFamily="34" charset="0"/>
                <a:cs typeface="Arial" charset="0"/>
              </a:defRPr>
            </a:lvl7pPr>
            <a:lvl8pPr marL="3429000" indent="-228600" defTabSz="931863" eaLnBrk="0" fontAlgn="base" hangingPunct="0">
              <a:spcBef>
                <a:spcPct val="0"/>
              </a:spcBef>
              <a:spcAft>
                <a:spcPct val="0"/>
              </a:spcAft>
              <a:defRPr sz="3800" b="1">
                <a:solidFill>
                  <a:srgbClr val="003399"/>
                </a:solidFill>
                <a:latin typeface="Verdana" pitchFamily="34" charset="0"/>
                <a:cs typeface="Arial" charset="0"/>
              </a:defRPr>
            </a:lvl8pPr>
            <a:lvl9pPr marL="3886200" indent="-228600" defTabSz="931863" eaLnBrk="0" fontAlgn="base" hangingPunct="0">
              <a:spcBef>
                <a:spcPct val="0"/>
              </a:spcBef>
              <a:spcAft>
                <a:spcPct val="0"/>
              </a:spcAft>
              <a:defRPr sz="3800" b="1">
                <a:solidFill>
                  <a:srgbClr val="003399"/>
                </a:solidFill>
                <a:latin typeface="Verdana" pitchFamily="34" charset="0"/>
                <a:cs typeface="Arial" charset="0"/>
              </a:defRPr>
            </a:lvl9pPr>
          </a:lstStyle>
          <a:p>
            <a:fld id="{6B09448C-5660-407E-BEDD-2FB332D76327}" type="slidenum">
              <a:rPr lang="en-US" sz="1200" b="0" smtClean="0">
                <a:solidFill>
                  <a:schemeClr val="tx1"/>
                </a:solidFill>
                <a:latin typeface="Arial" charset="0"/>
              </a:rPr>
              <a:pPr/>
              <a:t>9</a:t>
            </a:fld>
            <a:endParaRPr lang="en-US" sz="1200" b="0" smtClean="0">
              <a:solidFill>
                <a:schemeClr val="tx1"/>
              </a:solidFill>
              <a:latin typeface="Arial" charset="0"/>
            </a:endParaRPr>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4784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478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79CD3A-2A05-4410-A880-0132D026FFCC}" type="slidenum">
              <a:rPr lang="en-US"/>
              <a:pPr>
                <a:defRPr/>
              </a:pPr>
              <a:t>‹#›</a:t>
            </a:fld>
            <a:endParaRPr lang="en-US"/>
          </a:p>
        </p:txBody>
      </p:sp>
    </p:spTree>
    <p:extLst>
      <p:ext uri="{BB962C8B-B14F-4D97-AF65-F5344CB8AC3E}">
        <p14:creationId xmlns:p14="http://schemas.microsoft.com/office/powerpoint/2010/main" val="77771722"/>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9E0DB7-922F-4505-8255-7FE7F533ABBE}" type="slidenum">
              <a:rPr lang="en-US"/>
              <a:pPr>
                <a:defRPr/>
              </a:pPr>
              <a:t>‹#›</a:t>
            </a:fld>
            <a:endParaRPr lang="en-US"/>
          </a:p>
        </p:txBody>
      </p:sp>
    </p:spTree>
    <p:extLst>
      <p:ext uri="{BB962C8B-B14F-4D97-AF65-F5344CB8AC3E}">
        <p14:creationId xmlns:p14="http://schemas.microsoft.com/office/powerpoint/2010/main" val="3056724155"/>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0769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FA0D1E-DCA5-4F62-9FCA-F6AF57149427}" type="slidenum">
              <a:rPr lang="en-US"/>
              <a:pPr>
                <a:defRPr/>
              </a:pPr>
              <a:t>‹#›</a:t>
            </a:fld>
            <a:endParaRPr lang="en-US"/>
          </a:p>
        </p:txBody>
      </p:sp>
    </p:spTree>
    <p:extLst>
      <p:ext uri="{BB962C8B-B14F-4D97-AF65-F5344CB8AC3E}">
        <p14:creationId xmlns:p14="http://schemas.microsoft.com/office/powerpoint/2010/main" val="2842071682"/>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F092D5-B139-42DC-8430-881EFFA6DE3F}" type="slidenum">
              <a:rPr lang="en-US"/>
              <a:pPr>
                <a:defRPr/>
              </a:pPr>
              <a:t>‹#›</a:t>
            </a:fld>
            <a:endParaRPr lang="en-US"/>
          </a:p>
        </p:txBody>
      </p:sp>
    </p:spTree>
    <p:extLst>
      <p:ext uri="{BB962C8B-B14F-4D97-AF65-F5344CB8AC3E}">
        <p14:creationId xmlns:p14="http://schemas.microsoft.com/office/powerpoint/2010/main" val="4007002155"/>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FD244-B84E-49A8-9FAA-D39BDE5DCA60}" type="slidenum">
              <a:rPr lang="en-US"/>
              <a:pPr>
                <a:defRPr/>
              </a:pPr>
              <a:t>‹#›</a:t>
            </a:fld>
            <a:endParaRPr lang="en-US"/>
          </a:p>
        </p:txBody>
      </p:sp>
    </p:spTree>
    <p:extLst>
      <p:ext uri="{BB962C8B-B14F-4D97-AF65-F5344CB8AC3E}">
        <p14:creationId xmlns:p14="http://schemas.microsoft.com/office/powerpoint/2010/main" val="127388387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A38555-86C6-4820-A3D0-A4C3E4364A32}" type="slidenum">
              <a:rPr lang="en-US"/>
              <a:pPr>
                <a:defRPr/>
              </a:pPr>
              <a:t>‹#›</a:t>
            </a:fld>
            <a:endParaRPr lang="en-US"/>
          </a:p>
        </p:txBody>
      </p:sp>
    </p:spTree>
    <p:extLst>
      <p:ext uri="{BB962C8B-B14F-4D97-AF65-F5344CB8AC3E}">
        <p14:creationId xmlns:p14="http://schemas.microsoft.com/office/powerpoint/2010/main" val="394937583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6EB9B5-1952-42A4-8C6B-C95727315FE6}" type="slidenum">
              <a:rPr lang="en-US"/>
              <a:pPr>
                <a:defRPr/>
              </a:pPr>
              <a:t>‹#›</a:t>
            </a:fld>
            <a:endParaRPr lang="en-US"/>
          </a:p>
        </p:txBody>
      </p:sp>
    </p:spTree>
    <p:extLst>
      <p:ext uri="{BB962C8B-B14F-4D97-AF65-F5344CB8AC3E}">
        <p14:creationId xmlns:p14="http://schemas.microsoft.com/office/powerpoint/2010/main" val="4072711754"/>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04C570-E5D6-409D-BA79-9FB951890D89}" type="slidenum">
              <a:rPr lang="en-US"/>
              <a:pPr>
                <a:defRPr/>
              </a:pPr>
              <a:t>‹#›</a:t>
            </a:fld>
            <a:endParaRPr lang="en-US"/>
          </a:p>
        </p:txBody>
      </p:sp>
    </p:spTree>
    <p:extLst>
      <p:ext uri="{BB962C8B-B14F-4D97-AF65-F5344CB8AC3E}">
        <p14:creationId xmlns:p14="http://schemas.microsoft.com/office/powerpoint/2010/main" val="519324943"/>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D6ACE1-44CB-472F-8759-3791D14F917E}" type="slidenum">
              <a:rPr lang="en-US"/>
              <a:pPr>
                <a:defRPr/>
              </a:pPr>
              <a:t>‹#›</a:t>
            </a:fld>
            <a:endParaRPr lang="en-US"/>
          </a:p>
        </p:txBody>
      </p:sp>
    </p:spTree>
    <p:extLst>
      <p:ext uri="{BB962C8B-B14F-4D97-AF65-F5344CB8AC3E}">
        <p14:creationId xmlns:p14="http://schemas.microsoft.com/office/powerpoint/2010/main" val="818225931"/>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77F088-808C-49DF-AFE2-A80BC38CD692}" type="slidenum">
              <a:rPr lang="en-US"/>
              <a:pPr>
                <a:defRPr/>
              </a:pPr>
              <a:t>‹#›</a:t>
            </a:fld>
            <a:endParaRPr lang="en-US"/>
          </a:p>
        </p:txBody>
      </p:sp>
    </p:spTree>
    <p:extLst>
      <p:ext uri="{BB962C8B-B14F-4D97-AF65-F5344CB8AC3E}">
        <p14:creationId xmlns:p14="http://schemas.microsoft.com/office/powerpoint/2010/main" val="148858006"/>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7A80D0-4111-4ABC-AA1A-379FD1030362}" type="slidenum">
              <a:rPr lang="en-US"/>
              <a:pPr>
                <a:defRPr/>
              </a:pPr>
              <a:t>‹#›</a:t>
            </a:fld>
            <a:endParaRPr lang="en-US"/>
          </a:p>
        </p:txBody>
      </p:sp>
    </p:spTree>
    <p:extLst>
      <p:ext uri="{BB962C8B-B14F-4D97-AF65-F5344CB8AC3E}">
        <p14:creationId xmlns:p14="http://schemas.microsoft.com/office/powerpoint/2010/main" val="4067487932"/>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1FB973-D871-4DCD-A438-B67B577C52F8}" type="slidenum">
              <a:rPr lang="en-US"/>
              <a:pPr>
                <a:defRPr/>
              </a:pPr>
              <a:t>‹#›</a:t>
            </a:fld>
            <a:endParaRPr lang="en-US"/>
          </a:p>
        </p:txBody>
      </p:sp>
    </p:spTree>
    <p:extLst>
      <p:ext uri="{BB962C8B-B14F-4D97-AF65-F5344CB8AC3E}">
        <p14:creationId xmlns:p14="http://schemas.microsoft.com/office/powerpoint/2010/main" val="1066203592"/>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1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n-lt"/>
                <a:cs typeface="+mn-cs"/>
              </a:defRPr>
            </a:lvl1pPr>
          </a:lstStyle>
          <a:p>
            <a:pPr>
              <a:defRPr/>
            </a:pPr>
            <a:endParaRPr lang="en-US"/>
          </a:p>
        </p:txBody>
      </p:sp>
      <p:sp>
        <p:nvSpPr>
          <p:cNvPr id="541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mn-lt"/>
                <a:cs typeface="+mn-cs"/>
              </a:defRPr>
            </a:lvl1pPr>
          </a:lstStyle>
          <a:p>
            <a:pPr>
              <a:defRPr/>
            </a:pPr>
            <a:endParaRPr lang="en-US"/>
          </a:p>
        </p:txBody>
      </p:sp>
      <p:sp>
        <p:nvSpPr>
          <p:cNvPr id="541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mn-lt"/>
                <a:cs typeface="+mn-cs"/>
              </a:defRPr>
            </a:lvl1pPr>
          </a:lstStyle>
          <a:p>
            <a:pPr>
              <a:defRPr/>
            </a:pPr>
            <a:fld id="{CA568715-9EF7-4C39-B4E0-2E8EED010D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7" Type="http://schemas.openxmlformats.org/officeDocument/2006/relationships/slide" Target="slide6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slide" Target="slide43.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5.xml"/><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7.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49.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eriodic.lanl.gov/index.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slide" Target="slide38.xml"/><Relationship Id="rId7" Type="http://schemas.openxmlformats.org/officeDocument/2006/relationships/slide" Target="slide69.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slide" Target="slide59.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slide" Target="slide38.xml"/><Relationship Id="rId7" Type="http://schemas.openxmlformats.org/officeDocument/2006/relationships/slide" Target="slide69.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2.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65.xml"/><Relationship Id="rId7"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slide" Target="slide67.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slide" Target="slide38.xml"/><Relationship Id="rId7" Type="http://schemas.openxmlformats.org/officeDocument/2006/relationships/slide" Target="slide69.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2.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71.xml"/><Relationship Id="rId4" Type="http://schemas.openxmlformats.org/officeDocument/2006/relationships/image" Target="../media/image21.jpg"/></Relationships>
</file>

<file path=ppt/slides/_rels/slide71.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slide" Target="slide73.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50" name="Text Box 2050"/>
          <p:cNvSpPr txBox="1">
            <a:spLocks noChangeArrowheads="1"/>
          </p:cNvSpPr>
          <p:nvPr/>
        </p:nvSpPr>
        <p:spPr bwMode="auto">
          <a:xfrm>
            <a:off x="3108325" y="4503738"/>
            <a:ext cx="1841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endParaRPr lang="en-US"/>
          </a:p>
        </p:txBody>
      </p:sp>
      <p:sp>
        <p:nvSpPr>
          <p:cNvPr id="5"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kern="0" dirty="0" smtClean="0">
                <a:solidFill>
                  <a:srgbClr val="002060"/>
                </a:solidFill>
                <a:latin typeface="Arial" panose="020B0604020202020204" pitchFamily="34" charset="0"/>
                <a:cs typeface="Arial" panose="020B0604020202020204" pitchFamily="34" charset="0"/>
              </a:rPr>
              <a:t>The Chemistry of Life</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858000" y="6629400"/>
            <a:ext cx="2209800" cy="228600"/>
          </a:xfrm>
        </p:spPr>
        <p:txBody>
          <a:body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2013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8" name="Footer Placeholder 3"/>
          <p:cNvSpPr txBox="1">
            <a:spLocks/>
          </p:cNvSpPr>
          <p:nvPr/>
        </p:nvSpPr>
        <p:spPr>
          <a:xfrm>
            <a:off x="0" y="6629400"/>
            <a:ext cx="19050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Principles of </a:t>
            </a:r>
            <a:r>
              <a:rPr lang="en-US" sz="800" dirty="0" smtClean="0"/>
              <a:t> Biomedical Science</a:t>
            </a:r>
            <a:endParaRPr lang="en-US" sz="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solidFill>
                  <a:srgbClr val="002B52"/>
                </a:solidFill>
              </a:rPr>
              <a:t>Atomic Structure</a:t>
            </a:r>
          </a:p>
        </p:txBody>
      </p:sp>
      <p:sp>
        <p:nvSpPr>
          <p:cNvPr id="19459" name="Rectangle 3"/>
          <p:cNvSpPr>
            <a:spLocks noGrp="1" noChangeArrowheads="1"/>
          </p:cNvSpPr>
          <p:nvPr>
            <p:ph type="body" idx="1"/>
          </p:nvPr>
        </p:nvSpPr>
        <p:spPr/>
        <p:txBody>
          <a:bodyPr/>
          <a:lstStyle/>
          <a:p>
            <a:pPr eaLnBrk="1" hangingPunct="1"/>
            <a:r>
              <a:rPr lang="en-US" sz="2800" dirty="0" smtClean="0">
                <a:solidFill>
                  <a:srgbClr val="002B52"/>
                </a:solidFill>
              </a:rPr>
              <a:t>Elements are made of </a:t>
            </a:r>
            <a:r>
              <a:rPr lang="en-US" sz="2800" dirty="0" smtClean="0">
                <a:solidFill>
                  <a:srgbClr val="9E0927"/>
                </a:solidFill>
              </a:rPr>
              <a:t>atoms</a:t>
            </a:r>
            <a:r>
              <a:rPr lang="en-US" sz="2800" dirty="0" smtClean="0">
                <a:solidFill>
                  <a:srgbClr val="002B52"/>
                </a:solidFill>
              </a:rPr>
              <a:t>.</a:t>
            </a:r>
          </a:p>
          <a:p>
            <a:pPr eaLnBrk="1" hangingPunct="1"/>
            <a:r>
              <a:rPr lang="en-US" sz="2800" dirty="0" smtClean="0">
                <a:solidFill>
                  <a:srgbClr val="002B52"/>
                </a:solidFill>
              </a:rPr>
              <a:t>An atom is the smallest whole particle of an element.</a:t>
            </a:r>
          </a:p>
          <a:p>
            <a:pPr eaLnBrk="1" hangingPunct="1"/>
            <a:r>
              <a:rPr lang="en-US" sz="2800" dirty="0" smtClean="0">
                <a:solidFill>
                  <a:srgbClr val="002B52"/>
                </a:solidFill>
              </a:rPr>
              <a:t>Atoms have 3 major subatomic particles, and some of these subatomic particles have charges.</a:t>
            </a:r>
          </a:p>
          <a:p>
            <a:pPr lvl="1" eaLnBrk="1" hangingPunct="1"/>
            <a:r>
              <a:rPr lang="en-US" dirty="0" smtClean="0">
                <a:solidFill>
                  <a:srgbClr val="9E0927"/>
                </a:solidFill>
              </a:rPr>
              <a:t>Protons - positive charge</a:t>
            </a:r>
          </a:p>
          <a:p>
            <a:pPr lvl="1" eaLnBrk="1" hangingPunct="1"/>
            <a:r>
              <a:rPr lang="en-US" dirty="0" smtClean="0">
                <a:solidFill>
                  <a:srgbClr val="9E0927"/>
                </a:solidFill>
              </a:rPr>
              <a:t>Electrons - negative charge</a:t>
            </a:r>
          </a:p>
          <a:p>
            <a:pPr lvl="1" eaLnBrk="1" hangingPunct="1"/>
            <a:r>
              <a:rPr lang="en-US" dirty="0" smtClean="0">
                <a:solidFill>
                  <a:srgbClr val="9E0927"/>
                </a:solidFill>
              </a:rPr>
              <a:t>Neutrons - no charge</a:t>
            </a:r>
          </a:p>
        </p:txBody>
      </p:sp>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solidFill>
                  <a:srgbClr val="002B52"/>
                </a:solidFill>
              </a:rPr>
              <a:t>Atomic Number </a:t>
            </a:r>
          </a:p>
        </p:txBody>
      </p:sp>
      <p:sp>
        <p:nvSpPr>
          <p:cNvPr id="20483" name="Text Box 4"/>
          <p:cNvSpPr txBox="1">
            <a:spLocks noChangeArrowheads="1"/>
          </p:cNvSpPr>
          <p:nvPr/>
        </p:nvSpPr>
        <p:spPr bwMode="auto">
          <a:xfrm>
            <a:off x="457200" y="1371600"/>
            <a:ext cx="83820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buFontTx/>
              <a:buChar char="•"/>
            </a:pPr>
            <a:r>
              <a:rPr lang="en-US" sz="2800" b="0" dirty="0">
                <a:solidFill>
                  <a:srgbClr val="002B52"/>
                </a:solidFill>
                <a:latin typeface="Arial" charset="0"/>
              </a:rPr>
              <a:t>The number of protons in an atom determines the atom’s </a:t>
            </a:r>
            <a:r>
              <a:rPr lang="en-US" sz="2800" b="0" dirty="0">
                <a:solidFill>
                  <a:srgbClr val="9E0927"/>
                </a:solidFill>
                <a:latin typeface="Arial" charset="0"/>
              </a:rPr>
              <a:t>atomic number</a:t>
            </a:r>
            <a:r>
              <a:rPr lang="en-US" sz="2800" b="0" dirty="0">
                <a:solidFill>
                  <a:srgbClr val="002B52"/>
                </a:solidFill>
                <a:latin typeface="Arial" charset="0"/>
              </a:rPr>
              <a:t>. </a:t>
            </a:r>
            <a:endParaRPr lang="en-US" sz="2800" b="0" dirty="0" smtClean="0">
              <a:solidFill>
                <a:srgbClr val="002B52"/>
              </a:solidFill>
              <a:latin typeface="Arial" charset="0"/>
            </a:endParaRPr>
          </a:p>
          <a:p>
            <a:pPr>
              <a:spcBef>
                <a:spcPct val="50000"/>
              </a:spcBef>
              <a:buFontTx/>
              <a:buChar char="•"/>
            </a:pPr>
            <a:r>
              <a:rPr lang="en-US" sz="2800" b="0" dirty="0" smtClean="0">
                <a:solidFill>
                  <a:srgbClr val="002B52"/>
                </a:solidFill>
                <a:latin typeface="Arial" charset="0"/>
              </a:rPr>
              <a:t>For example, an element with the atomic number 2 has 2 protons, each with a positive charge. </a:t>
            </a:r>
          </a:p>
          <a:p>
            <a:pPr>
              <a:spcBef>
                <a:spcPct val="50000"/>
              </a:spcBef>
              <a:buFontTx/>
              <a:buChar char="•"/>
            </a:pPr>
            <a:r>
              <a:rPr lang="en-US" sz="2800" b="0" dirty="0" smtClean="0">
                <a:solidFill>
                  <a:srgbClr val="002B52"/>
                </a:solidFill>
                <a:latin typeface="Arial" charset="0"/>
              </a:rPr>
              <a:t>The atomic number determines an element’s placement on the periodic table.</a:t>
            </a:r>
            <a:endParaRPr lang="en-US" sz="2800" b="0" dirty="0">
              <a:solidFill>
                <a:srgbClr val="002B52"/>
              </a:solidFill>
              <a:latin typeface="Arial" charset="0"/>
            </a:endParaRPr>
          </a:p>
          <a:p>
            <a:pPr>
              <a:spcBef>
                <a:spcPct val="50000"/>
              </a:spcBef>
            </a:pPr>
            <a:endParaRPr lang="en-US" sz="2800" b="0" i="1" dirty="0">
              <a:solidFill>
                <a:srgbClr val="E60702"/>
              </a:solidFill>
              <a:latin typeface="Arial" charset="0"/>
            </a:endParaRPr>
          </a:p>
        </p:txBody>
      </p:sp>
      <p:pic>
        <p:nvPicPr>
          <p:cNvPr id="6" name="Picture 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solidFill>
                  <a:srgbClr val="002B52"/>
                </a:solidFill>
              </a:rPr>
              <a:t>Atomic Charges </a:t>
            </a:r>
          </a:p>
        </p:txBody>
      </p:sp>
      <p:sp>
        <p:nvSpPr>
          <p:cNvPr id="21507" name="Text Box 3"/>
          <p:cNvSpPr txBox="1">
            <a:spLocks noChangeArrowheads="1"/>
          </p:cNvSpPr>
          <p:nvPr/>
        </p:nvSpPr>
        <p:spPr bwMode="auto">
          <a:xfrm>
            <a:off x="457200" y="1371600"/>
            <a:ext cx="83820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marL="457200" indent="-457200">
              <a:spcBef>
                <a:spcPct val="50000"/>
              </a:spcBef>
              <a:buFont typeface="Arial" pitchFamily="34" charset="0"/>
              <a:buChar char="•"/>
            </a:pPr>
            <a:r>
              <a:rPr lang="en-US" sz="2800" b="0" dirty="0">
                <a:solidFill>
                  <a:srgbClr val="002B52"/>
                </a:solidFill>
                <a:latin typeface="Arial" charset="0"/>
              </a:rPr>
              <a:t>The number of protons in an atom is equal to the number of electrons.</a:t>
            </a:r>
          </a:p>
          <a:p>
            <a:pPr marL="457200" indent="-457200">
              <a:spcBef>
                <a:spcPct val="50000"/>
              </a:spcBef>
              <a:buFont typeface="Arial" pitchFamily="34" charset="0"/>
              <a:buChar char="•"/>
            </a:pPr>
            <a:r>
              <a:rPr lang="en-US" sz="2800" b="0" dirty="0">
                <a:solidFill>
                  <a:srgbClr val="002B52"/>
                </a:solidFill>
                <a:latin typeface="Arial" charset="0"/>
              </a:rPr>
              <a:t>Consequently, the number of positive charges equals the number of negative charges, resulting in a net charge of zero. </a:t>
            </a:r>
          </a:p>
          <a:p>
            <a:pPr marL="457200" indent="-457200">
              <a:spcBef>
                <a:spcPct val="50000"/>
              </a:spcBef>
              <a:buFont typeface="Arial" pitchFamily="34" charset="0"/>
              <a:buChar char="•"/>
            </a:pPr>
            <a:r>
              <a:rPr lang="en-US" sz="2800" b="0" dirty="0">
                <a:solidFill>
                  <a:srgbClr val="002B52"/>
                </a:solidFill>
                <a:latin typeface="Arial" charset="0"/>
              </a:rPr>
              <a:t>Therefore, atoms do not have a charge and are considered to be neutral.</a:t>
            </a:r>
          </a:p>
          <a:p>
            <a:pPr>
              <a:spcBef>
                <a:spcPct val="50000"/>
              </a:spcBef>
            </a:pPr>
            <a:endParaRPr lang="en-US" sz="2800" b="0" i="1" dirty="0">
              <a:solidFill>
                <a:srgbClr val="003FBE"/>
              </a:solidFill>
              <a:latin typeface="Arial" charset="0"/>
            </a:endParaRPr>
          </a:p>
          <a:p>
            <a:pPr>
              <a:spcBef>
                <a:spcPct val="50000"/>
              </a:spcBef>
            </a:pPr>
            <a:r>
              <a:rPr lang="en-US" sz="2800" b="0" i="1" dirty="0">
                <a:solidFill>
                  <a:srgbClr val="E60702"/>
                </a:solidFill>
                <a:latin typeface="Arial" charset="0"/>
              </a:rPr>
              <a:t>  </a:t>
            </a:r>
            <a:r>
              <a:rPr lang="en-US" sz="2400" i="1" dirty="0">
                <a:solidFill>
                  <a:srgbClr val="E60702"/>
                </a:solidFill>
                <a:latin typeface="Arial" charset="0"/>
              </a:rPr>
              <a:t>  </a:t>
            </a:r>
          </a:p>
        </p:txBody>
      </p:sp>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solidFill>
                  <a:srgbClr val="002B52"/>
                </a:solidFill>
              </a:rPr>
              <a:t>Choose One</a:t>
            </a:r>
          </a:p>
        </p:txBody>
      </p:sp>
      <p:sp>
        <p:nvSpPr>
          <p:cNvPr id="22531" name="Rectangle 3"/>
          <p:cNvSpPr>
            <a:spLocks noGrp="1" noChangeArrowheads="1"/>
          </p:cNvSpPr>
          <p:nvPr>
            <p:ph type="body" idx="1"/>
          </p:nvPr>
        </p:nvSpPr>
        <p:spPr>
          <a:xfrm>
            <a:off x="381000" y="3124200"/>
            <a:ext cx="8229600" cy="3200400"/>
          </a:xfrm>
        </p:spPr>
        <p:txBody>
          <a:bodyPr/>
          <a:lstStyle/>
          <a:p>
            <a:pPr eaLnBrk="1" hangingPunct="1"/>
            <a:endParaRPr lang="en-US" sz="2400" smtClean="0">
              <a:solidFill>
                <a:srgbClr val="003FBE"/>
              </a:solidFill>
            </a:endParaRPr>
          </a:p>
          <a:p>
            <a:pPr eaLnBrk="1" hangingPunct="1"/>
            <a:r>
              <a:rPr lang="en-US" sz="2400" smtClean="0">
                <a:solidFill>
                  <a:srgbClr val="002B52"/>
                </a:solidFill>
              </a:rPr>
              <a:t>Oxygen has 8 protons and 8 electrons. </a:t>
            </a:r>
            <a:endParaRPr lang="en-US" sz="2000" smtClean="0">
              <a:solidFill>
                <a:srgbClr val="002B52"/>
              </a:solidFill>
            </a:endParaRPr>
          </a:p>
          <a:p>
            <a:pPr eaLnBrk="1" hangingPunct="1"/>
            <a:endParaRPr lang="en-US" sz="2000" smtClean="0">
              <a:solidFill>
                <a:srgbClr val="002B52"/>
              </a:solidFill>
            </a:endParaRPr>
          </a:p>
          <a:p>
            <a:pPr eaLnBrk="1" hangingPunct="1"/>
            <a:r>
              <a:rPr lang="en-US" sz="2400" smtClean="0">
                <a:solidFill>
                  <a:srgbClr val="002B52"/>
                </a:solidFill>
              </a:rPr>
              <a:t>Oxygen has 16 protons and 8 electrons.</a:t>
            </a:r>
          </a:p>
          <a:p>
            <a:pPr eaLnBrk="1" hangingPunct="1"/>
            <a:endParaRPr lang="en-US" sz="2400" smtClean="0">
              <a:solidFill>
                <a:srgbClr val="002B52"/>
              </a:solidFill>
            </a:endParaRPr>
          </a:p>
          <a:p>
            <a:pPr eaLnBrk="1" hangingPunct="1"/>
            <a:r>
              <a:rPr lang="en-US" sz="2400" smtClean="0">
                <a:solidFill>
                  <a:srgbClr val="002B52"/>
                </a:solidFill>
              </a:rPr>
              <a:t>Oxygen has 8 protons and 16 electrons. </a:t>
            </a:r>
          </a:p>
          <a:p>
            <a:pPr eaLnBrk="1" hangingPunct="1"/>
            <a:endParaRPr lang="en-US" sz="2400" smtClean="0">
              <a:solidFill>
                <a:srgbClr val="003FBE"/>
              </a:solidFill>
            </a:endParaRPr>
          </a:p>
        </p:txBody>
      </p:sp>
      <p:sp>
        <p:nvSpPr>
          <p:cNvPr id="22535" name="Text Box 10"/>
          <p:cNvSpPr txBox="1">
            <a:spLocks noChangeArrowheads="1"/>
          </p:cNvSpPr>
          <p:nvPr/>
        </p:nvSpPr>
        <p:spPr bwMode="auto">
          <a:xfrm>
            <a:off x="533400" y="1371600"/>
            <a:ext cx="73914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2800" b="0" i="1" dirty="0">
                <a:solidFill>
                  <a:srgbClr val="002B52"/>
                </a:solidFill>
                <a:latin typeface="Arial" charset="0"/>
              </a:rPr>
              <a:t>Let’s practice using atomic numbers to determine atomic structure:</a:t>
            </a:r>
          </a:p>
          <a:p>
            <a:pPr>
              <a:spcBef>
                <a:spcPct val="50000"/>
              </a:spcBef>
            </a:pPr>
            <a:r>
              <a:rPr lang="en-US" sz="2800" b="0" i="1" dirty="0">
                <a:solidFill>
                  <a:srgbClr val="9E0927"/>
                </a:solidFill>
                <a:latin typeface="Arial" charset="0"/>
              </a:rPr>
              <a:t>Oxygen has the atomic number 8. </a:t>
            </a:r>
            <a:r>
              <a:rPr lang="en-US" sz="2800" b="0" i="1" dirty="0">
                <a:solidFill>
                  <a:srgbClr val="002B52"/>
                </a:solidFill>
                <a:latin typeface="Arial" charset="0"/>
              </a:rPr>
              <a:t>Therefore,</a:t>
            </a:r>
          </a:p>
          <a:p>
            <a:pPr>
              <a:spcBef>
                <a:spcPct val="50000"/>
              </a:spcBef>
            </a:pPr>
            <a:endParaRPr lang="en-US" sz="2400" dirty="0"/>
          </a:p>
        </p:txBody>
      </p:sp>
      <p:pic>
        <p:nvPicPr>
          <p:cNvPr id="8" name="Picture 7"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30993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spoll\AppData\Local\Microsoft\Windows\Temporary Internet Files\Content.IE5\UX1PF9K5\MC900432674[1].pn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1289" y="4114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spoll\AppData\Local\Microsoft\Windows\Temporary Internet Files\Content.IE5\UX1PF9K5\MC900432674[1].pn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8222" y="50292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153732"/>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rgbClr val="9E0927"/>
                </a:solidFill>
              </a:rPr>
              <a:t>Sorry!</a:t>
            </a:r>
          </a:p>
        </p:txBody>
      </p:sp>
      <p:sp>
        <p:nvSpPr>
          <p:cNvPr id="23555" name="Rectangle 3"/>
          <p:cNvSpPr>
            <a:spLocks noGrp="1" noChangeArrowheads="1"/>
          </p:cNvSpPr>
          <p:nvPr>
            <p:ph type="body" idx="1"/>
          </p:nvPr>
        </p:nvSpPr>
        <p:spPr/>
        <p:txBody>
          <a:bodyPr/>
          <a:lstStyle/>
          <a:p>
            <a:pPr eaLnBrk="1" hangingPunct="1"/>
            <a:r>
              <a:rPr lang="en-US" sz="4000" dirty="0" smtClean="0">
                <a:solidFill>
                  <a:srgbClr val="002B52"/>
                </a:solidFill>
              </a:rPr>
              <a:t>Go back and review information about atomic number:</a:t>
            </a:r>
          </a:p>
          <a:p>
            <a:pPr eaLnBrk="1" hangingPunct="1"/>
            <a:endParaRPr lang="en-US" dirty="0" smtClean="0">
              <a:solidFill>
                <a:srgbClr val="003FBE"/>
              </a:solidFill>
            </a:endParaRPr>
          </a:p>
          <a:p>
            <a:pPr marL="0" indent="0" eaLnBrk="1" hangingPunct="1">
              <a:buNone/>
            </a:pPr>
            <a:endParaRPr lang="en-US" dirty="0" smtClean="0"/>
          </a:p>
        </p:txBody>
      </p:sp>
      <p:sp>
        <p:nvSpPr>
          <p:cNvPr id="23556" name="AutoShape 4">
            <a:hlinkClick r:id="rId3" action="ppaction://hlinksldjump" highlightClick="1"/>
          </p:cNvPr>
          <p:cNvSpPr>
            <a:spLocks noChangeArrowheads="1"/>
          </p:cNvSpPr>
          <p:nvPr/>
        </p:nvSpPr>
        <p:spPr bwMode="auto">
          <a:xfrm>
            <a:off x="2514600" y="3505200"/>
            <a:ext cx="3962400" cy="1295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smtClean="0">
                <a:solidFill>
                  <a:srgbClr val="9E0927"/>
                </a:solidFill>
              </a:rPr>
              <a:t>Good Job!</a:t>
            </a:r>
            <a:r>
              <a:rPr lang="en-US" sz="3200" smtClean="0">
                <a:solidFill>
                  <a:srgbClr val="E60702"/>
                </a:solidFill>
              </a:rPr>
              <a:t/>
            </a:r>
            <a:br>
              <a:rPr lang="en-US" sz="3200" smtClean="0">
                <a:solidFill>
                  <a:srgbClr val="E60702"/>
                </a:solidFill>
              </a:rPr>
            </a:br>
            <a:r>
              <a:rPr lang="en-US" sz="3200" smtClean="0">
                <a:solidFill>
                  <a:srgbClr val="002B52"/>
                </a:solidFill>
              </a:rPr>
              <a:t>Now Let’s Look At Atomic Structure</a:t>
            </a:r>
          </a:p>
        </p:txBody>
      </p:sp>
      <p:sp>
        <p:nvSpPr>
          <p:cNvPr id="24579" name="Rectangle 3"/>
          <p:cNvSpPr>
            <a:spLocks noGrp="1" noChangeArrowheads="1"/>
          </p:cNvSpPr>
          <p:nvPr>
            <p:ph type="body" idx="1"/>
          </p:nvPr>
        </p:nvSpPr>
        <p:spPr>
          <a:xfrm>
            <a:off x="381000" y="1600200"/>
            <a:ext cx="8229600" cy="1676400"/>
          </a:xfrm>
        </p:spPr>
        <p:txBody>
          <a:bodyPr/>
          <a:lstStyle/>
          <a:p>
            <a:pPr eaLnBrk="1" hangingPunct="1">
              <a:lnSpc>
                <a:spcPct val="80000"/>
              </a:lnSpc>
            </a:pPr>
            <a:r>
              <a:rPr lang="en-US" sz="2400" dirty="0" smtClean="0">
                <a:solidFill>
                  <a:srgbClr val="002B52"/>
                </a:solidFill>
              </a:rPr>
              <a:t>Protons and neutrons are located in the </a:t>
            </a:r>
            <a:r>
              <a:rPr lang="en-US" sz="2400" dirty="0" smtClean="0">
                <a:solidFill>
                  <a:srgbClr val="9E0927"/>
                </a:solidFill>
              </a:rPr>
              <a:t>nucleus</a:t>
            </a:r>
            <a:r>
              <a:rPr lang="en-US" sz="2400" dirty="0" smtClean="0">
                <a:solidFill>
                  <a:srgbClr val="002B52"/>
                </a:solidFill>
              </a:rPr>
              <a:t>, the center portion of the atom.</a:t>
            </a:r>
          </a:p>
          <a:p>
            <a:pPr eaLnBrk="1" hangingPunct="1">
              <a:lnSpc>
                <a:spcPct val="80000"/>
              </a:lnSpc>
            </a:pPr>
            <a:r>
              <a:rPr lang="en-US" sz="2400" dirty="0" smtClean="0">
                <a:solidFill>
                  <a:srgbClr val="002B52"/>
                </a:solidFill>
              </a:rPr>
              <a:t>Electrons are moving in </a:t>
            </a:r>
            <a:r>
              <a:rPr lang="en-US" sz="2400" dirty="0" smtClean="0">
                <a:solidFill>
                  <a:srgbClr val="9E0927"/>
                </a:solidFill>
              </a:rPr>
              <a:t>orbits</a:t>
            </a:r>
            <a:r>
              <a:rPr lang="en-US" sz="2400" dirty="0" smtClean="0">
                <a:solidFill>
                  <a:srgbClr val="002B52"/>
                </a:solidFill>
              </a:rPr>
              <a:t> outside the nucleus. </a:t>
            </a:r>
          </a:p>
          <a:p>
            <a:pPr eaLnBrk="1" hangingPunct="1">
              <a:lnSpc>
                <a:spcPct val="80000"/>
              </a:lnSpc>
            </a:pPr>
            <a:r>
              <a:rPr lang="en-US" sz="2400" dirty="0" smtClean="0">
                <a:solidFill>
                  <a:srgbClr val="002B52"/>
                </a:solidFill>
              </a:rPr>
              <a:t>The outermost electrons are called </a:t>
            </a:r>
            <a:r>
              <a:rPr lang="en-US" sz="2400" dirty="0" smtClean="0">
                <a:solidFill>
                  <a:srgbClr val="9E0927"/>
                </a:solidFill>
              </a:rPr>
              <a:t>valence electrons</a:t>
            </a:r>
            <a:r>
              <a:rPr lang="en-US" sz="2400" dirty="0" smtClean="0">
                <a:solidFill>
                  <a:srgbClr val="002B52"/>
                </a:solidFill>
              </a:rPr>
              <a:t>. </a:t>
            </a:r>
          </a:p>
          <a:p>
            <a:pPr eaLnBrk="1" hangingPunct="1">
              <a:lnSpc>
                <a:spcPct val="80000"/>
              </a:lnSpc>
            </a:pPr>
            <a:r>
              <a:rPr lang="en-US" sz="2400" dirty="0" smtClean="0">
                <a:solidFill>
                  <a:srgbClr val="002B52"/>
                </a:solidFill>
              </a:rPr>
              <a:t>Oxygen has 6 valence electrons and Carbon has 4 valence electrons.                                 </a:t>
            </a:r>
          </a:p>
          <a:p>
            <a:pPr eaLnBrk="1" hangingPunct="1">
              <a:lnSpc>
                <a:spcPct val="80000"/>
              </a:lnSpc>
            </a:pPr>
            <a:endParaRPr lang="en-US" sz="2000" dirty="0" smtClean="0">
              <a:solidFill>
                <a:srgbClr val="003FBE"/>
              </a:solidFill>
            </a:endParaRPr>
          </a:p>
          <a:p>
            <a:pPr eaLnBrk="1" hangingPunct="1">
              <a:lnSpc>
                <a:spcPct val="80000"/>
              </a:lnSpc>
            </a:pPr>
            <a:endParaRPr lang="en-US" sz="2000" dirty="0" smtClean="0">
              <a:solidFill>
                <a:srgbClr val="003FBE"/>
              </a:solidFill>
            </a:endParaRPr>
          </a:p>
          <a:p>
            <a:pPr eaLnBrk="1" hangingPunct="1">
              <a:lnSpc>
                <a:spcPct val="80000"/>
              </a:lnSpc>
            </a:pPr>
            <a:endParaRPr lang="en-US" sz="4400" dirty="0" smtClean="0">
              <a:solidFill>
                <a:srgbClr val="003FBE"/>
              </a:solidFill>
            </a:endParaRPr>
          </a:p>
          <a:p>
            <a:pPr eaLnBrk="1" hangingPunct="1">
              <a:lnSpc>
                <a:spcPct val="80000"/>
              </a:lnSpc>
            </a:pPr>
            <a:endParaRPr lang="en-US" sz="2000" b="1" dirty="0" smtClean="0"/>
          </a:p>
          <a:p>
            <a:pPr eaLnBrk="1" hangingPunct="1">
              <a:lnSpc>
                <a:spcPct val="80000"/>
              </a:lnSpc>
            </a:pPr>
            <a:endParaRPr lang="en-US" sz="2000" b="1" dirty="0" smtClean="0"/>
          </a:p>
          <a:p>
            <a:pPr eaLnBrk="1" hangingPunct="1">
              <a:lnSpc>
                <a:spcPct val="80000"/>
              </a:lnSpc>
            </a:pPr>
            <a:endParaRPr lang="en-US" sz="2000" b="1" dirty="0" smtClean="0"/>
          </a:p>
          <a:p>
            <a:pPr eaLnBrk="1" hangingPunct="1">
              <a:lnSpc>
                <a:spcPct val="80000"/>
              </a:lnSpc>
            </a:pPr>
            <a:endParaRPr lang="en-US" sz="2000" b="1" dirty="0" smtClean="0"/>
          </a:p>
          <a:p>
            <a:pPr eaLnBrk="1" hangingPunct="1">
              <a:lnSpc>
                <a:spcPct val="80000"/>
              </a:lnSpc>
            </a:pPr>
            <a:endParaRPr lang="en-US" sz="2000" b="1" dirty="0" smtClean="0"/>
          </a:p>
        </p:txBody>
      </p:sp>
      <p:sp>
        <p:nvSpPr>
          <p:cNvPr id="24581" name="Text Box 32"/>
          <p:cNvSpPr txBox="1">
            <a:spLocks noChangeArrowheads="1"/>
          </p:cNvSpPr>
          <p:nvPr/>
        </p:nvSpPr>
        <p:spPr bwMode="auto">
          <a:xfrm>
            <a:off x="5576455" y="5865523"/>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2800" dirty="0">
                <a:solidFill>
                  <a:srgbClr val="002B52"/>
                </a:solidFill>
                <a:latin typeface="Arial" charset="0"/>
              </a:rPr>
              <a:t>C</a:t>
            </a:r>
          </a:p>
        </p:txBody>
      </p:sp>
      <p:grpSp>
        <p:nvGrpSpPr>
          <p:cNvPr id="24582" name="Group 66"/>
          <p:cNvGrpSpPr>
            <a:grpSpLocks/>
          </p:cNvGrpSpPr>
          <p:nvPr/>
        </p:nvGrpSpPr>
        <p:grpSpPr bwMode="auto">
          <a:xfrm>
            <a:off x="914400" y="3906476"/>
            <a:ext cx="3581400" cy="2516188"/>
            <a:chOff x="576" y="2304"/>
            <a:chExt cx="2256" cy="1585"/>
          </a:xfrm>
        </p:grpSpPr>
        <p:sp>
          <p:nvSpPr>
            <p:cNvPr id="24599" name="Text Box 23"/>
            <p:cNvSpPr txBox="1">
              <a:spLocks noChangeArrowheads="1"/>
            </p:cNvSpPr>
            <p:nvPr/>
          </p:nvSpPr>
          <p:spPr bwMode="auto">
            <a:xfrm>
              <a:off x="1056" y="3552"/>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2800">
                  <a:solidFill>
                    <a:srgbClr val="002B52"/>
                  </a:solidFill>
                  <a:latin typeface="Arial" charset="0"/>
                </a:rPr>
                <a:t>O</a:t>
              </a:r>
              <a:r>
                <a:rPr lang="en-US" sz="1400">
                  <a:solidFill>
                    <a:srgbClr val="002B52"/>
                  </a:solidFill>
                </a:rPr>
                <a:t> </a:t>
              </a:r>
            </a:p>
          </p:txBody>
        </p:sp>
        <p:sp>
          <p:nvSpPr>
            <p:cNvPr id="24600" name="Line 24"/>
            <p:cNvSpPr>
              <a:spLocks noChangeShapeType="1"/>
            </p:cNvSpPr>
            <p:nvPr/>
          </p:nvSpPr>
          <p:spPr bwMode="auto">
            <a:xfrm flipH="1" flipV="1">
              <a:off x="1200" y="2352"/>
              <a:ext cx="528"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1" name="Text Box 25"/>
            <p:cNvSpPr txBox="1">
              <a:spLocks noChangeArrowheads="1"/>
            </p:cNvSpPr>
            <p:nvPr/>
          </p:nvSpPr>
          <p:spPr bwMode="auto">
            <a:xfrm>
              <a:off x="1728" y="2304"/>
              <a:ext cx="72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400" b="0">
                  <a:solidFill>
                    <a:srgbClr val="002B52"/>
                  </a:solidFill>
                </a:rPr>
                <a:t>Valence electrons</a:t>
              </a:r>
            </a:p>
          </p:txBody>
        </p:sp>
        <p:sp>
          <p:nvSpPr>
            <p:cNvPr id="24602" name="Line 26"/>
            <p:cNvSpPr>
              <a:spLocks noChangeShapeType="1"/>
            </p:cNvSpPr>
            <p:nvPr/>
          </p:nvSpPr>
          <p:spPr bwMode="auto">
            <a:xfrm flipH="1">
              <a:off x="1728" y="2640"/>
              <a:ext cx="144"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3" name="Text Box 35"/>
            <p:cNvSpPr txBox="1">
              <a:spLocks noChangeArrowheads="1"/>
            </p:cNvSpPr>
            <p:nvPr/>
          </p:nvSpPr>
          <p:spPr bwMode="auto">
            <a:xfrm>
              <a:off x="1680" y="3312"/>
              <a:ext cx="115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a:solidFill>
                    <a:srgbClr val="002B52"/>
                  </a:solidFill>
                  <a:latin typeface="Arial" charset="0"/>
                </a:rPr>
                <a:t>Nucleus with 8 protons and 8 neutrons</a:t>
              </a:r>
            </a:p>
          </p:txBody>
        </p:sp>
        <p:sp>
          <p:nvSpPr>
            <p:cNvPr id="24604" name="Oval 40"/>
            <p:cNvSpPr>
              <a:spLocks noChangeArrowheads="1"/>
            </p:cNvSpPr>
            <p:nvPr/>
          </p:nvSpPr>
          <p:spPr bwMode="auto">
            <a:xfrm>
              <a:off x="624" y="2400"/>
              <a:ext cx="1008" cy="1008"/>
            </a:xfrm>
            <a:prstGeom prst="ellipse">
              <a:avLst/>
            </a:prstGeom>
            <a:solidFill>
              <a:schemeClr val="bg1"/>
            </a:solidFill>
            <a:ln w="9525">
              <a:solidFill>
                <a:schemeClr val="tx1"/>
              </a:solidFill>
              <a:round/>
              <a:headEnd/>
              <a:tailEnd/>
            </a:ln>
          </p:spPr>
          <p:txBody>
            <a:bodyPr wrap="none" anchor="ctr"/>
            <a:lstStyle/>
            <a:p>
              <a:endParaRPr lang="en-US"/>
            </a:p>
          </p:txBody>
        </p:sp>
        <p:sp>
          <p:nvSpPr>
            <p:cNvPr id="24605" name="Oval 41"/>
            <p:cNvSpPr>
              <a:spLocks noChangeArrowheads="1"/>
            </p:cNvSpPr>
            <p:nvPr/>
          </p:nvSpPr>
          <p:spPr bwMode="auto">
            <a:xfrm>
              <a:off x="864" y="2640"/>
              <a:ext cx="528" cy="528"/>
            </a:xfrm>
            <a:prstGeom prst="ellipse">
              <a:avLst/>
            </a:prstGeom>
            <a:solidFill>
              <a:schemeClr val="bg1"/>
            </a:solidFill>
            <a:ln w="9525">
              <a:solidFill>
                <a:schemeClr val="tx1"/>
              </a:solidFill>
              <a:round/>
              <a:headEnd/>
              <a:tailEnd/>
            </a:ln>
          </p:spPr>
          <p:txBody>
            <a:bodyPr wrap="none" anchor="ctr"/>
            <a:lstStyle/>
            <a:p>
              <a:endParaRPr lang="en-US"/>
            </a:p>
          </p:txBody>
        </p:sp>
        <p:sp>
          <p:nvSpPr>
            <p:cNvPr id="24606" name="Oval 42"/>
            <p:cNvSpPr>
              <a:spLocks noChangeArrowheads="1"/>
            </p:cNvSpPr>
            <p:nvPr/>
          </p:nvSpPr>
          <p:spPr bwMode="auto">
            <a:xfrm>
              <a:off x="1056" y="2832"/>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607" name="Oval 43"/>
            <p:cNvSpPr>
              <a:spLocks noChangeArrowheads="1"/>
            </p:cNvSpPr>
            <p:nvPr/>
          </p:nvSpPr>
          <p:spPr bwMode="auto">
            <a:xfrm>
              <a:off x="864" y="2976"/>
              <a:ext cx="96" cy="96"/>
            </a:xfrm>
            <a:prstGeom prst="ellipse">
              <a:avLst/>
            </a:prstGeom>
            <a:solidFill>
              <a:srgbClr val="000000"/>
            </a:solidFill>
            <a:ln w="9525">
              <a:solidFill>
                <a:schemeClr val="tx1"/>
              </a:solidFill>
              <a:round/>
              <a:headEnd/>
              <a:tailEnd/>
            </a:ln>
          </p:spPr>
          <p:txBody>
            <a:bodyPr wrap="none" anchor="ctr"/>
            <a:lstStyle/>
            <a:p>
              <a:endParaRPr lang="en-US"/>
            </a:p>
          </p:txBody>
        </p:sp>
        <p:sp>
          <p:nvSpPr>
            <p:cNvPr id="24608" name="Oval 44"/>
            <p:cNvSpPr>
              <a:spLocks noChangeArrowheads="1"/>
            </p:cNvSpPr>
            <p:nvPr/>
          </p:nvSpPr>
          <p:spPr bwMode="auto">
            <a:xfrm>
              <a:off x="1248" y="2688"/>
              <a:ext cx="96" cy="96"/>
            </a:xfrm>
            <a:prstGeom prst="ellipse">
              <a:avLst/>
            </a:prstGeom>
            <a:solidFill>
              <a:srgbClr val="000000"/>
            </a:solidFill>
            <a:ln w="9525">
              <a:solidFill>
                <a:schemeClr val="tx1"/>
              </a:solidFill>
              <a:round/>
              <a:headEnd/>
              <a:tailEnd/>
            </a:ln>
          </p:spPr>
          <p:txBody>
            <a:bodyPr wrap="none" anchor="ctr"/>
            <a:lstStyle/>
            <a:p>
              <a:endParaRPr lang="en-US"/>
            </a:p>
          </p:txBody>
        </p:sp>
        <p:sp>
          <p:nvSpPr>
            <p:cNvPr id="24609" name="Oval 45"/>
            <p:cNvSpPr>
              <a:spLocks noChangeArrowheads="1"/>
            </p:cNvSpPr>
            <p:nvPr/>
          </p:nvSpPr>
          <p:spPr bwMode="auto">
            <a:xfrm>
              <a:off x="576" y="2880"/>
              <a:ext cx="96" cy="96"/>
            </a:xfrm>
            <a:prstGeom prst="ellipse">
              <a:avLst/>
            </a:prstGeom>
            <a:solidFill>
              <a:srgbClr val="000000"/>
            </a:solidFill>
            <a:ln w="9525">
              <a:solidFill>
                <a:schemeClr val="tx1"/>
              </a:solidFill>
              <a:round/>
              <a:headEnd/>
              <a:tailEnd/>
            </a:ln>
          </p:spPr>
          <p:txBody>
            <a:bodyPr wrap="none" anchor="ctr"/>
            <a:lstStyle/>
            <a:p>
              <a:endParaRPr lang="en-US"/>
            </a:p>
          </p:txBody>
        </p:sp>
        <p:sp>
          <p:nvSpPr>
            <p:cNvPr id="24610" name="Oval 46"/>
            <p:cNvSpPr>
              <a:spLocks noChangeArrowheads="1"/>
            </p:cNvSpPr>
            <p:nvPr/>
          </p:nvSpPr>
          <p:spPr bwMode="auto">
            <a:xfrm>
              <a:off x="1056" y="2352"/>
              <a:ext cx="96" cy="96"/>
            </a:xfrm>
            <a:prstGeom prst="ellipse">
              <a:avLst/>
            </a:prstGeom>
            <a:solidFill>
              <a:srgbClr val="000000"/>
            </a:solidFill>
            <a:ln w="9525">
              <a:solidFill>
                <a:schemeClr val="tx1"/>
              </a:solidFill>
              <a:round/>
              <a:headEnd/>
              <a:tailEnd/>
            </a:ln>
          </p:spPr>
          <p:txBody>
            <a:bodyPr wrap="none" anchor="ctr"/>
            <a:lstStyle/>
            <a:p>
              <a:endParaRPr lang="en-US"/>
            </a:p>
          </p:txBody>
        </p:sp>
        <p:sp>
          <p:nvSpPr>
            <p:cNvPr id="24611" name="Oval 47"/>
            <p:cNvSpPr>
              <a:spLocks noChangeArrowheads="1"/>
            </p:cNvSpPr>
            <p:nvPr/>
          </p:nvSpPr>
          <p:spPr bwMode="auto">
            <a:xfrm>
              <a:off x="1584" y="2832"/>
              <a:ext cx="96" cy="96"/>
            </a:xfrm>
            <a:prstGeom prst="ellipse">
              <a:avLst/>
            </a:prstGeom>
            <a:solidFill>
              <a:srgbClr val="000000"/>
            </a:solidFill>
            <a:ln w="9525">
              <a:solidFill>
                <a:schemeClr val="tx1"/>
              </a:solidFill>
              <a:round/>
              <a:headEnd/>
              <a:tailEnd/>
            </a:ln>
          </p:spPr>
          <p:txBody>
            <a:bodyPr wrap="none" anchor="ctr"/>
            <a:lstStyle/>
            <a:p>
              <a:endParaRPr lang="en-US"/>
            </a:p>
          </p:txBody>
        </p:sp>
        <p:sp>
          <p:nvSpPr>
            <p:cNvPr id="24612" name="Oval 48"/>
            <p:cNvSpPr>
              <a:spLocks noChangeArrowheads="1"/>
            </p:cNvSpPr>
            <p:nvPr/>
          </p:nvSpPr>
          <p:spPr bwMode="auto">
            <a:xfrm>
              <a:off x="1104" y="3360"/>
              <a:ext cx="96" cy="96"/>
            </a:xfrm>
            <a:prstGeom prst="ellipse">
              <a:avLst/>
            </a:prstGeom>
            <a:solidFill>
              <a:srgbClr val="000000"/>
            </a:solidFill>
            <a:ln w="9525">
              <a:solidFill>
                <a:schemeClr val="tx1"/>
              </a:solidFill>
              <a:round/>
              <a:headEnd/>
              <a:tailEnd/>
            </a:ln>
          </p:spPr>
          <p:txBody>
            <a:bodyPr wrap="none" anchor="ctr"/>
            <a:lstStyle/>
            <a:p>
              <a:endParaRPr lang="en-US"/>
            </a:p>
          </p:txBody>
        </p:sp>
        <p:sp>
          <p:nvSpPr>
            <p:cNvPr id="24613" name="Oval 59"/>
            <p:cNvSpPr>
              <a:spLocks noChangeArrowheads="1"/>
            </p:cNvSpPr>
            <p:nvPr/>
          </p:nvSpPr>
          <p:spPr bwMode="auto">
            <a:xfrm>
              <a:off x="576" y="2736"/>
              <a:ext cx="96" cy="96"/>
            </a:xfrm>
            <a:prstGeom prst="ellipse">
              <a:avLst/>
            </a:prstGeom>
            <a:solidFill>
              <a:srgbClr val="000000"/>
            </a:solidFill>
            <a:ln w="9525">
              <a:solidFill>
                <a:schemeClr val="tx1"/>
              </a:solidFill>
              <a:round/>
              <a:headEnd/>
              <a:tailEnd/>
            </a:ln>
          </p:spPr>
          <p:txBody>
            <a:bodyPr wrap="none" anchor="ctr"/>
            <a:lstStyle/>
            <a:p>
              <a:endParaRPr lang="en-US"/>
            </a:p>
          </p:txBody>
        </p:sp>
        <p:sp>
          <p:nvSpPr>
            <p:cNvPr id="24614" name="Oval 60"/>
            <p:cNvSpPr>
              <a:spLocks noChangeArrowheads="1"/>
            </p:cNvSpPr>
            <p:nvPr/>
          </p:nvSpPr>
          <p:spPr bwMode="auto">
            <a:xfrm>
              <a:off x="960" y="3360"/>
              <a:ext cx="96" cy="96"/>
            </a:xfrm>
            <a:prstGeom prst="ellipse">
              <a:avLst/>
            </a:prstGeom>
            <a:solidFill>
              <a:srgbClr val="000000"/>
            </a:solidFill>
            <a:ln w="9525">
              <a:solidFill>
                <a:schemeClr val="tx1"/>
              </a:solidFill>
              <a:round/>
              <a:headEnd/>
              <a:tailEnd/>
            </a:ln>
          </p:spPr>
          <p:txBody>
            <a:bodyPr wrap="none" anchor="ctr"/>
            <a:lstStyle/>
            <a:p>
              <a:endParaRPr lang="en-US"/>
            </a:p>
          </p:txBody>
        </p:sp>
        <p:sp>
          <p:nvSpPr>
            <p:cNvPr id="24615" name="Line 61"/>
            <p:cNvSpPr>
              <a:spLocks noChangeShapeType="1"/>
            </p:cNvSpPr>
            <p:nvPr/>
          </p:nvSpPr>
          <p:spPr bwMode="auto">
            <a:xfrm flipH="1" flipV="1">
              <a:off x="1152" y="2928"/>
              <a:ext cx="576"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4583" name="Group 67"/>
          <p:cNvGrpSpPr>
            <a:grpSpLocks/>
          </p:cNvGrpSpPr>
          <p:nvPr/>
        </p:nvGrpSpPr>
        <p:grpSpPr bwMode="auto">
          <a:xfrm>
            <a:off x="4914900" y="3638982"/>
            <a:ext cx="3581400" cy="2058988"/>
            <a:chOff x="3120" y="2160"/>
            <a:chExt cx="2256" cy="1297"/>
          </a:xfrm>
        </p:grpSpPr>
        <p:sp>
          <p:nvSpPr>
            <p:cNvPr id="24584" name="Text Box 22"/>
            <p:cNvSpPr txBox="1">
              <a:spLocks noChangeArrowheads="1"/>
            </p:cNvSpPr>
            <p:nvPr/>
          </p:nvSpPr>
          <p:spPr bwMode="auto">
            <a:xfrm>
              <a:off x="3408" y="2640"/>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200"/>
            </a:p>
          </p:txBody>
        </p:sp>
        <p:sp>
          <p:nvSpPr>
            <p:cNvPr id="24585" name="Text Box 28"/>
            <p:cNvSpPr txBox="1">
              <a:spLocks noChangeArrowheads="1"/>
            </p:cNvSpPr>
            <p:nvPr/>
          </p:nvSpPr>
          <p:spPr bwMode="auto">
            <a:xfrm>
              <a:off x="4272" y="2160"/>
              <a:ext cx="72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400" b="0">
                  <a:solidFill>
                    <a:srgbClr val="002B52"/>
                  </a:solidFill>
                </a:rPr>
                <a:t>Valence electrons</a:t>
              </a:r>
            </a:p>
          </p:txBody>
        </p:sp>
        <p:sp>
          <p:nvSpPr>
            <p:cNvPr id="24586" name="Line 29"/>
            <p:cNvSpPr>
              <a:spLocks noChangeShapeType="1"/>
            </p:cNvSpPr>
            <p:nvPr/>
          </p:nvSpPr>
          <p:spPr bwMode="auto">
            <a:xfrm flipH="1">
              <a:off x="3792" y="2256"/>
              <a:ext cx="480"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Line 30"/>
            <p:cNvSpPr>
              <a:spLocks noChangeShapeType="1"/>
            </p:cNvSpPr>
            <p:nvPr/>
          </p:nvSpPr>
          <p:spPr bwMode="auto">
            <a:xfrm flipH="1">
              <a:off x="4224" y="2496"/>
              <a:ext cx="192"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Rectangle 37"/>
            <p:cNvSpPr>
              <a:spLocks noChangeArrowheads="1"/>
            </p:cNvSpPr>
            <p:nvPr/>
          </p:nvSpPr>
          <p:spPr bwMode="auto">
            <a:xfrm>
              <a:off x="4320" y="2880"/>
              <a:ext cx="105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800" b="0">
                  <a:solidFill>
                    <a:srgbClr val="002B52"/>
                  </a:solidFill>
                  <a:latin typeface="Arial" charset="0"/>
                </a:rPr>
                <a:t>Nucleus with 6 protons and 6 neutrons</a:t>
              </a:r>
            </a:p>
          </p:txBody>
        </p:sp>
        <p:sp>
          <p:nvSpPr>
            <p:cNvPr id="24589" name="Oval 50"/>
            <p:cNvSpPr>
              <a:spLocks noChangeArrowheads="1"/>
            </p:cNvSpPr>
            <p:nvPr/>
          </p:nvSpPr>
          <p:spPr bwMode="auto">
            <a:xfrm>
              <a:off x="3168" y="2352"/>
              <a:ext cx="1008" cy="1008"/>
            </a:xfrm>
            <a:prstGeom prst="ellipse">
              <a:avLst/>
            </a:prstGeom>
            <a:solidFill>
              <a:schemeClr val="bg1"/>
            </a:solidFill>
            <a:ln w="9525">
              <a:solidFill>
                <a:schemeClr val="tx1"/>
              </a:solidFill>
              <a:round/>
              <a:headEnd/>
              <a:tailEnd/>
            </a:ln>
          </p:spPr>
          <p:txBody>
            <a:bodyPr wrap="none" anchor="ctr"/>
            <a:lstStyle/>
            <a:p>
              <a:endParaRPr lang="en-US"/>
            </a:p>
          </p:txBody>
        </p:sp>
        <p:sp>
          <p:nvSpPr>
            <p:cNvPr id="24590" name="Oval 51"/>
            <p:cNvSpPr>
              <a:spLocks noChangeArrowheads="1"/>
            </p:cNvSpPr>
            <p:nvPr/>
          </p:nvSpPr>
          <p:spPr bwMode="auto">
            <a:xfrm>
              <a:off x="3408" y="2592"/>
              <a:ext cx="528" cy="528"/>
            </a:xfrm>
            <a:prstGeom prst="ellipse">
              <a:avLst/>
            </a:prstGeom>
            <a:solidFill>
              <a:schemeClr val="bg1"/>
            </a:solidFill>
            <a:ln w="9525">
              <a:solidFill>
                <a:schemeClr val="tx1"/>
              </a:solidFill>
              <a:round/>
              <a:headEnd/>
              <a:tailEnd/>
            </a:ln>
          </p:spPr>
          <p:txBody>
            <a:bodyPr wrap="none" anchor="ctr"/>
            <a:lstStyle/>
            <a:p>
              <a:endParaRPr lang="en-US"/>
            </a:p>
          </p:txBody>
        </p:sp>
        <p:sp>
          <p:nvSpPr>
            <p:cNvPr id="24591" name="Oval 52"/>
            <p:cNvSpPr>
              <a:spLocks noChangeArrowheads="1"/>
            </p:cNvSpPr>
            <p:nvPr/>
          </p:nvSpPr>
          <p:spPr bwMode="auto">
            <a:xfrm>
              <a:off x="3600" y="2784"/>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592" name="Oval 53"/>
            <p:cNvSpPr>
              <a:spLocks noChangeArrowheads="1"/>
            </p:cNvSpPr>
            <p:nvPr/>
          </p:nvSpPr>
          <p:spPr bwMode="auto">
            <a:xfrm>
              <a:off x="3408" y="2640"/>
              <a:ext cx="96" cy="96"/>
            </a:xfrm>
            <a:prstGeom prst="ellipse">
              <a:avLst/>
            </a:prstGeom>
            <a:solidFill>
              <a:srgbClr val="000000"/>
            </a:solidFill>
            <a:ln w="9525">
              <a:solidFill>
                <a:schemeClr val="tx1"/>
              </a:solidFill>
              <a:round/>
              <a:headEnd/>
              <a:tailEnd/>
            </a:ln>
          </p:spPr>
          <p:txBody>
            <a:bodyPr wrap="none" anchor="ctr"/>
            <a:lstStyle/>
            <a:p>
              <a:endParaRPr lang="en-US"/>
            </a:p>
          </p:txBody>
        </p:sp>
        <p:sp>
          <p:nvSpPr>
            <p:cNvPr id="24593" name="Oval 54"/>
            <p:cNvSpPr>
              <a:spLocks noChangeArrowheads="1"/>
            </p:cNvSpPr>
            <p:nvPr/>
          </p:nvSpPr>
          <p:spPr bwMode="auto">
            <a:xfrm>
              <a:off x="3840" y="2928"/>
              <a:ext cx="96" cy="96"/>
            </a:xfrm>
            <a:prstGeom prst="ellipse">
              <a:avLst/>
            </a:prstGeom>
            <a:solidFill>
              <a:srgbClr val="000000"/>
            </a:solidFill>
            <a:ln w="9525">
              <a:solidFill>
                <a:schemeClr val="tx1"/>
              </a:solidFill>
              <a:round/>
              <a:headEnd/>
              <a:tailEnd/>
            </a:ln>
          </p:spPr>
          <p:txBody>
            <a:bodyPr wrap="none" anchor="ctr"/>
            <a:lstStyle/>
            <a:p>
              <a:endParaRPr lang="en-US"/>
            </a:p>
          </p:txBody>
        </p:sp>
        <p:sp>
          <p:nvSpPr>
            <p:cNvPr id="24594" name="Oval 55"/>
            <p:cNvSpPr>
              <a:spLocks noChangeArrowheads="1"/>
            </p:cNvSpPr>
            <p:nvPr/>
          </p:nvSpPr>
          <p:spPr bwMode="auto">
            <a:xfrm>
              <a:off x="3120" y="2832"/>
              <a:ext cx="96" cy="96"/>
            </a:xfrm>
            <a:prstGeom prst="ellipse">
              <a:avLst/>
            </a:prstGeom>
            <a:solidFill>
              <a:srgbClr val="000000"/>
            </a:solidFill>
            <a:ln w="9525">
              <a:solidFill>
                <a:schemeClr val="tx1"/>
              </a:solidFill>
              <a:round/>
              <a:headEnd/>
              <a:tailEnd/>
            </a:ln>
          </p:spPr>
          <p:txBody>
            <a:bodyPr wrap="none" anchor="ctr"/>
            <a:lstStyle/>
            <a:p>
              <a:endParaRPr lang="en-US"/>
            </a:p>
          </p:txBody>
        </p:sp>
        <p:sp>
          <p:nvSpPr>
            <p:cNvPr id="24595" name="Oval 56"/>
            <p:cNvSpPr>
              <a:spLocks noChangeArrowheads="1"/>
            </p:cNvSpPr>
            <p:nvPr/>
          </p:nvSpPr>
          <p:spPr bwMode="auto">
            <a:xfrm>
              <a:off x="3600" y="2304"/>
              <a:ext cx="96" cy="96"/>
            </a:xfrm>
            <a:prstGeom prst="ellipse">
              <a:avLst/>
            </a:prstGeom>
            <a:solidFill>
              <a:srgbClr val="000000"/>
            </a:solidFill>
            <a:ln w="9525">
              <a:solidFill>
                <a:schemeClr val="tx1"/>
              </a:solidFill>
              <a:round/>
              <a:headEnd/>
              <a:tailEnd/>
            </a:ln>
          </p:spPr>
          <p:txBody>
            <a:bodyPr wrap="none" anchor="ctr"/>
            <a:lstStyle/>
            <a:p>
              <a:endParaRPr lang="en-US"/>
            </a:p>
          </p:txBody>
        </p:sp>
        <p:sp>
          <p:nvSpPr>
            <p:cNvPr id="24596" name="Oval 57"/>
            <p:cNvSpPr>
              <a:spLocks noChangeArrowheads="1"/>
            </p:cNvSpPr>
            <p:nvPr/>
          </p:nvSpPr>
          <p:spPr bwMode="auto">
            <a:xfrm>
              <a:off x="4128" y="2784"/>
              <a:ext cx="96" cy="96"/>
            </a:xfrm>
            <a:prstGeom prst="ellipse">
              <a:avLst/>
            </a:prstGeom>
            <a:solidFill>
              <a:srgbClr val="000000"/>
            </a:solidFill>
            <a:ln w="9525">
              <a:solidFill>
                <a:schemeClr val="tx1"/>
              </a:solidFill>
              <a:round/>
              <a:headEnd/>
              <a:tailEnd/>
            </a:ln>
          </p:spPr>
          <p:txBody>
            <a:bodyPr wrap="none" anchor="ctr"/>
            <a:lstStyle/>
            <a:p>
              <a:endParaRPr lang="en-US"/>
            </a:p>
          </p:txBody>
        </p:sp>
        <p:sp>
          <p:nvSpPr>
            <p:cNvPr id="24597" name="Oval 58"/>
            <p:cNvSpPr>
              <a:spLocks noChangeArrowheads="1"/>
            </p:cNvSpPr>
            <p:nvPr/>
          </p:nvSpPr>
          <p:spPr bwMode="auto">
            <a:xfrm>
              <a:off x="3648" y="3312"/>
              <a:ext cx="96" cy="96"/>
            </a:xfrm>
            <a:prstGeom prst="ellipse">
              <a:avLst/>
            </a:prstGeom>
            <a:solidFill>
              <a:srgbClr val="000000"/>
            </a:solidFill>
            <a:ln w="9525">
              <a:solidFill>
                <a:schemeClr val="tx1"/>
              </a:solidFill>
              <a:round/>
              <a:headEnd/>
              <a:tailEnd/>
            </a:ln>
          </p:spPr>
          <p:txBody>
            <a:bodyPr wrap="none" anchor="ctr"/>
            <a:lstStyle/>
            <a:p>
              <a:endParaRPr lang="en-US"/>
            </a:p>
          </p:txBody>
        </p:sp>
        <p:sp>
          <p:nvSpPr>
            <p:cNvPr id="24598" name="Line 62"/>
            <p:cNvSpPr>
              <a:spLocks noChangeShapeType="1"/>
            </p:cNvSpPr>
            <p:nvPr/>
          </p:nvSpPr>
          <p:spPr bwMode="auto">
            <a:xfrm flipH="1" flipV="1">
              <a:off x="3696" y="2832"/>
              <a:ext cx="672"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40" name="Picture 39"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solidFill>
                  <a:srgbClr val="002B52"/>
                </a:solidFill>
              </a:rPr>
              <a:t>Valence Electrons</a:t>
            </a:r>
          </a:p>
        </p:txBody>
      </p:sp>
      <p:sp>
        <p:nvSpPr>
          <p:cNvPr id="29699" name="Rectangle 3"/>
          <p:cNvSpPr>
            <a:spLocks noGrp="1" noChangeArrowheads="1"/>
          </p:cNvSpPr>
          <p:nvPr>
            <p:ph type="body" idx="1"/>
          </p:nvPr>
        </p:nvSpPr>
        <p:spPr>
          <a:xfrm>
            <a:off x="381000" y="1371600"/>
            <a:ext cx="8229600" cy="5029200"/>
          </a:xfrm>
        </p:spPr>
        <p:txBody>
          <a:bodyPr/>
          <a:lstStyle/>
          <a:p>
            <a:pPr eaLnBrk="1" hangingPunct="1"/>
            <a:r>
              <a:rPr lang="en-US" sz="2400" dirty="0" smtClean="0">
                <a:solidFill>
                  <a:srgbClr val="002B52"/>
                </a:solidFill>
              </a:rPr>
              <a:t>Valence electrons are very important in chemical reactions.</a:t>
            </a:r>
          </a:p>
          <a:p>
            <a:pPr eaLnBrk="1" hangingPunct="1"/>
            <a:r>
              <a:rPr lang="en-US" sz="2400" dirty="0" smtClean="0">
                <a:solidFill>
                  <a:srgbClr val="002B52"/>
                </a:solidFill>
              </a:rPr>
              <a:t>An atom strives to have a complete outer shell, consisting of eight valence electrons. An atom gains these electrons and completes this </a:t>
            </a:r>
            <a:r>
              <a:rPr lang="en-US" sz="2400" dirty="0" smtClean="0">
                <a:solidFill>
                  <a:srgbClr val="9E0927"/>
                </a:solidFill>
              </a:rPr>
              <a:t>octet</a:t>
            </a:r>
            <a:r>
              <a:rPr lang="en-US" sz="2400" dirty="0" smtClean="0">
                <a:solidFill>
                  <a:srgbClr val="002B52"/>
                </a:solidFill>
              </a:rPr>
              <a:t>, or set of eight, by interacting with other atoms. </a:t>
            </a:r>
          </a:p>
          <a:p>
            <a:pPr eaLnBrk="1" hangingPunct="1">
              <a:buNone/>
            </a:pPr>
            <a:r>
              <a:rPr lang="en-US" sz="2400" dirty="0" smtClean="0">
                <a:solidFill>
                  <a:srgbClr val="002B52"/>
                </a:solidFill>
              </a:rPr>
              <a:t>	Note: The exception to this is that hydrogen and helium want 2 electrons in the outer shell.</a:t>
            </a:r>
          </a:p>
          <a:p>
            <a:pPr eaLnBrk="1" hangingPunct="1"/>
            <a:r>
              <a:rPr lang="en-US" sz="2400" dirty="0" smtClean="0">
                <a:solidFill>
                  <a:srgbClr val="002B52"/>
                </a:solidFill>
              </a:rPr>
              <a:t>Atoms form chemical </a:t>
            </a:r>
            <a:r>
              <a:rPr lang="en-US" sz="2400" dirty="0">
                <a:solidFill>
                  <a:srgbClr val="9E0927"/>
                </a:solidFill>
              </a:rPr>
              <a:t>bonds</a:t>
            </a:r>
            <a:r>
              <a:rPr lang="en-US" sz="2400" dirty="0" smtClean="0">
                <a:solidFill>
                  <a:srgbClr val="002B52"/>
                </a:solidFill>
              </a:rPr>
              <a:t> in an attempt to fill their outer shells. If an atom already has a full outer shell, it has no reason to react with another atom.  </a:t>
            </a:r>
            <a:endParaRPr lang="en-US" sz="2400" baseline="30000" dirty="0" smtClean="0">
              <a:solidFill>
                <a:srgbClr val="002B52"/>
              </a:solidFill>
            </a:endParaRPr>
          </a:p>
        </p:txBody>
      </p:sp>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solidFill>
                  <a:srgbClr val="002B52"/>
                </a:solidFill>
              </a:rPr>
              <a:t>Valence Electrons</a:t>
            </a:r>
          </a:p>
        </p:txBody>
      </p:sp>
      <p:sp>
        <p:nvSpPr>
          <p:cNvPr id="32771" name="Rectangle 3"/>
          <p:cNvSpPr>
            <a:spLocks noGrp="1" noChangeArrowheads="1"/>
          </p:cNvSpPr>
          <p:nvPr>
            <p:ph type="body" idx="1"/>
          </p:nvPr>
        </p:nvSpPr>
        <p:spPr>
          <a:xfrm>
            <a:off x="381000" y="1447800"/>
            <a:ext cx="8229600" cy="4678363"/>
          </a:xfrm>
        </p:spPr>
        <p:txBody>
          <a:bodyPr/>
          <a:lstStyle/>
          <a:p>
            <a:pPr eaLnBrk="1" hangingPunct="1"/>
            <a:r>
              <a:rPr lang="en-US" sz="2800" dirty="0" smtClean="0">
                <a:solidFill>
                  <a:srgbClr val="002B52"/>
                </a:solidFill>
              </a:rPr>
              <a:t>Valence electrons can be </a:t>
            </a:r>
            <a:r>
              <a:rPr lang="en-US" sz="2800" dirty="0" smtClean="0">
                <a:solidFill>
                  <a:srgbClr val="9E0927"/>
                </a:solidFill>
              </a:rPr>
              <a:t>transferred</a:t>
            </a:r>
            <a:r>
              <a:rPr lang="en-US" sz="2800" dirty="0" smtClean="0">
                <a:solidFill>
                  <a:srgbClr val="003FBE"/>
                </a:solidFill>
              </a:rPr>
              <a:t> </a:t>
            </a:r>
            <a:r>
              <a:rPr lang="en-US" sz="2800" dirty="0" smtClean="0">
                <a:solidFill>
                  <a:srgbClr val="002B52"/>
                </a:solidFill>
              </a:rPr>
              <a:t>from one atom to the valence shell of another atom, or the valence electrons from two atoms can be </a:t>
            </a:r>
            <a:r>
              <a:rPr lang="en-US" sz="2800" dirty="0" smtClean="0">
                <a:solidFill>
                  <a:srgbClr val="9E0927"/>
                </a:solidFill>
              </a:rPr>
              <a:t>shared</a:t>
            </a:r>
            <a:r>
              <a:rPr lang="en-US" sz="2800" dirty="0" smtClean="0">
                <a:solidFill>
                  <a:srgbClr val="002B52"/>
                </a:solidFill>
              </a:rPr>
              <a:t>. These interactions form </a:t>
            </a:r>
            <a:r>
              <a:rPr lang="en-US" sz="2800" dirty="0" smtClean="0">
                <a:solidFill>
                  <a:srgbClr val="9E0927"/>
                </a:solidFill>
              </a:rPr>
              <a:t>chemical bonds</a:t>
            </a:r>
            <a:r>
              <a:rPr lang="en-US" sz="2800" dirty="0" smtClean="0">
                <a:solidFill>
                  <a:srgbClr val="002B52"/>
                </a:solidFill>
              </a:rPr>
              <a:t>.</a:t>
            </a:r>
          </a:p>
          <a:p>
            <a:pPr eaLnBrk="1" hangingPunct="1"/>
            <a:r>
              <a:rPr lang="en-US" sz="2800" dirty="0" smtClean="0">
                <a:solidFill>
                  <a:srgbClr val="002B52"/>
                </a:solidFill>
              </a:rPr>
              <a:t>When the valence electrons of two atoms are shared, the atoms remain neutral. </a:t>
            </a:r>
          </a:p>
          <a:p>
            <a:pPr eaLnBrk="1" hangingPunct="1"/>
            <a:r>
              <a:rPr lang="en-US" sz="2800" dirty="0" smtClean="0">
                <a:solidFill>
                  <a:srgbClr val="002B52"/>
                </a:solidFill>
              </a:rPr>
              <a:t>An atom can share each of its valence electrons.</a:t>
            </a:r>
          </a:p>
          <a:p>
            <a:pPr eaLnBrk="1" hangingPunct="1"/>
            <a:endParaRPr lang="en-US" dirty="0" smtClean="0">
              <a:solidFill>
                <a:srgbClr val="003FBE"/>
              </a:solidFill>
            </a:endParaRPr>
          </a:p>
          <a:p>
            <a:pPr eaLnBrk="1" hangingPunct="1">
              <a:buFontTx/>
              <a:buNone/>
            </a:pPr>
            <a:r>
              <a:rPr lang="en-US" sz="1200" dirty="0" smtClean="0"/>
              <a:t>                                                             </a:t>
            </a:r>
          </a:p>
        </p:txBody>
      </p:sp>
      <p:pic>
        <p:nvPicPr>
          <p:cNvPr id="25" name="Picture 2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304800"/>
            <a:ext cx="7696200" cy="1143000"/>
          </a:xfrm>
        </p:spPr>
        <p:txBody>
          <a:bodyPr/>
          <a:lstStyle/>
          <a:p>
            <a:pPr eaLnBrk="1" hangingPunct="1"/>
            <a:r>
              <a:rPr lang="en-US" smtClean="0">
                <a:solidFill>
                  <a:srgbClr val="002B52"/>
                </a:solidFill>
              </a:rPr>
              <a:t>Chemical Bonds</a:t>
            </a:r>
          </a:p>
        </p:txBody>
      </p:sp>
      <p:sp>
        <p:nvSpPr>
          <p:cNvPr id="34819" name="Text Box 3"/>
          <p:cNvSpPr txBox="1">
            <a:spLocks noChangeArrowheads="1"/>
          </p:cNvSpPr>
          <p:nvPr/>
        </p:nvSpPr>
        <p:spPr bwMode="auto">
          <a:xfrm>
            <a:off x="457200" y="1447800"/>
            <a:ext cx="8001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sz="3800" b="1">
                <a:solidFill>
                  <a:srgbClr val="003399"/>
                </a:solidFill>
                <a:latin typeface="Verdana" pitchFamily="34" charset="0"/>
                <a:cs typeface="Arial" charset="0"/>
              </a:defRPr>
            </a:lvl1pPr>
            <a:lvl2pPr marL="685800" indent="-22860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buFontTx/>
              <a:buChar char="•"/>
            </a:pPr>
            <a:r>
              <a:rPr lang="en-US" sz="2800" b="0" dirty="0">
                <a:solidFill>
                  <a:srgbClr val="002B52"/>
                </a:solidFill>
                <a:latin typeface="Arial" charset="0"/>
              </a:rPr>
              <a:t>Chemical bonds form due to the </a:t>
            </a:r>
            <a:r>
              <a:rPr lang="en-US" sz="2800" b="0" dirty="0">
                <a:solidFill>
                  <a:srgbClr val="9E0927"/>
                </a:solidFill>
                <a:latin typeface="Arial" charset="0"/>
              </a:rPr>
              <a:t>force of attraction </a:t>
            </a:r>
            <a:r>
              <a:rPr lang="en-US" sz="2800" b="0" dirty="0">
                <a:solidFill>
                  <a:srgbClr val="002B52"/>
                </a:solidFill>
                <a:latin typeface="Arial" charset="0"/>
              </a:rPr>
              <a:t>between the atoms. </a:t>
            </a:r>
          </a:p>
          <a:p>
            <a:pPr>
              <a:spcBef>
                <a:spcPct val="50000"/>
              </a:spcBef>
              <a:buFontTx/>
              <a:buChar char="•"/>
            </a:pPr>
            <a:r>
              <a:rPr lang="en-US" sz="2800" b="0" dirty="0">
                <a:solidFill>
                  <a:srgbClr val="002B52"/>
                </a:solidFill>
                <a:latin typeface="Arial" charset="0"/>
              </a:rPr>
              <a:t>The stronger the force of attraction, the stronger the bond.</a:t>
            </a:r>
          </a:p>
          <a:p>
            <a:pPr marL="800100" lvl="1" indent="-342900">
              <a:spcBef>
                <a:spcPct val="50000"/>
              </a:spcBef>
              <a:buFont typeface="Courier New" pitchFamily="49" charset="0"/>
              <a:buChar char="o"/>
            </a:pPr>
            <a:r>
              <a:rPr lang="en-US" sz="2800" b="0" dirty="0">
                <a:solidFill>
                  <a:srgbClr val="002B52"/>
                </a:solidFill>
                <a:latin typeface="Arial" charset="0"/>
              </a:rPr>
              <a:t>Chemical bonds </a:t>
            </a:r>
            <a:r>
              <a:rPr lang="en-US" sz="2800" b="0" dirty="0" smtClean="0">
                <a:solidFill>
                  <a:srgbClr val="002B52"/>
                </a:solidFill>
                <a:latin typeface="Arial" charset="0"/>
              </a:rPr>
              <a:t>act like glue</a:t>
            </a:r>
            <a:r>
              <a:rPr lang="en-US" sz="2800" b="0" dirty="0">
                <a:solidFill>
                  <a:srgbClr val="002B52"/>
                </a:solidFill>
                <a:latin typeface="Arial" charset="0"/>
              </a:rPr>
              <a:t>.</a:t>
            </a:r>
          </a:p>
          <a:p>
            <a:pPr marL="800100" lvl="1" indent="-342900">
              <a:spcBef>
                <a:spcPct val="50000"/>
              </a:spcBef>
              <a:buFont typeface="Courier New" pitchFamily="49" charset="0"/>
              <a:buChar char="o"/>
            </a:pPr>
            <a:r>
              <a:rPr lang="en-US" sz="2800" b="0" dirty="0">
                <a:solidFill>
                  <a:srgbClr val="002B52"/>
                </a:solidFill>
                <a:latin typeface="Arial" charset="0"/>
              </a:rPr>
              <a:t>Bonds vary in strength from very weak to very strong, just as different glues have varying holding </a:t>
            </a:r>
            <a:r>
              <a:rPr lang="en-US" sz="2800" b="0" dirty="0" smtClean="0">
                <a:solidFill>
                  <a:srgbClr val="002B52"/>
                </a:solidFill>
                <a:latin typeface="Arial" charset="0"/>
              </a:rPr>
              <a:t>strengths – consider </a:t>
            </a:r>
            <a:r>
              <a:rPr lang="en-US" sz="2800" b="0" dirty="0">
                <a:solidFill>
                  <a:srgbClr val="002B52"/>
                </a:solidFill>
                <a:latin typeface="Arial" charset="0"/>
              </a:rPr>
              <a:t>a glue stick compared to super glue.</a:t>
            </a:r>
          </a:p>
          <a:p>
            <a:pPr>
              <a:spcBef>
                <a:spcPct val="50000"/>
              </a:spcBef>
            </a:pPr>
            <a:r>
              <a:rPr lang="en-US" sz="2400" dirty="0">
                <a:solidFill>
                  <a:srgbClr val="003FBE"/>
                </a:solidFill>
                <a:latin typeface="Arial" charset="0"/>
              </a:rPr>
              <a:t>                                                  </a:t>
            </a:r>
            <a:endParaRPr lang="en-US" sz="1600" dirty="0">
              <a:solidFill>
                <a:srgbClr val="003FBE"/>
              </a:solidFill>
              <a:latin typeface="Arial" charset="0"/>
            </a:endParaRPr>
          </a:p>
        </p:txBody>
      </p:sp>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304800"/>
            <a:ext cx="7696200" cy="914400"/>
          </a:xfrm>
        </p:spPr>
        <p:txBody>
          <a:bodyPr/>
          <a:lstStyle/>
          <a:p>
            <a:pPr eaLnBrk="1" hangingPunct="1"/>
            <a:r>
              <a:rPr lang="en-US" dirty="0" smtClean="0">
                <a:solidFill>
                  <a:srgbClr val="002B52"/>
                </a:solidFill>
              </a:rPr>
              <a:t>Chemical Bonds</a:t>
            </a:r>
          </a:p>
        </p:txBody>
      </p:sp>
      <p:sp>
        <p:nvSpPr>
          <p:cNvPr id="33795" name="Text Box 4"/>
          <p:cNvSpPr txBox="1">
            <a:spLocks noChangeArrowheads="1"/>
          </p:cNvSpPr>
          <p:nvPr/>
        </p:nvSpPr>
        <p:spPr bwMode="auto">
          <a:xfrm>
            <a:off x="457200" y="1066800"/>
            <a:ext cx="83058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buFontTx/>
              <a:buChar char="•"/>
            </a:pPr>
            <a:r>
              <a:rPr lang="en-US" sz="2700" b="0" dirty="0">
                <a:solidFill>
                  <a:srgbClr val="002B52"/>
                </a:solidFill>
                <a:latin typeface="Arial" charset="0"/>
              </a:rPr>
              <a:t>Two or more atoms can join together to form a new unit. The force holding the atoms together is called a chemical bond.</a:t>
            </a:r>
          </a:p>
          <a:p>
            <a:pPr>
              <a:spcBef>
                <a:spcPct val="50000"/>
              </a:spcBef>
              <a:buFontTx/>
              <a:buChar char="•"/>
            </a:pPr>
            <a:r>
              <a:rPr lang="en-US" sz="2700" b="0" dirty="0">
                <a:solidFill>
                  <a:srgbClr val="002B52"/>
                </a:solidFill>
                <a:latin typeface="Arial" charset="0"/>
              </a:rPr>
              <a:t>When valence </a:t>
            </a:r>
            <a:r>
              <a:rPr lang="en-US" sz="2700" b="0" dirty="0">
                <a:solidFill>
                  <a:srgbClr val="9E0927"/>
                </a:solidFill>
                <a:latin typeface="Arial" charset="0"/>
              </a:rPr>
              <a:t>electrons are transferred or shift in </a:t>
            </a:r>
            <a:r>
              <a:rPr lang="en-US" sz="2700" b="0" dirty="0" smtClean="0">
                <a:solidFill>
                  <a:srgbClr val="9E0927"/>
                </a:solidFill>
                <a:latin typeface="Arial" charset="0"/>
              </a:rPr>
              <a:t>location</a:t>
            </a:r>
            <a:r>
              <a:rPr lang="en-US" sz="2700" b="0" dirty="0" smtClean="0">
                <a:solidFill>
                  <a:schemeClr val="tx1"/>
                </a:solidFill>
                <a:latin typeface="Arial" charset="0"/>
              </a:rPr>
              <a:t>,</a:t>
            </a:r>
            <a:r>
              <a:rPr lang="en-US" sz="2700" b="0" dirty="0" smtClean="0">
                <a:solidFill>
                  <a:srgbClr val="9E0927"/>
                </a:solidFill>
                <a:latin typeface="Arial" charset="0"/>
              </a:rPr>
              <a:t> </a:t>
            </a:r>
            <a:r>
              <a:rPr lang="en-US" sz="2700" b="0" dirty="0">
                <a:solidFill>
                  <a:srgbClr val="002B52"/>
                </a:solidFill>
                <a:latin typeface="Arial" charset="0"/>
              </a:rPr>
              <a:t>an</a:t>
            </a:r>
            <a:r>
              <a:rPr lang="en-US" sz="2700" b="0" dirty="0">
                <a:solidFill>
                  <a:srgbClr val="003FBE"/>
                </a:solidFill>
                <a:latin typeface="Arial" charset="0"/>
              </a:rPr>
              <a:t> </a:t>
            </a:r>
            <a:r>
              <a:rPr lang="en-US" sz="2700" b="0" dirty="0">
                <a:solidFill>
                  <a:srgbClr val="9E0927"/>
                </a:solidFill>
                <a:latin typeface="Arial" charset="0"/>
              </a:rPr>
              <a:t>ionic bond </a:t>
            </a:r>
            <a:r>
              <a:rPr lang="en-US" sz="2700" b="0" dirty="0">
                <a:solidFill>
                  <a:srgbClr val="002B52"/>
                </a:solidFill>
                <a:latin typeface="Arial" charset="0"/>
              </a:rPr>
              <a:t>forms between the atoms. The bond is formed due to the attraction of opposite charges.  </a:t>
            </a:r>
          </a:p>
          <a:p>
            <a:pPr>
              <a:spcBef>
                <a:spcPct val="50000"/>
              </a:spcBef>
              <a:buFontTx/>
              <a:buChar char="•"/>
            </a:pPr>
            <a:r>
              <a:rPr lang="en-US" sz="2700" b="0" dirty="0">
                <a:solidFill>
                  <a:srgbClr val="002B52"/>
                </a:solidFill>
                <a:latin typeface="Arial" charset="0"/>
              </a:rPr>
              <a:t>When valence </a:t>
            </a:r>
            <a:r>
              <a:rPr lang="en-US" sz="2700" b="0" dirty="0">
                <a:solidFill>
                  <a:srgbClr val="9E0927"/>
                </a:solidFill>
                <a:latin typeface="Arial" charset="0"/>
              </a:rPr>
              <a:t>electrons are shared </a:t>
            </a:r>
            <a:r>
              <a:rPr lang="en-US" sz="2700" b="0" dirty="0">
                <a:solidFill>
                  <a:srgbClr val="002B52"/>
                </a:solidFill>
                <a:latin typeface="Arial" charset="0"/>
              </a:rPr>
              <a:t>between </a:t>
            </a:r>
            <a:r>
              <a:rPr lang="en-US" sz="2700" b="0" dirty="0" smtClean="0">
                <a:solidFill>
                  <a:srgbClr val="002B52"/>
                </a:solidFill>
                <a:latin typeface="Arial" charset="0"/>
              </a:rPr>
              <a:t>atoms, </a:t>
            </a:r>
            <a:r>
              <a:rPr lang="en-US" sz="2700" b="0" dirty="0">
                <a:solidFill>
                  <a:srgbClr val="002B52"/>
                </a:solidFill>
                <a:latin typeface="Arial" charset="0"/>
              </a:rPr>
              <a:t>a </a:t>
            </a:r>
            <a:r>
              <a:rPr lang="en-US" sz="2700" b="0" dirty="0">
                <a:solidFill>
                  <a:srgbClr val="9E0927"/>
                </a:solidFill>
                <a:latin typeface="Arial" charset="0"/>
              </a:rPr>
              <a:t>covalent bond </a:t>
            </a:r>
            <a:r>
              <a:rPr lang="en-US" sz="2700" b="0" dirty="0">
                <a:solidFill>
                  <a:srgbClr val="002B52"/>
                </a:solidFill>
                <a:latin typeface="Arial" charset="0"/>
              </a:rPr>
              <a:t>forms between the atoms. The bond is formed due to the physical sharing of the electrons.</a:t>
            </a:r>
          </a:p>
          <a:p>
            <a:pPr>
              <a:spcBef>
                <a:spcPct val="50000"/>
              </a:spcBef>
            </a:pPr>
            <a:r>
              <a:rPr lang="en-US" sz="2800" dirty="0">
                <a:solidFill>
                  <a:srgbClr val="003FBE"/>
                </a:solidFill>
                <a:latin typeface="Arial" charset="0"/>
              </a:rPr>
              <a:t>                                                  </a:t>
            </a:r>
          </a:p>
        </p:txBody>
      </p:sp>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solidFill>
                  <a:srgbClr val="002B52"/>
                </a:solidFill>
              </a:rPr>
              <a:t>Directions</a:t>
            </a:r>
          </a:p>
        </p:txBody>
      </p:sp>
      <p:sp>
        <p:nvSpPr>
          <p:cNvPr id="3075" name="Rectangle 3"/>
          <p:cNvSpPr>
            <a:spLocks noGrp="1" noChangeArrowheads="1"/>
          </p:cNvSpPr>
          <p:nvPr>
            <p:ph type="body" idx="1"/>
          </p:nvPr>
        </p:nvSpPr>
        <p:spPr/>
        <p:txBody>
          <a:bodyPr/>
          <a:lstStyle/>
          <a:p>
            <a:pPr eaLnBrk="1" hangingPunct="1"/>
            <a:r>
              <a:rPr lang="en-US" dirty="0" smtClean="0">
                <a:solidFill>
                  <a:srgbClr val="002B52"/>
                </a:solidFill>
              </a:rPr>
              <a:t>To move forward click the arrow.</a:t>
            </a:r>
          </a:p>
          <a:p>
            <a:pPr eaLnBrk="1" hangingPunct="1"/>
            <a:endParaRPr lang="en-US" dirty="0">
              <a:solidFill>
                <a:srgbClr val="002B52"/>
              </a:solidFill>
            </a:endParaRPr>
          </a:p>
          <a:p>
            <a:pPr eaLnBrk="1" hangingPunct="1"/>
            <a:r>
              <a:rPr lang="en-US" dirty="0" smtClean="0">
                <a:solidFill>
                  <a:srgbClr val="002B52"/>
                </a:solidFill>
              </a:rPr>
              <a:t>Answer questions included in the presentation to help you review key material.</a:t>
            </a:r>
          </a:p>
          <a:p>
            <a:pPr marL="0" indent="0" eaLnBrk="1" hangingPunct="1">
              <a:buNone/>
            </a:pPr>
            <a:endParaRPr lang="en-US" dirty="0" smtClean="0">
              <a:solidFill>
                <a:srgbClr val="002B52"/>
              </a:solidFill>
            </a:endParaRPr>
          </a:p>
          <a:p>
            <a:pPr eaLnBrk="1" hangingPunct="1"/>
            <a:r>
              <a:rPr lang="en-US" dirty="0" smtClean="0">
                <a:solidFill>
                  <a:srgbClr val="002B52"/>
                </a:solidFill>
              </a:rPr>
              <a:t>Complete work as indicated in your laboratory journal.</a:t>
            </a:r>
          </a:p>
          <a:p>
            <a:pPr eaLnBrk="1" hangingPunct="1"/>
            <a:endParaRPr lang="en-US" dirty="0" smtClean="0">
              <a:solidFill>
                <a:srgbClr val="002B52"/>
              </a:solidFill>
            </a:endParaRPr>
          </a:p>
          <a:p>
            <a:pPr eaLnBrk="1" hangingPunct="1">
              <a:buFontTx/>
              <a:buNone/>
            </a:pPr>
            <a:endParaRPr lang="en-US" dirty="0" smtClean="0">
              <a:solidFill>
                <a:srgbClr val="002B52"/>
              </a:solidFill>
            </a:endParaRPr>
          </a:p>
        </p:txBody>
      </p:sp>
      <p:pic>
        <p:nvPicPr>
          <p:cNvPr id="3079" name="Picture 7" descr="C:\Users\spoll\AppData\Local\Microsoft\Windows\Temporary Internet Files\Content.IE5\UX1PF9K5\MC90043267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4237" y="13716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spoll\AppData\Local\Microsoft\Windows\Temporary Internet Files\Content.IE5\UX1PF9K5\MC900432674[1].png">
            <a:hlinkClick r:id="rId4"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7237" y="55626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04800"/>
            <a:ext cx="8229600" cy="1143000"/>
          </a:xfrm>
        </p:spPr>
        <p:txBody>
          <a:bodyPr/>
          <a:lstStyle/>
          <a:p>
            <a:pPr eaLnBrk="1" hangingPunct="1"/>
            <a:r>
              <a:rPr lang="en-US" smtClean="0">
                <a:solidFill>
                  <a:srgbClr val="002B52"/>
                </a:solidFill>
              </a:rPr>
              <a:t>Ionic Bonding</a:t>
            </a:r>
          </a:p>
        </p:txBody>
      </p:sp>
      <p:sp>
        <p:nvSpPr>
          <p:cNvPr id="36867" name="Rectangle 3"/>
          <p:cNvSpPr>
            <a:spLocks noGrp="1" noChangeArrowheads="1"/>
          </p:cNvSpPr>
          <p:nvPr>
            <p:ph type="body" idx="1"/>
          </p:nvPr>
        </p:nvSpPr>
        <p:spPr>
          <a:xfrm>
            <a:off x="381000" y="1295400"/>
            <a:ext cx="8229600" cy="5105400"/>
          </a:xfrm>
        </p:spPr>
        <p:txBody>
          <a:bodyPr/>
          <a:lstStyle/>
          <a:p>
            <a:pPr eaLnBrk="1" hangingPunct="1"/>
            <a:r>
              <a:rPr lang="en-US" sz="2800" dirty="0" smtClean="0">
                <a:solidFill>
                  <a:srgbClr val="002B52"/>
                </a:solidFill>
              </a:rPr>
              <a:t>When atoms transfer electrons, they become </a:t>
            </a:r>
            <a:r>
              <a:rPr lang="en-US" sz="2800" dirty="0" smtClean="0">
                <a:solidFill>
                  <a:srgbClr val="9E0927"/>
                </a:solidFill>
              </a:rPr>
              <a:t>ions</a:t>
            </a:r>
            <a:r>
              <a:rPr lang="en-US" sz="2800" dirty="0" smtClean="0">
                <a:solidFill>
                  <a:srgbClr val="003FBE"/>
                </a:solidFill>
              </a:rPr>
              <a:t> </a:t>
            </a:r>
            <a:r>
              <a:rPr lang="en-US" sz="2800" dirty="0" smtClean="0">
                <a:solidFill>
                  <a:srgbClr val="002B52"/>
                </a:solidFill>
              </a:rPr>
              <a:t>and take on either positive</a:t>
            </a:r>
            <a:r>
              <a:rPr lang="en-US" sz="2800" dirty="0" smtClean="0">
                <a:solidFill>
                  <a:srgbClr val="9E0927"/>
                </a:solidFill>
              </a:rPr>
              <a:t>(+)</a:t>
            </a:r>
            <a:r>
              <a:rPr lang="en-US" sz="2800" dirty="0" smtClean="0">
                <a:solidFill>
                  <a:srgbClr val="E60702"/>
                </a:solidFill>
              </a:rPr>
              <a:t> </a:t>
            </a:r>
            <a:r>
              <a:rPr lang="en-US" sz="2800" dirty="0" smtClean="0">
                <a:solidFill>
                  <a:srgbClr val="002B52"/>
                </a:solidFill>
              </a:rPr>
              <a:t>or negative</a:t>
            </a:r>
            <a:r>
              <a:rPr lang="en-US" sz="2800" dirty="0" smtClean="0">
                <a:solidFill>
                  <a:srgbClr val="9E0927"/>
                </a:solidFill>
              </a:rPr>
              <a:t>(-)</a:t>
            </a:r>
            <a:r>
              <a:rPr lang="en-US" sz="2800" dirty="0" smtClean="0">
                <a:solidFill>
                  <a:srgbClr val="003FBE"/>
                </a:solidFill>
              </a:rPr>
              <a:t> </a:t>
            </a:r>
            <a:r>
              <a:rPr lang="en-US" sz="2800" dirty="0" smtClean="0">
                <a:solidFill>
                  <a:srgbClr val="002B52"/>
                </a:solidFill>
              </a:rPr>
              <a:t>charges. </a:t>
            </a:r>
          </a:p>
          <a:p>
            <a:pPr eaLnBrk="1" hangingPunct="1">
              <a:buFontTx/>
              <a:buNone/>
            </a:pPr>
            <a:r>
              <a:rPr lang="en-US" sz="2800" dirty="0" smtClean="0">
                <a:solidFill>
                  <a:srgbClr val="9E0927"/>
                </a:solidFill>
              </a:rPr>
              <a:t>   Example:  </a:t>
            </a:r>
          </a:p>
          <a:p>
            <a:pPr eaLnBrk="1" hangingPunct="1">
              <a:buFontTx/>
              <a:buNone/>
            </a:pPr>
            <a:r>
              <a:rPr lang="en-US" dirty="0">
                <a:solidFill>
                  <a:srgbClr val="9E0927"/>
                </a:solidFill>
              </a:rPr>
              <a:t> </a:t>
            </a:r>
            <a:r>
              <a:rPr lang="en-US" dirty="0" smtClean="0">
                <a:solidFill>
                  <a:srgbClr val="9E0927"/>
                </a:solidFill>
              </a:rPr>
              <a:t>              </a:t>
            </a:r>
            <a:r>
              <a:rPr lang="en-US" dirty="0" smtClean="0">
                <a:solidFill>
                  <a:srgbClr val="002B52"/>
                </a:solidFill>
              </a:rPr>
              <a:t>Na - 1e</a:t>
            </a:r>
            <a:r>
              <a:rPr lang="en-US" baseline="30000" dirty="0" smtClean="0">
                <a:solidFill>
                  <a:srgbClr val="002B52"/>
                </a:solidFill>
              </a:rPr>
              <a:t>-</a:t>
            </a:r>
            <a:r>
              <a:rPr lang="en-US" baseline="30000" dirty="0" smtClean="0">
                <a:solidFill>
                  <a:srgbClr val="003FBE"/>
                </a:solidFill>
              </a:rPr>
              <a:t>                     </a:t>
            </a:r>
            <a:r>
              <a:rPr lang="en-US" dirty="0" smtClean="0">
                <a:solidFill>
                  <a:srgbClr val="002B52"/>
                </a:solidFill>
              </a:rPr>
              <a:t>Na+</a:t>
            </a:r>
            <a:r>
              <a:rPr lang="en-US" baseline="30000" dirty="0" smtClean="0">
                <a:solidFill>
                  <a:srgbClr val="002B52"/>
                </a:solidFill>
              </a:rPr>
              <a:t>1 </a:t>
            </a:r>
            <a:r>
              <a:rPr lang="en-US" dirty="0" smtClean="0">
                <a:solidFill>
                  <a:srgbClr val="002B52"/>
                </a:solidFill>
              </a:rPr>
              <a:t>(ion)</a:t>
            </a:r>
            <a:endParaRPr lang="en-US" baseline="30000" dirty="0" smtClean="0">
              <a:solidFill>
                <a:srgbClr val="002B52"/>
              </a:solidFill>
            </a:endParaRPr>
          </a:p>
          <a:p>
            <a:pPr eaLnBrk="1" hangingPunct="1">
              <a:buFontTx/>
              <a:buNone/>
            </a:pPr>
            <a:r>
              <a:rPr lang="en-US" baseline="30000" dirty="0" smtClean="0">
                <a:solidFill>
                  <a:srgbClr val="002B52"/>
                </a:solidFill>
              </a:rPr>
              <a:t>           </a:t>
            </a:r>
            <a:r>
              <a:rPr lang="en-US" sz="1800" b="1" dirty="0" smtClean="0">
                <a:solidFill>
                  <a:srgbClr val="002B52"/>
                </a:solidFill>
              </a:rPr>
              <a:t>( Sodium losing 1 electron)         (Sodium ion with +1 charge)</a:t>
            </a:r>
          </a:p>
          <a:p>
            <a:pPr eaLnBrk="1" hangingPunct="1">
              <a:buFontTx/>
              <a:buNone/>
            </a:pPr>
            <a:endParaRPr lang="en-US" sz="1800" b="1" dirty="0" smtClean="0">
              <a:solidFill>
                <a:srgbClr val="003FBE"/>
              </a:solidFill>
            </a:endParaRPr>
          </a:p>
          <a:p>
            <a:pPr eaLnBrk="1" hangingPunct="1">
              <a:buFontTx/>
              <a:buNone/>
            </a:pPr>
            <a:r>
              <a:rPr lang="en-US" dirty="0" smtClean="0">
                <a:solidFill>
                  <a:srgbClr val="003FBE"/>
                </a:solidFill>
              </a:rPr>
              <a:t>               </a:t>
            </a:r>
            <a:r>
              <a:rPr lang="en-US" dirty="0" err="1" smtClean="0">
                <a:solidFill>
                  <a:srgbClr val="002B52"/>
                </a:solidFill>
              </a:rPr>
              <a:t>Cl</a:t>
            </a:r>
            <a:r>
              <a:rPr lang="en-US" dirty="0" smtClean="0">
                <a:solidFill>
                  <a:srgbClr val="002B52"/>
                </a:solidFill>
              </a:rPr>
              <a:t> + 1e- </a:t>
            </a:r>
            <a:r>
              <a:rPr lang="en-US" dirty="0" smtClean="0">
                <a:solidFill>
                  <a:srgbClr val="003FBE"/>
                </a:solidFill>
              </a:rPr>
              <a:t>	           </a:t>
            </a:r>
            <a:r>
              <a:rPr lang="en-US" dirty="0" smtClean="0">
                <a:solidFill>
                  <a:srgbClr val="002B52"/>
                </a:solidFill>
              </a:rPr>
              <a:t>Cl</a:t>
            </a:r>
            <a:r>
              <a:rPr lang="en-US" baseline="30000" dirty="0" smtClean="0">
                <a:solidFill>
                  <a:srgbClr val="002B52"/>
                </a:solidFill>
              </a:rPr>
              <a:t>-1 </a:t>
            </a:r>
            <a:r>
              <a:rPr lang="en-US" dirty="0" smtClean="0">
                <a:solidFill>
                  <a:srgbClr val="002B52"/>
                </a:solidFill>
              </a:rPr>
              <a:t>(ion)</a:t>
            </a:r>
          </a:p>
          <a:p>
            <a:pPr eaLnBrk="1" hangingPunct="1">
              <a:buFontTx/>
              <a:buNone/>
            </a:pPr>
            <a:r>
              <a:rPr lang="en-US" dirty="0" smtClean="0">
                <a:solidFill>
                  <a:srgbClr val="002B52"/>
                </a:solidFill>
              </a:rPr>
              <a:t>       </a:t>
            </a:r>
            <a:r>
              <a:rPr lang="en-US" sz="1800" b="1" dirty="0" smtClean="0">
                <a:solidFill>
                  <a:srgbClr val="002B52"/>
                </a:solidFill>
              </a:rPr>
              <a:t>(Chlorine gaining an electron)     (Chlorine ion with -1 charge)</a:t>
            </a:r>
            <a:endParaRPr lang="en-US" sz="1800" b="1" baseline="30000" dirty="0" smtClean="0">
              <a:solidFill>
                <a:srgbClr val="002B52"/>
              </a:solidFill>
            </a:endParaRPr>
          </a:p>
          <a:p>
            <a:pPr eaLnBrk="1" hangingPunct="1">
              <a:buFontTx/>
              <a:buNone/>
            </a:pPr>
            <a:endParaRPr lang="en-US" sz="1800" b="1" baseline="30000" dirty="0" smtClean="0">
              <a:solidFill>
                <a:srgbClr val="003FBE"/>
              </a:solidFill>
            </a:endParaRPr>
          </a:p>
        </p:txBody>
      </p:sp>
      <p:sp>
        <p:nvSpPr>
          <p:cNvPr id="36868" name="Line 6"/>
          <p:cNvSpPr>
            <a:spLocks noChangeShapeType="1"/>
          </p:cNvSpPr>
          <p:nvPr/>
        </p:nvSpPr>
        <p:spPr bwMode="auto">
          <a:xfrm>
            <a:off x="4191000" y="3352800"/>
            <a:ext cx="762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69" name="Line 7"/>
          <p:cNvSpPr>
            <a:spLocks noChangeShapeType="1"/>
          </p:cNvSpPr>
          <p:nvPr/>
        </p:nvSpPr>
        <p:spPr bwMode="auto">
          <a:xfrm>
            <a:off x="4191000" y="4648200"/>
            <a:ext cx="762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 name="Picture 6"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868362"/>
          </a:xfrm>
        </p:spPr>
        <p:txBody>
          <a:bodyPr/>
          <a:lstStyle/>
          <a:p>
            <a:pPr eaLnBrk="1" hangingPunct="1"/>
            <a:r>
              <a:rPr lang="en-US" dirty="0" smtClean="0">
                <a:solidFill>
                  <a:srgbClr val="002B52"/>
                </a:solidFill>
              </a:rPr>
              <a:t>Ionic Bonding</a:t>
            </a:r>
          </a:p>
        </p:txBody>
      </p:sp>
      <p:sp>
        <p:nvSpPr>
          <p:cNvPr id="37891" name="Rectangle 3"/>
          <p:cNvSpPr>
            <a:spLocks noGrp="1" noChangeArrowheads="1"/>
          </p:cNvSpPr>
          <p:nvPr>
            <p:ph type="body" idx="1"/>
          </p:nvPr>
        </p:nvSpPr>
        <p:spPr>
          <a:xfrm>
            <a:off x="533400" y="1295400"/>
            <a:ext cx="8001000" cy="5105400"/>
          </a:xfrm>
        </p:spPr>
        <p:txBody>
          <a:bodyPr/>
          <a:lstStyle/>
          <a:p>
            <a:pPr eaLnBrk="1" hangingPunct="1"/>
            <a:r>
              <a:rPr lang="en-US" sz="2800" dirty="0" smtClean="0">
                <a:solidFill>
                  <a:srgbClr val="002B52"/>
                </a:solidFill>
              </a:rPr>
              <a:t>Opposite charges attract and </a:t>
            </a:r>
            <a:r>
              <a:rPr lang="en-US" sz="2800" dirty="0" smtClean="0">
                <a:solidFill>
                  <a:srgbClr val="9E0927"/>
                </a:solidFill>
              </a:rPr>
              <a:t>ionic bonds </a:t>
            </a:r>
            <a:r>
              <a:rPr lang="en-US" sz="2800" dirty="0" smtClean="0">
                <a:solidFill>
                  <a:srgbClr val="002B52"/>
                </a:solidFill>
              </a:rPr>
              <a:t>can be formed, creating a compound known as a salt.</a:t>
            </a:r>
          </a:p>
          <a:p>
            <a:pPr marL="0" indent="0" eaLnBrk="1" hangingPunct="1">
              <a:buNone/>
            </a:pPr>
            <a:r>
              <a:rPr lang="en-US" sz="2800" dirty="0" smtClean="0">
                <a:solidFill>
                  <a:srgbClr val="9E0927"/>
                </a:solidFill>
              </a:rPr>
              <a:t>   </a:t>
            </a:r>
          </a:p>
          <a:p>
            <a:pPr eaLnBrk="1" hangingPunct="1"/>
            <a:r>
              <a:rPr lang="en-US" sz="2800" dirty="0" smtClean="0">
                <a:solidFill>
                  <a:srgbClr val="9E0927"/>
                </a:solidFill>
              </a:rPr>
              <a:t>Example</a:t>
            </a:r>
          </a:p>
          <a:p>
            <a:pPr marL="0" indent="0" eaLnBrk="1" hangingPunct="1">
              <a:buNone/>
            </a:pPr>
            <a:r>
              <a:rPr lang="en-US" sz="2800" dirty="0" smtClean="0">
                <a:solidFill>
                  <a:srgbClr val="002B52"/>
                </a:solidFill>
              </a:rPr>
              <a:t>The opposite charges on sodium and chlorine attract and complete the octet of each molecule, forming an ionic bond.</a:t>
            </a:r>
          </a:p>
          <a:p>
            <a:pPr eaLnBrk="1" hangingPunct="1">
              <a:buFontTx/>
              <a:buNone/>
            </a:pPr>
            <a:r>
              <a:rPr lang="en-US" sz="2800" dirty="0" smtClean="0">
                <a:solidFill>
                  <a:srgbClr val="003FBE"/>
                </a:solidFill>
              </a:rPr>
              <a:t>    </a:t>
            </a:r>
            <a:r>
              <a:rPr lang="en-US" sz="2800" dirty="0" smtClean="0">
                <a:solidFill>
                  <a:srgbClr val="002B52"/>
                </a:solidFill>
              </a:rPr>
              <a:t>Na</a:t>
            </a:r>
            <a:r>
              <a:rPr lang="en-US" sz="2800" baseline="30000" dirty="0" smtClean="0">
                <a:solidFill>
                  <a:srgbClr val="002B52"/>
                </a:solidFill>
              </a:rPr>
              <a:t>+</a:t>
            </a:r>
            <a:r>
              <a:rPr lang="en-US" sz="2800" dirty="0" smtClean="0">
                <a:solidFill>
                  <a:srgbClr val="002B52"/>
                </a:solidFill>
              </a:rPr>
              <a:t> +  </a:t>
            </a:r>
            <a:r>
              <a:rPr lang="en-US" sz="2800" dirty="0" err="1" smtClean="0">
                <a:solidFill>
                  <a:srgbClr val="002B52"/>
                </a:solidFill>
              </a:rPr>
              <a:t>Cl</a:t>
            </a:r>
            <a:r>
              <a:rPr lang="en-US" sz="2800" baseline="30000" dirty="0" smtClean="0">
                <a:solidFill>
                  <a:srgbClr val="002B52"/>
                </a:solidFill>
              </a:rPr>
              <a:t>-</a:t>
            </a:r>
            <a:r>
              <a:rPr lang="en-US" sz="2800" baseline="-25000" dirty="0" smtClean="0">
                <a:solidFill>
                  <a:srgbClr val="003FBE"/>
                </a:solidFill>
              </a:rPr>
              <a:t>                      </a:t>
            </a:r>
            <a:r>
              <a:rPr lang="en-US" sz="2800" dirty="0" smtClean="0">
                <a:solidFill>
                  <a:srgbClr val="003FBE"/>
                </a:solidFill>
              </a:rPr>
              <a:t> </a:t>
            </a:r>
            <a:r>
              <a:rPr lang="en-US" sz="2800" dirty="0" err="1" smtClean="0">
                <a:solidFill>
                  <a:srgbClr val="002B52"/>
                </a:solidFill>
              </a:rPr>
              <a:t>NaCl</a:t>
            </a:r>
            <a:r>
              <a:rPr lang="en-US" sz="2800" dirty="0" smtClean="0">
                <a:solidFill>
                  <a:srgbClr val="002B52"/>
                </a:solidFill>
              </a:rPr>
              <a:t>  (sodium chloride)</a:t>
            </a:r>
          </a:p>
          <a:p>
            <a:pPr eaLnBrk="1" hangingPunct="1">
              <a:buFontTx/>
              <a:buNone/>
            </a:pPr>
            <a:r>
              <a:rPr lang="en-US" sz="2800" dirty="0" smtClean="0">
                <a:solidFill>
                  <a:srgbClr val="003FBE"/>
                </a:solidFill>
              </a:rPr>
              <a:t>       </a:t>
            </a:r>
            <a:r>
              <a:rPr lang="en-US" sz="2800" dirty="0" smtClean="0">
                <a:solidFill>
                  <a:srgbClr val="9E0927"/>
                </a:solidFill>
              </a:rPr>
              <a:t>Ions                      Table Salt</a:t>
            </a:r>
          </a:p>
          <a:p>
            <a:pPr eaLnBrk="1" hangingPunct="1">
              <a:buFontTx/>
              <a:buNone/>
            </a:pPr>
            <a:r>
              <a:rPr lang="en-US" dirty="0" smtClean="0">
                <a:solidFill>
                  <a:srgbClr val="003FBE"/>
                </a:solidFill>
              </a:rPr>
              <a:t>   </a:t>
            </a:r>
          </a:p>
          <a:p>
            <a:pPr eaLnBrk="1" hangingPunct="1"/>
            <a:endParaRPr lang="en-US" dirty="0" smtClean="0">
              <a:solidFill>
                <a:srgbClr val="E60702"/>
              </a:solidFill>
            </a:endParaRPr>
          </a:p>
          <a:p>
            <a:pPr eaLnBrk="1" hangingPunct="1"/>
            <a:endParaRPr lang="en-US" dirty="0" smtClean="0">
              <a:solidFill>
                <a:srgbClr val="E60702"/>
              </a:solidFill>
            </a:endParaRPr>
          </a:p>
        </p:txBody>
      </p:sp>
      <p:sp>
        <p:nvSpPr>
          <p:cNvPr id="37892" name="Line 5"/>
          <p:cNvSpPr>
            <a:spLocks noChangeShapeType="1"/>
          </p:cNvSpPr>
          <p:nvPr/>
        </p:nvSpPr>
        <p:spPr bwMode="auto">
          <a:xfrm>
            <a:off x="2895600" y="5257800"/>
            <a:ext cx="914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 name="Picture 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solidFill>
                  <a:srgbClr val="002B52"/>
                </a:solidFill>
              </a:rPr>
              <a:t>Choose One</a:t>
            </a:r>
          </a:p>
        </p:txBody>
      </p:sp>
      <p:sp>
        <p:nvSpPr>
          <p:cNvPr id="22531" name="Rectangle 3"/>
          <p:cNvSpPr>
            <a:spLocks noGrp="1" noChangeArrowheads="1"/>
          </p:cNvSpPr>
          <p:nvPr>
            <p:ph type="body" idx="1"/>
          </p:nvPr>
        </p:nvSpPr>
        <p:spPr>
          <a:xfrm>
            <a:off x="381000" y="2514600"/>
            <a:ext cx="8229600" cy="3417711"/>
          </a:xfrm>
        </p:spPr>
        <p:txBody>
          <a:bodyPr/>
          <a:lstStyle/>
          <a:p>
            <a:pPr marL="0" indent="0" eaLnBrk="1" hangingPunct="1">
              <a:buNone/>
            </a:pPr>
            <a:endParaRPr lang="en-US" sz="2400" dirty="0" smtClean="0">
              <a:solidFill>
                <a:srgbClr val="003FBE"/>
              </a:solidFill>
            </a:endParaRPr>
          </a:p>
          <a:p>
            <a:pPr eaLnBrk="1" hangingPunct="1"/>
            <a:r>
              <a:rPr lang="en-US" sz="2400" dirty="0" smtClean="0">
                <a:solidFill>
                  <a:srgbClr val="002B52"/>
                </a:solidFill>
              </a:rPr>
              <a:t>Losing one electron</a:t>
            </a:r>
            <a:endParaRPr lang="en-US" sz="2000" dirty="0" smtClean="0">
              <a:solidFill>
                <a:srgbClr val="002B52"/>
              </a:solidFill>
            </a:endParaRPr>
          </a:p>
          <a:p>
            <a:pPr eaLnBrk="1" hangingPunct="1"/>
            <a:endParaRPr lang="en-US" sz="2000" dirty="0" smtClean="0">
              <a:solidFill>
                <a:srgbClr val="002B52"/>
              </a:solidFill>
            </a:endParaRPr>
          </a:p>
          <a:p>
            <a:pPr eaLnBrk="1" hangingPunct="1"/>
            <a:r>
              <a:rPr lang="en-US" sz="2400" dirty="0" smtClean="0">
                <a:solidFill>
                  <a:srgbClr val="002B52"/>
                </a:solidFill>
              </a:rPr>
              <a:t>Gaining one electron</a:t>
            </a:r>
          </a:p>
          <a:p>
            <a:pPr eaLnBrk="1" hangingPunct="1"/>
            <a:endParaRPr lang="en-US" sz="2400" dirty="0" smtClean="0">
              <a:solidFill>
                <a:srgbClr val="002B52"/>
              </a:solidFill>
            </a:endParaRPr>
          </a:p>
          <a:p>
            <a:pPr eaLnBrk="1" hangingPunct="1"/>
            <a:r>
              <a:rPr lang="en-US" sz="2400" dirty="0" smtClean="0">
                <a:solidFill>
                  <a:srgbClr val="002B52"/>
                </a:solidFill>
              </a:rPr>
              <a:t>Losing one proton </a:t>
            </a:r>
          </a:p>
          <a:p>
            <a:pPr eaLnBrk="1" hangingPunct="1"/>
            <a:endParaRPr lang="en-US" sz="2400" dirty="0" smtClean="0">
              <a:solidFill>
                <a:srgbClr val="003FBE"/>
              </a:solidFill>
            </a:endParaRPr>
          </a:p>
        </p:txBody>
      </p:sp>
      <p:sp>
        <p:nvSpPr>
          <p:cNvPr id="22535" name="Text Box 10"/>
          <p:cNvSpPr txBox="1">
            <a:spLocks noChangeArrowheads="1"/>
          </p:cNvSpPr>
          <p:nvPr/>
        </p:nvSpPr>
        <p:spPr bwMode="auto">
          <a:xfrm>
            <a:off x="533400" y="1371600"/>
            <a:ext cx="73914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2800" b="0" i="1" dirty="0" smtClean="0">
                <a:solidFill>
                  <a:srgbClr val="002B52"/>
                </a:solidFill>
                <a:latin typeface="Arial" charset="0"/>
              </a:rPr>
              <a:t>An atom of potassium (K) may become a potassium ion (K</a:t>
            </a:r>
            <a:r>
              <a:rPr lang="en-US" sz="2800" b="0" i="1" baseline="30000" dirty="0" smtClean="0">
                <a:solidFill>
                  <a:srgbClr val="002B52"/>
                </a:solidFill>
                <a:latin typeface="Arial" charset="0"/>
              </a:rPr>
              <a:t>+</a:t>
            </a:r>
            <a:r>
              <a:rPr lang="en-US" sz="2800" b="0" i="1" dirty="0" smtClean="0">
                <a:solidFill>
                  <a:srgbClr val="002B52"/>
                </a:solidFill>
                <a:latin typeface="Arial" charset="0"/>
              </a:rPr>
              <a:t>) by:</a:t>
            </a:r>
            <a:endParaRPr lang="en-US" sz="2800" b="0" i="1" dirty="0">
              <a:solidFill>
                <a:srgbClr val="002B52"/>
              </a:solidFill>
              <a:latin typeface="Arial" charset="0"/>
            </a:endParaRPr>
          </a:p>
          <a:p>
            <a:pPr>
              <a:spcBef>
                <a:spcPct val="50000"/>
              </a:spcBef>
            </a:pPr>
            <a:endParaRPr lang="en-US" sz="2400" dirty="0"/>
          </a:p>
        </p:txBody>
      </p:sp>
      <p:pic>
        <p:nvPicPr>
          <p:cNvPr id="8" name="Picture 7"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743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spoll\AppData\Local\Microsoft\Windows\Temporary Internet Files\Content.IE5\UX1PF9K5\MC900432674[1].pn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3689" y="3581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spoll\AppData\Local\Microsoft\Windows\Temporary Internet Files\Content.IE5\UX1PF9K5\MC900432674[1].pn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3689" y="43434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113114"/>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rgbClr val="9E0927"/>
                </a:solidFill>
              </a:rPr>
              <a:t>Sorry!</a:t>
            </a:r>
          </a:p>
        </p:txBody>
      </p:sp>
      <p:sp>
        <p:nvSpPr>
          <p:cNvPr id="23555" name="Rectangle 3"/>
          <p:cNvSpPr>
            <a:spLocks noGrp="1" noChangeArrowheads="1"/>
          </p:cNvSpPr>
          <p:nvPr>
            <p:ph type="body" idx="1"/>
          </p:nvPr>
        </p:nvSpPr>
        <p:spPr/>
        <p:txBody>
          <a:bodyPr/>
          <a:lstStyle/>
          <a:p>
            <a:pPr eaLnBrk="1" hangingPunct="1"/>
            <a:r>
              <a:rPr lang="en-US" sz="4400" dirty="0" smtClean="0">
                <a:solidFill>
                  <a:srgbClr val="002B52"/>
                </a:solidFill>
              </a:rPr>
              <a:t>Go back and review ions and ionic bonding:</a:t>
            </a:r>
          </a:p>
          <a:p>
            <a:pPr eaLnBrk="1" hangingPunct="1"/>
            <a:endParaRPr lang="en-US" dirty="0" smtClean="0">
              <a:solidFill>
                <a:srgbClr val="003FBE"/>
              </a:solidFill>
            </a:endParaRPr>
          </a:p>
          <a:p>
            <a:pPr marL="0" indent="0" eaLnBrk="1" hangingPunct="1">
              <a:buNone/>
            </a:pPr>
            <a:endParaRPr lang="en-US" dirty="0" smtClean="0"/>
          </a:p>
        </p:txBody>
      </p:sp>
      <p:sp>
        <p:nvSpPr>
          <p:cNvPr id="23556" name="AutoShape 4">
            <a:hlinkClick r:id="rId3" action="ppaction://hlinksldjump" highlightClick="1"/>
          </p:cNvPr>
          <p:cNvSpPr>
            <a:spLocks noChangeArrowheads="1"/>
          </p:cNvSpPr>
          <p:nvPr/>
        </p:nvSpPr>
        <p:spPr bwMode="auto">
          <a:xfrm>
            <a:off x="2514600" y="3505200"/>
            <a:ext cx="3962400" cy="1295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009599891"/>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solidFill>
                  <a:srgbClr val="9E0927"/>
                </a:solidFill>
              </a:rPr>
              <a:t>Correct!</a:t>
            </a:r>
          </a:p>
        </p:txBody>
      </p:sp>
      <p:sp>
        <p:nvSpPr>
          <p:cNvPr id="23555" name="Rectangle 3"/>
          <p:cNvSpPr>
            <a:spLocks noGrp="1" noChangeArrowheads="1"/>
          </p:cNvSpPr>
          <p:nvPr>
            <p:ph type="body" idx="1"/>
          </p:nvPr>
        </p:nvSpPr>
        <p:spPr/>
        <p:txBody>
          <a:bodyPr/>
          <a:lstStyle/>
          <a:p>
            <a:pPr eaLnBrk="1" hangingPunct="1"/>
            <a:r>
              <a:rPr lang="en-US" sz="4400" dirty="0" smtClean="0">
                <a:solidFill>
                  <a:srgbClr val="002B52"/>
                </a:solidFill>
              </a:rPr>
              <a:t>Continue on to Covalent Bonding</a:t>
            </a:r>
          </a:p>
          <a:p>
            <a:pPr eaLnBrk="1" hangingPunct="1"/>
            <a:endParaRPr lang="en-US" dirty="0" smtClean="0">
              <a:solidFill>
                <a:srgbClr val="003FBE"/>
              </a:solidFill>
            </a:endParaRPr>
          </a:p>
          <a:p>
            <a:pPr marL="0" indent="0" eaLnBrk="1" hangingPunct="1">
              <a:buNone/>
            </a:pPr>
            <a:endParaRPr lang="en-US" dirty="0" smtClean="0"/>
          </a:p>
        </p:txBody>
      </p:sp>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312303"/>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002B52"/>
                </a:solidFill>
              </a:rPr>
              <a:t>Covalent Bonds</a:t>
            </a:r>
          </a:p>
        </p:txBody>
      </p:sp>
      <p:sp>
        <p:nvSpPr>
          <p:cNvPr id="38915" name="Rectangle 3"/>
          <p:cNvSpPr>
            <a:spLocks noGrp="1" noChangeArrowheads="1"/>
          </p:cNvSpPr>
          <p:nvPr>
            <p:ph type="body" idx="1"/>
          </p:nvPr>
        </p:nvSpPr>
        <p:spPr>
          <a:xfrm>
            <a:off x="304800" y="1484601"/>
            <a:ext cx="8229600" cy="4525963"/>
          </a:xfrm>
        </p:spPr>
        <p:txBody>
          <a:bodyPr/>
          <a:lstStyle/>
          <a:p>
            <a:pPr eaLnBrk="1" hangingPunct="1"/>
            <a:r>
              <a:rPr lang="en-US" dirty="0" smtClean="0">
                <a:solidFill>
                  <a:srgbClr val="002B52"/>
                </a:solidFill>
              </a:rPr>
              <a:t>Electrons are shared between atoms. </a:t>
            </a:r>
            <a:endParaRPr lang="en-US" sz="2800" dirty="0" smtClean="0">
              <a:solidFill>
                <a:srgbClr val="002B52"/>
              </a:solidFill>
            </a:endParaRPr>
          </a:p>
          <a:p>
            <a:pPr eaLnBrk="1" hangingPunct="1">
              <a:buNone/>
            </a:pPr>
            <a:r>
              <a:rPr lang="en-US" sz="2800" dirty="0" smtClean="0">
                <a:solidFill>
                  <a:srgbClr val="002B52"/>
                </a:solidFill>
              </a:rPr>
              <a:t>	Note: Hydrogen, H, only needs 2 electrons in its outer shell.</a:t>
            </a:r>
          </a:p>
          <a:p>
            <a:pPr eaLnBrk="1" hangingPunct="1">
              <a:buFontTx/>
              <a:buNone/>
            </a:pPr>
            <a:r>
              <a:rPr lang="en-US" sz="1200" b="1" dirty="0" smtClean="0"/>
              <a:t>                                                                    </a:t>
            </a:r>
          </a:p>
          <a:p>
            <a:pPr eaLnBrk="1" hangingPunct="1">
              <a:buFontTx/>
              <a:buNone/>
            </a:pPr>
            <a:r>
              <a:rPr lang="en-US" sz="1200" b="1" dirty="0" smtClean="0"/>
              <a:t>                                                                      </a:t>
            </a:r>
          </a:p>
        </p:txBody>
      </p:sp>
      <p:sp>
        <p:nvSpPr>
          <p:cNvPr id="38916" name="Text Box 4"/>
          <p:cNvSpPr txBox="1">
            <a:spLocks noChangeArrowheads="1"/>
          </p:cNvSpPr>
          <p:nvPr/>
        </p:nvSpPr>
        <p:spPr bwMode="auto">
          <a:xfrm rot="10846844" flipV="1">
            <a:off x="1371600" y="42672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2000">
                <a:solidFill>
                  <a:srgbClr val="9E0927"/>
                </a:solidFill>
              </a:rPr>
              <a:t>Hydrogen Molecule or H</a:t>
            </a:r>
            <a:r>
              <a:rPr lang="en-US" sz="2000" baseline="-25000">
                <a:solidFill>
                  <a:srgbClr val="9E0927"/>
                </a:solidFill>
              </a:rPr>
              <a:t>2</a:t>
            </a:r>
          </a:p>
        </p:txBody>
      </p:sp>
      <p:grpSp>
        <p:nvGrpSpPr>
          <p:cNvPr id="38918" name="Group 6"/>
          <p:cNvGrpSpPr>
            <a:grpSpLocks/>
          </p:cNvGrpSpPr>
          <p:nvPr/>
        </p:nvGrpSpPr>
        <p:grpSpPr bwMode="auto">
          <a:xfrm>
            <a:off x="4038600" y="2903537"/>
            <a:ext cx="3505200" cy="3429000"/>
            <a:chOff x="1680" y="1056"/>
            <a:chExt cx="2208" cy="2160"/>
          </a:xfrm>
        </p:grpSpPr>
        <p:grpSp>
          <p:nvGrpSpPr>
            <p:cNvPr id="38919" name="Group 7"/>
            <p:cNvGrpSpPr>
              <a:grpSpLocks/>
            </p:cNvGrpSpPr>
            <p:nvPr/>
          </p:nvGrpSpPr>
          <p:grpSpPr bwMode="auto">
            <a:xfrm>
              <a:off x="1680" y="1056"/>
              <a:ext cx="2208" cy="864"/>
              <a:chOff x="1584" y="1680"/>
              <a:chExt cx="2208" cy="864"/>
            </a:xfrm>
          </p:grpSpPr>
          <p:sp>
            <p:nvSpPr>
              <p:cNvPr id="38931" name="Oval 8"/>
              <p:cNvSpPr>
                <a:spLocks noChangeArrowheads="1"/>
              </p:cNvSpPr>
              <p:nvPr/>
            </p:nvSpPr>
            <p:spPr bwMode="auto">
              <a:xfrm>
                <a:off x="1968" y="1920"/>
                <a:ext cx="1392" cy="384"/>
              </a:xfrm>
              <a:prstGeom prst="ellipse">
                <a:avLst/>
              </a:prstGeom>
              <a:solidFill>
                <a:schemeClr val="bg1"/>
              </a:solidFill>
              <a:ln w="9525">
                <a:solidFill>
                  <a:schemeClr val="tx1"/>
                </a:solidFill>
                <a:prstDash val="sysDot"/>
                <a:round/>
                <a:headEnd/>
                <a:tailEnd/>
              </a:ln>
            </p:spPr>
            <p:txBody>
              <a:bodyPr wrap="none" anchor="ctr"/>
              <a:lstStyle/>
              <a:p>
                <a:endParaRPr lang="en-US"/>
              </a:p>
            </p:txBody>
          </p:sp>
          <p:grpSp>
            <p:nvGrpSpPr>
              <p:cNvPr id="38932" name="Group 9"/>
              <p:cNvGrpSpPr>
                <a:grpSpLocks/>
              </p:cNvGrpSpPr>
              <p:nvPr/>
            </p:nvGrpSpPr>
            <p:grpSpPr bwMode="auto">
              <a:xfrm>
                <a:off x="1584" y="1728"/>
                <a:ext cx="864" cy="816"/>
                <a:chOff x="2112" y="2784"/>
                <a:chExt cx="864" cy="816"/>
              </a:xfrm>
            </p:grpSpPr>
            <p:sp>
              <p:nvSpPr>
                <p:cNvPr id="38936" name="Oval 10"/>
                <p:cNvSpPr>
                  <a:spLocks noChangeArrowheads="1"/>
                </p:cNvSpPr>
                <p:nvPr/>
              </p:nvSpPr>
              <p:spPr bwMode="auto">
                <a:xfrm>
                  <a:off x="2112" y="2784"/>
                  <a:ext cx="816" cy="81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8937" name="Oval 11"/>
                <p:cNvSpPr>
                  <a:spLocks noChangeArrowheads="1"/>
                </p:cNvSpPr>
                <p:nvPr/>
              </p:nvSpPr>
              <p:spPr bwMode="auto">
                <a:xfrm>
                  <a:off x="2784" y="3072"/>
                  <a:ext cx="192" cy="192"/>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38933" name="Group 12"/>
              <p:cNvGrpSpPr>
                <a:grpSpLocks/>
              </p:cNvGrpSpPr>
              <p:nvPr/>
            </p:nvGrpSpPr>
            <p:grpSpPr bwMode="auto">
              <a:xfrm>
                <a:off x="2976" y="1680"/>
                <a:ext cx="816" cy="768"/>
                <a:chOff x="3552" y="2688"/>
                <a:chExt cx="816" cy="768"/>
              </a:xfrm>
            </p:grpSpPr>
            <p:sp>
              <p:nvSpPr>
                <p:cNvPr id="38934" name="Oval 13"/>
                <p:cNvSpPr>
                  <a:spLocks noChangeArrowheads="1"/>
                </p:cNvSpPr>
                <p:nvPr/>
              </p:nvSpPr>
              <p:spPr bwMode="auto">
                <a:xfrm>
                  <a:off x="3600" y="2688"/>
                  <a:ext cx="768" cy="76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8935" name="Oval 14"/>
                <p:cNvSpPr>
                  <a:spLocks noChangeArrowheads="1"/>
                </p:cNvSpPr>
                <p:nvPr/>
              </p:nvSpPr>
              <p:spPr bwMode="auto">
                <a:xfrm>
                  <a:off x="3552" y="3024"/>
                  <a:ext cx="192" cy="192"/>
                </a:xfrm>
                <a:prstGeom prst="ellipse">
                  <a:avLst/>
                </a:prstGeom>
                <a:solidFill>
                  <a:schemeClr val="tx1"/>
                </a:solidFill>
                <a:ln w="9525">
                  <a:solidFill>
                    <a:schemeClr val="tx1"/>
                  </a:solidFill>
                  <a:round/>
                  <a:headEnd/>
                  <a:tailEnd/>
                </a:ln>
              </p:spPr>
              <p:txBody>
                <a:bodyPr wrap="none" anchor="ctr"/>
                <a:lstStyle/>
                <a:p>
                  <a:endParaRPr lang="en-US"/>
                </a:p>
              </p:txBody>
            </p:sp>
          </p:grpSp>
        </p:grpSp>
        <p:sp>
          <p:nvSpPr>
            <p:cNvPr id="38920" name="Text Box 15"/>
            <p:cNvSpPr txBox="1">
              <a:spLocks noChangeArrowheads="1"/>
            </p:cNvSpPr>
            <p:nvPr/>
          </p:nvSpPr>
          <p:spPr bwMode="auto">
            <a:xfrm>
              <a:off x="1920" y="144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a:latin typeface="Arial" charset="0"/>
                </a:rPr>
                <a:t>H</a:t>
              </a:r>
            </a:p>
          </p:txBody>
        </p:sp>
        <p:sp>
          <p:nvSpPr>
            <p:cNvPr id="38921" name="Text Box 16"/>
            <p:cNvSpPr txBox="1">
              <a:spLocks noChangeArrowheads="1"/>
            </p:cNvSpPr>
            <p:nvPr/>
          </p:nvSpPr>
          <p:spPr bwMode="auto">
            <a:xfrm>
              <a:off x="3360" y="1344"/>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a:latin typeface="Arial" charset="0"/>
                </a:rPr>
                <a:t>H</a:t>
              </a:r>
            </a:p>
          </p:txBody>
        </p:sp>
        <p:grpSp>
          <p:nvGrpSpPr>
            <p:cNvPr id="38922" name="Group 17"/>
            <p:cNvGrpSpPr>
              <a:grpSpLocks/>
            </p:cNvGrpSpPr>
            <p:nvPr/>
          </p:nvGrpSpPr>
          <p:grpSpPr bwMode="auto">
            <a:xfrm>
              <a:off x="2064" y="2640"/>
              <a:ext cx="1104" cy="576"/>
              <a:chOff x="2064" y="2640"/>
              <a:chExt cx="1104" cy="576"/>
            </a:xfrm>
          </p:grpSpPr>
          <p:sp>
            <p:nvSpPr>
              <p:cNvPr id="38924" name="Oval 18"/>
              <p:cNvSpPr>
                <a:spLocks noChangeArrowheads="1"/>
              </p:cNvSpPr>
              <p:nvPr/>
            </p:nvSpPr>
            <p:spPr bwMode="auto">
              <a:xfrm>
                <a:off x="2064" y="2640"/>
                <a:ext cx="576" cy="576"/>
              </a:xfrm>
              <a:prstGeom prst="ellipse">
                <a:avLst/>
              </a:prstGeom>
              <a:solidFill>
                <a:schemeClr val="accent1"/>
              </a:solidFill>
              <a:ln w="9525">
                <a:solidFill>
                  <a:schemeClr val="bg1"/>
                </a:solidFill>
                <a:round/>
                <a:headEnd/>
                <a:tailEnd/>
              </a:ln>
            </p:spPr>
            <p:txBody>
              <a:bodyPr wrap="none" anchor="ctr"/>
              <a:lstStyle/>
              <a:p>
                <a:endParaRPr lang="en-US"/>
              </a:p>
            </p:txBody>
          </p:sp>
          <p:sp>
            <p:nvSpPr>
              <p:cNvPr id="38925" name="Oval 19"/>
              <p:cNvSpPr>
                <a:spLocks noChangeArrowheads="1"/>
              </p:cNvSpPr>
              <p:nvPr/>
            </p:nvSpPr>
            <p:spPr bwMode="auto">
              <a:xfrm>
                <a:off x="2880" y="2928"/>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8926" name="Oval 20"/>
              <p:cNvSpPr>
                <a:spLocks noChangeArrowheads="1"/>
              </p:cNvSpPr>
              <p:nvPr/>
            </p:nvSpPr>
            <p:spPr bwMode="auto">
              <a:xfrm>
                <a:off x="2592" y="2640"/>
                <a:ext cx="576" cy="576"/>
              </a:xfrm>
              <a:prstGeom prst="ellipse">
                <a:avLst/>
              </a:prstGeom>
              <a:solidFill>
                <a:schemeClr val="accent1"/>
              </a:solidFill>
              <a:ln w="9525">
                <a:solidFill>
                  <a:schemeClr val="bg1"/>
                </a:solidFill>
                <a:round/>
                <a:headEnd/>
                <a:tailEnd/>
              </a:ln>
            </p:spPr>
            <p:txBody>
              <a:bodyPr wrap="none" anchor="ctr"/>
              <a:lstStyle/>
              <a:p>
                <a:endParaRPr lang="en-US"/>
              </a:p>
            </p:txBody>
          </p:sp>
          <p:sp>
            <p:nvSpPr>
              <p:cNvPr id="38927" name="Oval 21"/>
              <p:cNvSpPr>
                <a:spLocks noChangeArrowheads="1"/>
              </p:cNvSpPr>
              <p:nvPr/>
            </p:nvSpPr>
            <p:spPr bwMode="auto">
              <a:xfrm flipH="1">
                <a:off x="2544" y="2736"/>
                <a:ext cx="144" cy="144"/>
              </a:xfrm>
              <a:prstGeom prst="ellipse">
                <a:avLst/>
              </a:prstGeom>
              <a:solidFill>
                <a:schemeClr val="tx1"/>
              </a:solidFill>
              <a:ln w="9525">
                <a:solidFill>
                  <a:schemeClr val="bg1"/>
                </a:solidFill>
                <a:round/>
                <a:headEnd/>
                <a:tailEnd/>
              </a:ln>
            </p:spPr>
            <p:txBody>
              <a:bodyPr wrap="none" anchor="ctr"/>
              <a:lstStyle/>
              <a:p>
                <a:endParaRPr lang="en-US"/>
              </a:p>
            </p:txBody>
          </p:sp>
          <p:sp>
            <p:nvSpPr>
              <p:cNvPr id="38928" name="Oval 22"/>
              <p:cNvSpPr>
                <a:spLocks noChangeArrowheads="1"/>
              </p:cNvSpPr>
              <p:nvPr/>
            </p:nvSpPr>
            <p:spPr bwMode="auto">
              <a:xfrm>
                <a:off x="2544" y="2832"/>
                <a:ext cx="144" cy="144"/>
              </a:xfrm>
              <a:prstGeom prst="ellipse">
                <a:avLst/>
              </a:prstGeom>
              <a:solidFill>
                <a:schemeClr val="tx1"/>
              </a:solidFill>
              <a:ln w="9525">
                <a:solidFill>
                  <a:schemeClr val="bg1"/>
                </a:solidFill>
                <a:round/>
                <a:headEnd/>
                <a:tailEnd/>
              </a:ln>
            </p:spPr>
            <p:txBody>
              <a:bodyPr wrap="none" anchor="ctr"/>
              <a:lstStyle/>
              <a:p>
                <a:endParaRPr lang="en-US"/>
              </a:p>
            </p:txBody>
          </p:sp>
          <p:sp>
            <p:nvSpPr>
              <p:cNvPr id="38929" name="Text Box 23"/>
              <p:cNvSpPr txBox="1">
                <a:spLocks noChangeArrowheads="1"/>
              </p:cNvSpPr>
              <p:nvPr/>
            </p:nvSpPr>
            <p:spPr bwMode="auto">
              <a:xfrm>
                <a:off x="2256" y="2784"/>
                <a:ext cx="1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a:t>H</a:t>
                </a:r>
              </a:p>
            </p:txBody>
          </p:sp>
          <p:sp>
            <p:nvSpPr>
              <p:cNvPr id="38930" name="Text Box 24"/>
              <p:cNvSpPr txBox="1">
                <a:spLocks noChangeArrowheads="1"/>
              </p:cNvSpPr>
              <p:nvPr/>
            </p:nvSpPr>
            <p:spPr bwMode="auto">
              <a:xfrm>
                <a:off x="2832" y="278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a:latin typeface="Arial" charset="0"/>
                  </a:rPr>
                  <a:t>H</a:t>
                </a:r>
              </a:p>
            </p:txBody>
          </p:sp>
        </p:grpSp>
        <p:sp>
          <p:nvSpPr>
            <p:cNvPr id="38923" name="Line 25"/>
            <p:cNvSpPr>
              <a:spLocks noChangeShapeType="1"/>
            </p:cNvSpPr>
            <p:nvPr/>
          </p:nvSpPr>
          <p:spPr bwMode="auto">
            <a:xfrm>
              <a:off x="2784" y="1824"/>
              <a:ext cx="0" cy="624"/>
            </a:xfrm>
            <a:prstGeom prst="line">
              <a:avLst/>
            </a:prstGeom>
            <a:noFill/>
            <a:ln w="38100">
              <a:solidFill>
                <a:srgbClr val="003FB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002B52"/>
                </a:solidFill>
              </a:rPr>
              <a:t>Covalent Bonds</a:t>
            </a:r>
          </a:p>
        </p:txBody>
      </p:sp>
      <p:sp>
        <p:nvSpPr>
          <p:cNvPr id="38915" name="Rectangle 3"/>
          <p:cNvSpPr>
            <a:spLocks noGrp="1" noChangeArrowheads="1"/>
          </p:cNvSpPr>
          <p:nvPr>
            <p:ph type="body" idx="1"/>
          </p:nvPr>
        </p:nvSpPr>
        <p:spPr>
          <a:xfrm>
            <a:off x="304800" y="1484601"/>
            <a:ext cx="8229600" cy="4525963"/>
          </a:xfrm>
        </p:spPr>
        <p:txBody>
          <a:bodyPr/>
          <a:lstStyle/>
          <a:p>
            <a:pPr eaLnBrk="1" hangingPunct="1"/>
            <a:r>
              <a:rPr lang="en-US" sz="2800" dirty="0" smtClean="0">
                <a:solidFill>
                  <a:srgbClr val="002B52"/>
                </a:solidFill>
              </a:rPr>
              <a:t>Covalent bonds form between atoms of the same element or between atoms of different elements.</a:t>
            </a:r>
          </a:p>
          <a:p>
            <a:pPr eaLnBrk="1" hangingPunct="1">
              <a:lnSpc>
                <a:spcPct val="80000"/>
              </a:lnSpc>
            </a:pPr>
            <a:r>
              <a:rPr lang="en-US" sz="2800" dirty="0">
                <a:solidFill>
                  <a:srgbClr val="9E0927"/>
                </a:solidFill>
              </a:rPr>
              <a:t>Molecules</a:t>
            </a:r>
            <a:r>
              <a:rPr lang="en-US" sz="2800" dirty="0">
                <a:solidFill>
                  <a:srgbClr val="E60702"/>
                </a:solidFill>
              </a:rPr>
              <a:t> </a:t>
            </a:r>
            <a:r>
              <a:rPr lang="en-US" sz="2800" dirty="0">
                <a:solidFill>
                  <a:srgbClr val="002B52"/>
                </a:solidFill>
              </a:rPr>
              <a:t>are formed when two or more atoms are joined together by covalent bonds</a:t>
            </a:r>
            <a:r>
              <a:rPr lang="en-US" sz="2800" dirty="0" smtClean="0">
                <a:solidFill>
                  <a:srgbClr val="002B52"/>
                </a:solidFill>
              </a:rPr>
              <a:t>.</a:t>
            </a:r>
            <a:endParaRPr lang="en-US" sz="2800" dirty="0">
              <a:solidFill>
                <a:srgbClr val="002B52"/>
              </a:solidFill>
            </a:endParaRPr>
          </a:p>
          <a:p>
            <a:pPr eaLnBrk="1" hangingPunct="1">
              <a:lnSpc>
                <a:spcPct val="80000"/>
              </a:lnSpc>
            </a:pPr>
            <a:r>
              <a:rPr lang="en-US" sz="2800" dirty="0">
                <a:solidFill>
                  <a:srgbClr val="002B52"/>
                </a:solidFill>
              </a:rPr>
              <a:t>These atoms can come from the same or different elements</a:t>
            </a:r>
            <a:r>
              <a:rPr lang="en-US" sz="2800" dirty="0" smtClean="0">
                <a:solidFill>
                  <a:srgbClr val="002B52"/>
                </a:solidFill>
              </a:rPr>
              <a:t>.</a:t>
            </a:r>
            <a:r>
              <a:rPr lang="en-US" sz="2800" dirty="0" smtClean="0"/>
              <a:t>         </a:t>
            </a:r>
            <a:endParaRPr lang="en-US" sz="2800" dirty="0"/>
          </a:p>
          <a:p>
            <a:pPr eaLnBrk="1" hangingPunct="1">
              <a:lnSpc>
                <a:spcPct val="80000"/>
              </a:lnSpc>
              <a:buFontTx/>
              <a:buNone/>
            </a:pPr>
            <a:endParaRPr lang="en-US" sz="2800" dirty="0" smtClean="0">
              <a:solidFill>
                <a:srgbClr val="9E0927"/>
              </a:solidFill>
            </a:endParaRPr>
          </a:p>
          <a:p>
            <a:pPr eaLnBrk="1" hangingPunct="1">
              <a:lnSpc>
                <a:spcPct val="80000"/>
              </a:lnSpc>
              <a:buFontTx/>
              <a:buNone/>
            </a:pPr>
            <a:r>
              <a:rPr lang="en-US" sz="2800" dirty="0" smtClean="0">
                <a:solidFill>
                  <a:srgbClr val="9E0927"/>
                </a:solidFill>
              </a:rPr>
              <a:t>Examples</a:t>
            </a:r>
            <a:r>
              <a:rPr lang="en-US" sz="2800" dirty="0">
                <a:solidFill>
                  <a:srgbClr val="9E0927"/>
                </a:solidFill>
              </a:rPr>
              <a:t>:</a:t>
            </a:r>
          </a:p>
          <a:p>
            <a:pPr eaLnBrk="1" hangingPunct="1">
              <a:lnSpc>
                <a:spcPct val="80000"/>
              </a:lnSpc>
              <a:buFontTx/>
              <a:buNone/>
            </a:pPr>
            <a:r>
              <a:rPr lang="en-US" sz="2800" dirty="0">
                <a:solidFill>
                  <a:srgbClr val="002B52"/>
                </a:solidFill>
              </a:rPr>
              <a:t>                       O + O</a:t>
            </a:r>
            <a:r>
              <a:rPr lang="en-US" sz="2800" dirty="0">
                <a:solidFill>
                  <a:srgbClr val="003FBE"/>
                </a:solidFill>
              </a:rPr>
              <a:t>         </a:t>
            </a:r>
            <a:r>
              <a:rPr lang="en-US" sz="2800" dirty="0">
                <a:solidFill>
                  <a:srgbClr val="002B52"/>
                </a:solidFill>
              </a:rPr>
              <a:t>O</a:t>
            </a:r>
            <a:r>
              <a:rPr lang="en-US" sz="2800" baseline="-25000" dirty="0">
                <a:solidFill>
                  <a:srgbClr val="002B52"/>
                </a:solidFill>
              </a:rPr>
              <a:t>2</a:t>
            </a:r>
            <a:r>
              <a:rPr lang="en-US" sz="2800" baseline="-25000" dirty="0">
                <a:solidFill>
                  <a:srgbClr val="003FBE"/>
                </a:solidFill>
              </a:rPr>
              <a:t> </a:t>
            </a:r>
          </a:p>
          <a:p>
            <a:pPr eaLnBrk="1" hangingPunct="1">
              <a:lnSpc>
                <a:spcPct val="80000"/>
              </a:lnSpc>
              <a:buFontTx/>
              <a:buNone/>
            </a:pPr>
            <a:r>
              <a:rPr lang="en-US" sz="2800" baseline="-25000" dirty="0">
                <a:solidFill>
                  <a:srgbClr val="002B52"/>
                </a:solidFill>
              </a:rPr>
              <a:t>                     </a:t>
            </a:r>
            <a:r>
              <a:rPr lang="en-US" sz="2800" dirty="0">
                <a:solidFill>
                  <a:srgbClr val="002B52"/>
                </a:solidFill>
              </a:rPr>
              <a:t>C + H + H + H + H</a:t>
            </a:r>
            <a:r>
              <a:rPr lang="en-US" sz="2800" dirty="0">
                <a:solidFill>
                  <a:srgbClr val="003FBE"/>
                </a:solidFill>
              </a:rPr>
              <a:t>           </a:t>
            </a:r>
            <a:r>
              <a:rPr lang="en-US" sz="2800" dirty="0" smtClean="0">
                <a:solidFill>
                  <a:srgbClr val="002B52"/>
                </a:solidFill>
              </a:rPr>
              <a:t>CH</a:t>
            </a:r>
            <a:r>
              <a:rPr lang="en-US" sz="2800" baseline="-25000" dirty="0" smtClean="0">
                <a:solidFill>
                  <a:srgbClr val="002B52"/>
                </a:solidFill>
              </a:rPr>
              <a:t>4</a:t>
            </a:r>
            <a:endParaRPr lang="en-US" sz="2800" baseline="-25000" dirty="0">
              <a:solidFill>
                <a:srgbClr val="002B52"/>
              </a:solidFill>
            </a:endParaRPr>
          </a:p>
          <a:p>
            <a:pPr eaLnBrk="1" hangingPunct="1">
              <a:lnSpc>
                <a:spcPct val="80000"/>
              </a:lnSpc>
              <a:buFontTx/>
              <a:buNone/>
            </a:pPr>
            <a:r>
              <a:rPr lang="en-US" sz="2800" dirty="0">
                <a:solidFill>
                  <a:srgbClr val="003FBE"/>
                </a:solidFill>
              </a:rPr>
              <a:t>              </a:t>
            </a:r>
            <a:r>
              <a:rPr lang="en-US" sz="2800" dirty="0">
                <a:solidFill>
                  <a:srgbClr val="002B52"/>
                </a:solidFill>
              </a:rPr>
              <a:t>atom + atom</a:t>
            </a:r>
            <a:r>
              <a:rPr lang="en-US" sz="2800" dirty="0">
                <a:solidFill>
                  <a:srgbClr val="003FBE"/>
                </a:solidFill>
              </a:rPr>
              <a:t>          </a:t>
            </a:r>
            <a:r>
              <a:rPr lang="en-US" sz="2800" dirty="0">
                <a:solidFill>
                  <a:srgbClr val="002B52"/>
                </a:solidFill>
              </a:rPr>
              <a:t>molecule</a:t>
            </a:r>
          </a:p>
          <a:p>
            <a:pPr eaLnBrk="1" hangingPunct="1">
              <a:buFontTx/>
              <a:buNone/>
            </a:pPr>
            <a:r>
              <a:rPr lang="en-US" sz="1200" b="1" dirty="0" smtClean="0"/>
              <a:t>                                                                    </a:t>
            </a:r>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Line 10"/>
          <p:cNvSpPr>
            <a:spLocks noChangeShapeType="1"/>
          </p:cNvSpPr>
          <p:nvPr/>
        </p:nvSpPr>
        <p:spPr bwMode="auto">
          <a:xfrm>
            <a:off x="3871189" y="5410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p:nvSpPr>
        <p:spPr bwMode="auto">
          <a:xfrm>
            <a:off x="4963391" y="5874327"/>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10"/>
          <p:cNvSpPr>
            <a:spLocks noChangeShapeType="1"/>
          </p:cNvSpPr>
          <p:nvPr/>
        </p:nvSpPr>
        <p:spPr bwMode="auto">
          <a:xfrm>
            <a:off x="3962400" y="6324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51717815"/>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002B52"/>
                </a:solidFill>
              </a:rPr>
              <a:t>Covalent Bonds</a:t>
            </a:r>
          </a:p>
        </p:txBody>
      </p:sp>
      <p:sp>
        <p:nvSpPr>
          <p:cNvPr id="38915" name="Rectangle 3"/>
          <p:cNvSpPr>
            <a:spLocks noGrp="1" noChangeArrowheads="1"/>
          </p:cNvSpPr>
          <p:nvPr>
            <p:ph type="body" idx="1"/>
          </p:nvPr>
        </p:nvSpPr>
        <p:spPr>
          <a:xfrm>
            <a:off x="304800" y="1484601"/>
            <a:ext cx="8229600" cy="4525963"/>
          </a:xfrm>
        </p:spPr>
        <p:txBody>
          <a:bodyPr/>
          <a:lstStyle/>
          <a:p>
            <a:pPr eaLnBrk="1" hangingPunct="1"/>
            <a:r>
              <a:rPr lang="en-US" sz="2800" dirty="0" smtClean="0">
                <a:solidFill>
                  <a:srgbClr val="002B52"/>
                </a:solidFill>
              </a:rPr>
              <a:t>If two atoms share a single pair of electrons, a </a:t>
            </a:r>
            <a:r>
              <a:rPr lang="en-US" sz="2800" dirty="0" smtClean="0">
                <a:solidFill>
                  <a:srgbClr val="9E0927"/>
                </a:solidFill>
              </a:rPr>
              <a:t>single bond </a:t>
            </a:r>
            <a:r>
              <a:rPr lang="en-US" sz="2800" dirty="0" smtClean="0">
                <a:solidFill>
                  <a:srgbClr val="002B52"/>
                </a:solidFill>
              </a:rPr>
              <a:t>is formed.</a:t>
            </a:r>
          </a:p>
          <a:p>
            <a:pPr eaLnBrk="1" hangingPunct="1"/>
            <a:r>
              <a:rPr lang="en-US" sz="2800" dirty="0" smtClean="0">
                <a:solidFill>
                  <a:srgbClr val="002B52"/>
                </a:solidFill>
              </a:rPr>
              <a:t>If two atoms share two pairs of electrons, a </a:t>
            </a:r>
            <a:r>
              <a:rPr lang="en-US" sz="2800" dirty="0" smtClean="0">
                <a:solidFill>
                  <a:srgbClr val="9E0927"/>
                </a:solidFill>
              </a:rPr>
              <a:t>double bond </a:t>
            </a:r>
            <a:r>
              <a:rPr lang="en-US" sz="2800" dirty="0" smtClean="0">
                <a:solidFill>
                  <a:srgbClr val="002B52"/>
                </a:solidFill>
              </a:rPr>
              <a:t>is formed. </a:t>
            </a:r>
          </a:p>
          <a:p>
            <a:pPr eaLnBrk="1" hangingPunct="1"/>
            <a:r>
              <a:rPr lang="en-US" sz="2800" dirty="0" smtClean="0">
                <a:solidFill>
                  <a:srgbClr val="002B52"/>
                </a:solidFill>
              </a:rPr>
              <a:t>Three pairs of electrons can even be shared in a </a:t>
            </a:r>
            <a:r>
              <a:rPr lang="en-US" sz="2800" dirty="0" smtClean="0">
                <a:solidFill>
                  <a:srgbClr val="9E0927"/>
                </a:solidFill>
              </a:rPr>
              <a:t>triple bond</a:t>
            </a:r>
            <a:r>
              <a:rPr lang="en-US" sz="2800" dirty="0" smtClean="0">
                <a:solidFill>
                  <a:srgbClr val="002B52"/>
                </a:solidFill>
              </a:rPr>
              <a:t>. </a:t>
            </a:r>
          </a:p>
          <a:p>
            <a:pPr eaLnBrk="1" hangingPunct="1">
              <a:buFontTx/>
              <a:buNone/>
            </a:pPr>
            <a:r>
              <a:rPr lang="en-US" sz="1200" b="1" dirty="0" smtClean="0"/>
              <a:t>                                                                    </a:t>
            </a:r>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25157"/>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solidFill>
                  <a:srgbClr val="002B52"/>
                </a:solidFill>
              </a:rPr>
              <a:t>Chemical Reactions</a:t>
            </a:r>
          </a:p>
        </p:txBody>
      </p:sp>
      <p:sp>
        <p:nvSpPr>
          <p:cNvPr id="43011" name="Rectangle 3"/>
          <p:cNvSpPr>
            <a:spLocks noGrp="1" noChangeArrowheads="1"/>
          </p:cNvSpPr>
          <p:nvPr>
            <p:ph type="body" idx="1"/>
          </p:nvPr>
        </p:nvSpPr>
        <p:spPr>
          <a:xfrm>
            <a:off x="304800" y="1219200"/>
            <a:ext cx="8229600" cy="5486400"/>
          </a:xfrm>
        </p:spPr>
        <p:txBody>
          <a:bodyPr/>
          <a:lstStyle/>
          <a:p>
            <a:pPr eaLnBrk="1" hangingPunct="1"/>
            <a:r>
              <a:rPr lang="en-US" sz="2800" dirty="0" smtClean="0">
                <a:solidFill>
                  <a:srgbClr val="9E0927"/>
                </a:solidFill>
              </a:rPr>
              <a:t>Chemical reactions </a:t>
            </a:r>
            <a:r>
              <a:rPr lang="en-US" sz="2800" dirty="0" smtClean="0">
                <a:solidFill>
                  <a:srgbClr val="002B52"/>
                </a:solidFill>
              </a:rPr>
              <a:t>occur when atoms, molecules, or ions interact. Bonds are either broken or assembled. </a:t>
            </a:r>
          </a:p>
          <a:p>
            <a:pPr eaLnBrk="1" hangingPunct="1"/>
            <a:r>
              <a:rPr lang="en-US" sz="2800" dirty="0" smtClean="0">
                <a:solidFill>
                  <a:srgbClr val="002B52"/>
                </a:solidFill>
              </a:rPr>
              <a:t>Molecules can store energy as potential energy because of the structural arrangement of their atoms.</a:t>
            </a:r>
            <a:endParaRPr lang="en-US" sz="2800" dirty="0" smtClean="0">
              <a:solidFill>
                <a:srgbClr val="002B52"/>
              </a:solidFill>
            </a:endParaRPr>
          </a:p>
          <a:p>
            <a:pPr eaLnBrk="1" hangingPunct="1"/>
            <a:r>
              <a:rPr lang="en-US" sz="2800" dirty="0" smtClean="0">
                <a:solidFill>
                  <a:srgbClr val="002B52"/>
                </a:solidFill>
              </a:rPr>
              <a:t>When molecules consumed </a:t>
            </a:r>
            <a:r>
              <a:rPr lang="en-US" sz="2800" dirty="0" smtClean="0">
                <a:solidFill>
                  <a:srgbClr val="002B52"/>
                </a:solidFill>
              </a:rPr>
              <a:t>in our </a:t>
            </a:r>
            <a:r>
              <a:rPr lang="en-US" sz="2800" dirty="0" smtClean="0">
                <a:solidFill>
                  <a:srgbClr val="002B52"/>
                </a:solidFill>
              </a:rPr>
              <a:t>food, </a:t>
            </a:r>
            <a:r>
              <a:rPr lang="en-US" sz="2800" dirty="0">
                <a:solidFill>
                  <a:srgbClr val="002B52"/>
                </a:solidFill>
              </a:rPr>
              <a:t>such as carbohydrates, </a:t>
            </a:r>
            <a:r>
              <a:rPr lang="en-US" sz="2800" dirty="0" smtClean="0">
                <a:solidFill>
                  <a:srgbClr val="002B52"/>
                </a:solidFill>
              </a:rPr>
              <a:t>are broken down into smaller </a:t>
            </a:r>
            <a:r>
              <a:rPr lang="en-US" sz="2800" dirty="0" smtClean="0">
                <a:solidFill>
                  <a:srgbClr val="002B52"/>
                </a:solidFill>
              </a:rPr>
              <a:t>molecules, the rearrangement of atoms can cause this energy to be available for cellular work.</a:t>
            </a:r>
            <a:endParaRPr lang="en-US" sz="2800" dirty="0" smtClean="0">
              <a:solidFill>
                <a:srgbClr val="002B52"/>
              </a:solidFill>
            </a:endParaRPr>
          </a:p>
          <a:p>
            <a:pPr marL="0" indent="0" eaLnBrk="1" hangingPunct="1">
              <a:buNone/>
            </a:pPr>
            <a:endParaRPr lang="en-US" dirty="0" smtClean="0">
              <a:solidFill>
                <a:srgbClr val="002B52"/>
              </a:solidFill>
            </a:endParaRPr>
          </a:p>
          <a:p>
            <a:pPr marL="914400" lvl="2" indent="0" eaLnBrk="1" hangingPunct="1">
              <a:buNone/>
            </a:pPr>
            <a:endParaRPr lang="en-US" dirty="0" smtClean="0">
              <a:solidFill>
                <a:srgbClr val="002B52"/>
              </a:solidFill>
            </a:endParaRPr>
          </a:p>
          <a:p>
            <a:pPr marL="457200" lvl="1" indent="0" eaLnBrk="1" hangingPunct="1">
              <a:buNone/>
            </a:pPr>
            <a:endParaRPr lang="en-US" dirty="0" smtClean="0">
              <a:solidFill>
                <a:srgbClr val="003FBE"/>
              </a:solidFill>
            </a:endParaRPr>
          </a:p>
        </p:txBody>
      </p:sp>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938454"/>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solidFill>
                  <a:srgbClr val="002B52"/>
                </a:solidFill>
              </a:rPr>
              <a:t>Chemical Equations</a:t>
            </a:r>
          </a:p>
        </p:txBody>
      </p:sp>
      <p:sp>
        <p:nvSpPr>
          <p:cNvPr id="44035" name="Rectangle 3"/>
          <p:cNvSpPr>
            <a:spLocks noGrp="1" noChangeArrowheads="1"/>
          </p:cNvSpPr>
          <p:nvPr>
            <p:ph type="body" idx="1"/>
          </p:nvPr>
        </p:nvSpPr>
        <p:spPr/>
        <p:txBody>
          <a:bodyPr/>
          <a:lstStyle/>
          <a:p>
            <a:pPr eaLnBrk="1" hangingPunct="1"/>
            <a:r>
              <a:rPr lang="en-US" sz="2800" dirty="0" smtClean="0">
                <a:solidFill>
                  <a:srgbClr val="9E0927"/>
                </a:solidFill>
              </a:rPr>
              <a:t>Chemical equations </a:t>
            </a:r>
            <a:r>
              <a:rPr lang="en-US" sz="2800" dirty="0" smtClean="0">
                <a:solidFill>
                  <a:srgbClr val="002B52"/>
                </a:solidFill>
              </a:rPr>
              <a:t>are “chemical sentences” showing what is happening  in a reaction.</a:t>
            </a:r>
          </a:p>
          <a:p>
            <a:pPr eaLnBrk="1" hangingPunct="1"/>
            <a:r>
              <a:rPr lang="en-US" sz="2800" dirty="0" smtClean="0">
                <a:solidFill>
                  <a:srgbClr val="9E0927"/>
                </a:solidFill>
              </a:rPr>
              <a:t>Example:</a:t>
            </a:r>
          </a:p>
          <a:p>
            <a:pPr eaLnBrk="1" hangingPunct="1">
              <a:buFontTx/>
              <a:buNone/>
            </a:pPr>
            <a:r>
              <a:rPr lang="en-US" sz="2800" dirty="0" smtClean="0">
                <a:solidFill>
                  <a:srgbClr val="003FBE"/>
                </a:solidFill>
              </a:rPr>
              <a:t>          </a:t>
            </a:r>
            <a:r>
              <a:rPr lang="en-US" sz="2800" dirty="0" smtClean="0">
                <a:solidFill>
                  <a:srgbClr val="002B52"/>
                </a:solidFill>
              </a:rPr>
              <a:t>X   +   Y</a:t>
            </a:r>
            <a:r>
              <a:rPr lang="en-US" sz="2800" dirty="0" smtClean="0">
                <a:solidFill>
                  <a:srgbClr val="003FBE"/>
                </a:solidFill>
              </a:rPr>
              <a:t>     </a:t>
            </a:r>
            <a:r>
              <a:rPr lang="en-US" sz="2800" dirty="0" smtClean="0">
                <a:solidFill>
                  <a:srgbClr val="E60702"/>
                </a:solidFill>
              </a:rPr>
              <a:t>                   </a:t>
            </a:r>
            <a:r>
              <a:rPr lang="en-US" sz="2800" dirty="0" smtClean="0">
                <a:solidFill>
                  <a:srgbClr val="003FBE"/>
                </a:solidFill>
              </a:rPr>
              <a:t>    </a:t>
            </a:r>
            <a:r>
              <a:rPr lang="en-US" sz="2800" dirty="0" smtClean="0">
                <a:solidFill>
                  <a:srgbClr val="002B52"/>
                </a:solidFill>
              </a:rPr>
              <a:t>XY</a:t>
            </a:r>
          </a:p>
          <a:p>
            <a:pPr eaLnBrk="1" hangingPunct="1">
              <a:buFontTx/>
              <a:buNone/>
            </a:pPr>
            <a:r>
              <a:rPr lang="en-US" sz="2800" dirty="0" smtClean="0">
                <a:solidFill>
                  <a:srgbClr val="003FBE"/>
                </a:solidFill>
              </a:rPr>
              <a:t>       </a:t>
            </a:r>
            <a:r>
              <a:rPr lang="en-US" sz="2800" dirty="0" smtClean="0">
                <a:solidFill>
                  <a:srgbClr val="002B52"/>
                </a:solidFill>
              </a:rPr>
              <a:t>(reactants)   </a:t>
            </a:r>
            <a:r>
              <a:rPr lang="en-US" sz="2800" dirty="0" smtClean="0">
                <a:solidFill>
                  <a:srgbClr val="9E0927"/>
                </a:solidFill>
              </a:rPr>
              <a:t>(</a:t>
            </a:r>
            <a:r>
              <a:rPr lang="en-US" sz="2000" dirty="0" smtClean="0">
                <a:solidFill>
                  <a:srgbClr val="9E0927"/>
                </a:solidFill>
              </a:rPr>
              <a:t>reacts to form)</a:t>
            </a:r>
            <a:r>
              <a:rPr lang="en-US" sz="2800" dirty="0" smtClean="0">
                <a:solidFill>
                  <a:srgbClr val="9E0927"/>
                </a:solidFill>
              </a:rPr>
              <a:t>    </a:t>
            </a:r>
            <a:r>
              <a:rPr lang="en-US" sz="2800" dirty="0" smtClean="0">
                <a:solidFill>
                  <a:srgbClr val="002B52"/>
                </a:solidFill>
              </a:rPr>
              <a:t>(product) </a:t>
            </a:r>
          </a:p>
          <a:p>
            <a:pPr eaLnBrk="1" hangingPunct="1">
              <a:buFontTx/>
              <a:buNone/>
            </a:pPr>
            <a:endParaRPr lang="en-US" sz="2800" dirty="0" smtClean="0">
              <a:solidFill>
                <a:srgbClr val="002B52"/>
              </a:solidFill>
            </a:endParaRPr>
          </a:p>
          <a:p>
            <a:pPr eaLnBrk="1" hangingPunct="1">
              <a:buFontTx/>
              <a:buNone/>
            </a:pPr>
            <a:r>
              <a:rPr lang="en-US" sz="2800" dirty="0" smtClean="0">
                <a:solidFill>
                  <a:srgbClr val="002B52"/>
                </a:solidFill>
              </a:rPr>
              <a:t>      What does the equation below mean?</a:t>
            </a:r>
          </a:p>
          <a:p>
            <a:pPr eaLnBrk="1" hangingPunct="1">
              <a:buFontTx/>
              <a:buNone/>
            </a:pPr>
            <a:r>
              <a:rPr lang="en-US" sz="2800" dirty="0" smtClean="0">
                <a:solidFill>
                  <a:srgbClr val="002B52"/>
                </a:solidFill>
              </a:rPr>
              <a:t>          2H</a:t>
            </a:r>
            <a:r>
              <a:rPr lang="en-US" sz="2800" baseline="-25000" dirty="0" smtClean="0">
                <a:solidFill>
                  <a:srgbClr val="002B52"/>
                </a:solidFill>
              </a:rPr>
              <a:t>2</a:t>
            </a:r>
            <a:r>
              <a:rPr lang="en-US" sz="2800" dirty="0" smtClean="0">
                <a:solidFill>
                  <a:srgbClr val="002B52"/>
                </a:solidFill>
              </a:rPr>
              <a:t> + O</a:t>
            </a:r>
            <a:r>
              <a:rPr lang="en-US" sz="2800" baseline="-25000" dirty="0" smtClean="0">
                <a:solidFill>
                  <a:srgbClr val="002B52"/>
                </a:solidFill>
              </a:rPr>
              <a:t>2</a:t>
            </a:r>
            <a:r>
              <a:rPr lang="en-US" sz="2800" baseline="-25000" dirty="0" smtClean="0">
                <a:solidFill>
                  <a:srgbClr val="003FBE"/>
                </a:solidFill>
              </a:rPr>
              <a:t> </a:t>
            </a:r>
            <a:r>
              <a:rPr lang="en-US" sz="2800" dirty="0" smtClean="0">
                <a:solidFill>
                  <a:srgbClr val="003FBE"/>
                </a:solidFill>
              </a:rPr>
              <a:t>                         </a:t>
            </a:r>
            <a:r>
              <a:rPr lang="en-US" sz="2800" dirty="0" smtClean="0">
                <a:solidFill>
                  <a:srgbClr val="002B52"/>
                </a:solidFill>
              </a:rPr>
              <a:t>2H</a:t>
            </a:r>
            <a:r>
              <a:rPr lang="en-US" sz="2800" baseline="-25000" dirty="0" smtClean="0">
                <a:solidFill>
                  <a:srgbClr val="002B52"/>
                </a:solidFill>
              </a:rPr>
              <a:t>2</a:t>
            </a:r>
            <a:r>
              <a:rPr lang="en-US" sz="2800" dirty="0" smtClean="0">
                <a:solidFill>
                  <a:srgbClr val="002B52"/>
                </a:solidFill>
              </a:rPr>
              <a:t>O</a:t>
            </a:r>
            <a:r>
              <a:rPr lang="en-US" sz="2800" dirty="0" smtClean="0">
                <a:solidFill>
                  <a:srgbClr val="003FBE"/>
                </a:solidFill>
              </a:rPr>
              <a:t> </a:t>
            </a:r>
          </a:p>
          <a:p>
            <a:pPr marL="0" indent="0" eaLnBrk="1" hangingPunct="1">
              <a:buNone/>
            </a:pPr>
            <a:endParaRPr lang="en-US" sz="2800" dirty="0" smtClean="0">
              <a:solidFill>
                <a:srgbClr val="003FBE"/>
              </a:solidFill>
            </a:endParaRPr>
          </a:p>
        </p:txBody>
      </p:sp>
      <p:sp>
        <p:nvSpPr>
          <p:cNvPr id="44036" name="Line 4"/>
          <p:cNvSpPr>
            <a:spLocks noChangeShapeType="1"/>
          </p:cNvSpPr>
          <p:nvPr/>
        </p:nvSpPr>
        <p:spPr bwMode="auto">
          <a:xfrm>
            <a:off x="3200400" y="3276600"/>
            <a:ext cx="1676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7" name="Line 5"/>
          <p:cNvSpPr>
            <a:spLocks noChangeShapeType="1"/>
          </p:cNvSpPr>
          <p:nvPr/>
        </p:nvSpPr>
        <p:spPr bwMode="auto">
          <a:xfrm>
            <a:off x="3352800" y="5486400"/>
            <a:ext cx="1828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 name="Picture 6"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46964" y="2514600"/>
            <a:ext cx="8229600" cy="1143000"/>
          </a:xfrm>
        </p:spPr>
        <p:txBody>
          <a:bodyPr/>
          <a:lstStyle/>
          <a:p>
            <a:pPr eaLnBrk="1" hangingPunct="1"/>
            <a:r>
              <a:rPr lang="en-US" dirty="0" smtClean="0">
                <a:solidFill>
                  <a:srgbClr val="002B52"/>
                </a:solidFill>
              </a:rPr>
              <a:t>Part I: Chemistry Basics</a:t>
            </a:r>
          </a:p>
        </p:txBody>
      </p:sp>
      <p:sp>
        <p:nvSpPr>
          <p:cNvPr id="38915" name="Rectangle 3"/>
          <p:cNvSpPr>
            <a:spLocks noGrp="1" noChangeArrowheads="1"/>
          </p:cNvSpPr>
          <p:nvPr>
            <p:ph type="body" idx="1"/>
          </p:nvPr>
        </p:nvSpPr>
        <p:spPr>
          <a:xfrm>
            <a:off x="304800" y="1484601"/>
            <a:ext cx="8229600" cy="4525963"/>
          </a:xfrm>
        </p:spPr>
        <p:txBody>
          <a:bodyPr/>
          <a:lstStyle/>
          <a:p>
            <a:pPr eaLnBrk="1" hangingPunct="1"/>
            <a:endParaRPr lang="en-US" sz="2800" dirty="0" smtClean="0">
              <a:solidFill>
                <a:srgbClr val="002B52"/>
              </a:solidFill>
            </a:endParaRPr>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35011"/>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solidFill>
                  <a:srgbClr val="9E0927"/>
                </a:solidFill>
              </a:rPr>
              <a:t>Answer</a:t>
            </a:r>
          </a:p>
        </p:txBody>
      </p:sp>
      <p:sp>
        <p:nvSpPr>
          <p:cNvPr id="45059" name="Rectangle 3"/>
          <p:cNvSpPr>
            <a:spLocks noGrp="1" noChangeArrowheads="1"/>
          </p:cNvSpPr>
          <p:nvPr>
            <p:ph type="body" idx="1"/>
          </p:nvPr>
        </p:nvSpPr>
        <p:spPr>
          <a:xfrm>
            <a:off x="381000" y="1524000"/>
            <a:ext cx="8229600" cy="4830763"/>
          </a:xfrm>
        </p:spPr>
        <p:txBody>
          <a:bodyPr/>
          <a:lstStyle/>
          <a:p>
            <a:pPr eaLnBrk="1" hangingPunct="1">
              <a:buFontTx/>
              <a:buNone/>
            </a:pPr>
            <a:r>
              <a:rPr lang="en-US" dirty="0" smtClean="0">
                <a:solidFill>
                  <a:srgbClr val="002B52"/>
                </a:solidFill>
              </a:rPr>
              <a:t>2 H</a:t>
            </a:r>
            <a:r>
              <a:rPr lang="en-US" baseline="-25000" dirty="0" smtClean="0">
                <a:solidFill>
                  <a:srgbClr val="002B52"/>
                </a:solidFill>
              </a:rPr>
              <a:t>2</a:t>
            </a:r>
            <a:r>
              <a:rPr lang="en-US" dirty="0" smtClean="0">
                <a:solidFill>
                  <a:srgbClr val="002B52"/>
                </a:solidFill>
              </a:rPr>
              <a:t>  +  O</a:t>
            </a:r>
            <a:r>
              <a:rPr lang="en-US" baseline="-25000" dirty="0" smtClean="0">
                <a:solidFill>
                  <a:srgbClr val="002B52"/>
                </a:solidFill>
              </a:rPr>
              <a:t>2</a:t>
            </a:r>
            <a:r>
              <a:rPr lang="en-US" dirty="0" smtClean="0">
                <a:solidFill>
                  <a:srgbClr val="003FBE"/>
                </a:solidFill>
              </a:rPr>
              <a:t>                  </a:t>
            </a:r>
            <a:r>
              <a:rPr lang="en-US" dirty="0" smtClean="0">
                <a:solidFill>
                  <a:srgbClr val="002B52"/>
                </a:solidFill>
              </a:rPr>
              <a:t>2 H</a:t>
            </a:r>
            <a:r>
              <a:rPr lang="en-US" baseline="-25000" dirty="0" smtClean="0">
                <a:solidFill>
                  <a:srgbClr val="002B52"/>
                </a:solidFill>
              </a:rPr>
              <a:t>2</a:t>
            </a:r>
            <a:r>
              <a:rPr lang="en-US" dirty="0" smtClean="0">
                <a:solidFill>
                  <a:srgbClr val="002B52"/>
                </a:solidFill>
              </a:rPr>
              <a:t>O</a:t>
            </a:r>
          </a:p>
          <a:p>
            <a:pPr eaLnBrk="1" hangingPunct="1">
              <a:buFontTx/>
              <a:buNone/>
            </a:pPr>
            <a:r>
              <a:rPr lang="en-US" sz="2800" dirty="0" smtClean="0">
                <a:solidFill>
                  <a:srgbClr val="9E0927"/>
                </a:solidFill>
              </a:rPr>
              <a:t>2 Hydrogen molecules plus 1 Oxygen molecule</a:t>
            </a:r>
          </a:p>
          <a:p>
            <a:pPr eaLnBrk="1" hangingPunct="1">
              <a:buFontTx/>
              <a:buNone/>
            </a:pPr>
            <a:r>
              <a:rPr lang="en-US" sz="2800" dirty="0" smtClean="0">
                <a:solidFill>
                  <a:srgbClr val="9E0927"/>
                </a:solidFill>
              </a:rPr>
              <a:t>    react to form 2 molecules of water. The hydrogen and oxygen molecules are the reactants and the water molecules are the products.</a:t>
            </a:r>
          </a:p>
          <a:p>
            <a:pPr eaLnBrk="1" hangingPunct="1">
              <a:buFontTx/>
              <a:buNone/>
            </a:pPr>
            <a:endParaRPr lang="en-US" sz="2800" dirty="0" smtClean="0">
              <a:solidFill>
                <a:srgbClr val="E60702"/>
              </a:solidFill>
            </a:endParaRPr>
          </a:p>
          <a:p>
            <a:pPr eaLnBrk="1" hangingPunct="1">
              <a:buFontTx/>
              <a:buNone/>
            </a:pPr>
            <a:r>
              <a:rPr lang="en-US" sz="2800" dirty="0" smtClean="0">
                <a:solidFill>
                  <a:srgbClr val="002B52"/>
                </a:solidFill>
              </a:rPr>
              <a:t>Were you correct? If yes, proceed. If not, go back and review or ask for clarification from your teacher.</a:t>
            </a:r>
          </a:p>
        </p:txBody>
      </p:sp>
      <p:sp>
        <p:nvSpPr>
          <p:cNvPr id="45060" name="Line 4"/>
          <p:cNvSpPr>
            <a:spLocks noChangeShapeType="1"/>
          </p:cNvSpPr>
          <p:nvPr/>
        </p:nvSpPr>
        <p:spPr bwMode="auto">
          <a:xfrm>
            <a:off x="2514600" y="1828800"/>
            <a:ext cx="1676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 name="Picture 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228600" y="381000"/>
            <a:ext cx="8610600"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rgbClr val="9E0927"/>
                </a:solidFill>
                <a:latin typeface="Arial" charset="0"/>
              </a:rPr>
              <a:t>Nice Work!</a:t>
            </a:r>
          </a:p>
          <a:p>
            <a:pPr>
              <a:spcBef>
                <a:spcPct val="50000"/>
              </a:spcBef>
            </a:pPr>
            <a:r>
              <a:rPr lang="en-US" sz="1400" dirty="0">
                <a:solidFill>
                  <a:srgbClr val="9E0927"/>
                </a:solidFill>
                <a:latin typeface="Arial" charset="0"/>
              </a:rPr>
              <a:t>                                               </a:t>
            </a:r>
          </a:p>
          <a:p>
            <a:pPr>
              <a:spcBef>
                <a:spcPct val="50000"/>
              </a:spcBef>
            </a:pPr>
            <a:endParaRPr lang="en-US" sz="2800" dirty="0">
              <a:solidFill>
                <a:srgbClr val="003FBE"/>
              </a:solidFill>
              <a:latin typeface="Arial" charset="0"/>
            </a:endParaRPr>
          </a:p>
          <a:p>
            <a:pPr>
              <a:spcBef>
                <a:spcPct val="50000"/>
              </a:spcBef>
            </a:pPr>
            <a:endParaRPr lang="en-US" sz="2800" dirty="0">
              <a:solidFill>
                <a:srgbClr val="003FBE"/>
              </a:solidFill>
              <a:latin typeface="Arial" charset="0"/>
            </a:endParaRPr>
          </a:p>
          <a:p>
            <a:pPr>
              <a:spcBef>
                <a:spcPct val="50000"/>
              </a:spcBef>
            </a:pPr>
            <a:endParaRPr lang="en-US" sz="2400" dirty="0" smtClean="0">
              <a:solidFill>
                <a:srgbClr val="002B52"/>
              </a:solidFill>
              <a:latin typeface="Arial" charset="0"/>
            </a:endParaRPr>
          </a:p>
          <a:p>
            <a:pPr>
              <a:spcBef>
                <a:spcPct val="50000"/>
              </a:spcBef>
            </a:pPr>
            <a:endParaRPr lang="en-US" sz="2400" dirty="0">
              <a:solidFill>
                <a:srgbClr val="002B52"/>
              </a:solidFill>
              <a:latin typeface="Arial" charset="0"/>
            </a:endParaRPr>
          </a:p>
          <a:p>
            <a:pPr marL="342900" indent="-342900">
              <a:spcBef>
                <a:spcPct val="50000"/>
              </a:spcBef>
              <a:buFont typeface="Arial" pitchFamily="34" charset="0"/>
              <a:buChar char="•"/>
            </a:pPr>
            <a:r>
              <a:rPr lang="en-US" sz="2400" b="0" dirty="0" smtClean="0">
                <a:solidFill>
                  <a:srgbClr val="002B52"/>
                </a:solidFill>
                <a:latin typeface="Arial" charset="0"/>
              </a:rPr>
              <a:t>You </a:t>
            </a:r>
            <a:r>
              <a:rPr lang="en-US" sz="2400" b="0" dirty="0">
                <a:solidFill>
                  <a:srgbClr val="002B52"/>
                </a:solidFill>
                <a:latin typeface="Arial" charset="0"/>
              </a:rPr>
              <a:t>now have a basic knowledge of chemistry that you will use in your continued study of the biomedical sciences.</a:t>
            </a:r>
            <a:r>
              <a:rPr lang="en-US" sz="2000" b="0" dirty="0">
                <a:solidFill>
                  <a:srgbClr val="002B52"/>
                </a:solidFill>
                <a:latin typeface="Arial" charset="0"/>
              </a:rPr>
              <a:t> </a:t>
            </a:r>
            <a:endParaRPr lang="en-US" sz="2000" b="0" dirty="0" smtClean="0">
              <a:solidFill>
                <a:srgbClr val="002B52"/>
              </a:solidFill>
              <a:latin typeface="Arial" charset="0"/>
            </a:endParaRPr>
          </a:p>
          <a:p>
            <a:pPr marL="342900" indent="-342900">
              <a:spcBef>
                <a:spcPct val="50000"/>
              </a:spcBef>
              <a:buFont typeface="Arial" pitchFamily="34" charset="0"/>
              <a:buChar char="•"/>
            </a:pPr>
            <a:r>
              <a:rPr lang="en-US" sz="2400" b="0" dirty="0" smtClean="0">
                <a:solidFill>
                  <a:srgbClr val="002B52"/>
                </a:solidFill>
                <a:latin typeface="Arial" charset="0"/>
              </a:rPr>
              <a:t>You will now explore the molecules of life in more detail. </a:t>
            </a:r>
          </a:p>
          <a:p>
            <a:pPr marL="342900" indent="-342900">
              <a:spcBef>
                <a:spcPct val="50000"/>
              </a:spcBef>
              <a:buFont typeface="Arial" pitchFamily="34" charset="0"/>
              <a:buChar char="•"/>
            </a:pPr>
            <a:endParaRPr lang="en-US" sz="2000" dirty="0">
              <a:solidFill>
                <a:srgbClr val="002B52"/>
              </a:solidFill>
              <a:latin typeface="Arial" charset="0"/>
            </a:endParaRPr>
          </a:p>
          <a:p>
            <a:pPr>
              <a:spcBef>
                <a:spcPct val="50000"/>
              </a:spcBef>
            </a:pPr>
            <a:endParaRPr lang="en-US" sz="2000" dirty="0">
              <a:solidFill>
                <a:srgbClr val="003FBE"/>
              </a:solidFill>
              <a:latin typeface="Arial" charset="0"/>
            </a:endParaRPr>
          </a:p>
        </p:txBody>
      </p:sp>
      <p:pic>
        <p:nvPicPr>
          <p:cNvPr id="46083" name="Picture 6" descr="j04004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990599"/>
            <a:ext cx="2827177" cy="279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spoll\AppData\Local\Microsoft\Windows\Temporary Internet Files\Content.IE5\UX1PF9K5\MC900432674[1].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46964" y="2514600"/>
            <a:ext cx="8229600" cy="1143000"/>
          </a:xfrm>
        </p:spPr>
        <p:txBody>
          <a:bodyPr/>
          <a:lstStyle/>
          <a:p>
            <a:pPr eaLnBrk="1" hangingPunct="1"/>
            <a:r>
              <a:rPr lang="en-US" dirty="0" smtClean="0">
                <a:solidFill>
                  <a:srgbClr val="002B52"/>
                </a:solidFill>
              </a:rPr>
              <a:t>Return to Step </a:t>
            </a:r>
            <a:r>
              <a:rPr lang="en-US" dirty="0">
                <a:solidFill>
                  <a:srgbClr val="002B52"/>
                </a:solidFill>
              </a:rPr>
              <a:t>3</a:t>
            </a:r>
            <a:r>
              <a:rPr lang="en-US" dirty="0" smtClean="0">
                <a:solidFill>
                  <a:srgbClr val="002B52"/>
                </a:solidFill>
              </a:rPr>
              <a:t> in Activity</a:t>
            </a:r>
          </a:p>
        </p:txBody>
      </p:sp>
      <p:sp>
        <p:nvSpPr>
          <p:cNvPr id="38915" name="Rectangle 3"/>
          <p:cNvSpPr>
            <a:spLocks noGrp="1" noChangeArrowheads="1"/>
          </p:cNvSpPr>
          <p:nvPr>
            <p:ph type="body" idx="1"/>
          </p:nvPr>
        </p:nvSpPr>
        <p:spPr>
          <a:xfrm>
            <a:off x="304800" y="1484601"/>
            <a:ext cx="8229600" cy="4525963"/>
          </a:xfrm>
        </p:spPr>
        <p:txBody>
          <a:bodyPr/>
          <a:lstStyle/>
          <a:p>
            <a:pPr eaLnBrk="1" hangingPunct="1"/>
            <a:endParaRPr lang="en-US" sz="2800" dirty="0" smtClean="0">
              <a:solidFill>
                <a:srgbClr val="002B52"/>
              </a:solidFill>
            </a:endParaRPr>
          </a:p>
          <a:p>
            <a:pPr eaLnBrk="1" hangingPunct="1">
              <a:buFontTx/>
              <a:buNone/>
            </a:pPr>
            <a:r>
              <a:rPr lang="en-US" sz="1200" b="1" dirty="0" smtClean="0"/>
              <a:t>                                                                    </a:t>
            </a:r>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96146" y="3657600"/>
            <a:ext cx="7010400" cy="830997"/>
          </a:xfrm>
          <a:prstGeom prst="rect">
            <a:avLst/>
          </a:prstGeom>
          <a:noFill/>
        </p:spPr>
        <p:txBody>
          <a:bodyPr wrap="square" rtlCol="0">
            <a:spAutoFit/>
          </a:bodyPr>
          <a:lstStyle/>
          <a:p>
            <a:r>
              <a:rPr lang="en-US" sz="2400" b="0" dirty="0" smtClean="0">
                <a:solidFill>
                  <a:srgbClr val="002B52"/>
                </a:solidFill>
                <a:latin typeface="+mj-lt"/>
              </a:rPr>
              <a:t>Note: </a:t>
            </a:r>
            <a:r>
              <a:rPr lang="en-US" sz="2400" b="0" dirty="0">
                <a:solidFill>
                  <a:srgbClr val="002B52"/>
                </a:solidFill>
                <a:latin typeface="+mj-lt"/>
              </a:rPr>
              <a:t>L</a:t>
            </a:r>
            <a:r>
              <a:rPr lang="en-US" sz="2400" b="0" dirty="0" smtClean="0">
                <a:solidFill>
                  <a:srgbClr val="002B52"/>
                </a:solidFill>
                <a:latin typeface="+mj-lt"/>
              </a:rPr>
              <a:t>eave this presentation open as you will return to it shortly</a:t>
            </a:r>
            <a:endParaRPr lang="en-US" sz="2400" b="0" dirty="0">
              <a:solidFill>
                <a:srgbClr val="002B52"/>
              </a:solidFill>
              <a:latin typeface="+mj-lt"/>
            </a:endParaRPr>
          </a:p>
        </p:txBody>
      </p:sp>
    </p:spTree>
    <p:extLst>
      <p:ext uri="{BB962C8B-B14F-4D97-AF65-F5344CB8AC3E}">
        <p14:creationId xmlns:p14="http://schemas.microsoft.com/office/powerpoint/2010/main" val="2208281300"/>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46964" y="2514600"/>
            <a:ext cx="8229600" cy="1143000"/>
          </a:xfrm>
        </p:spPr>
        <p:txBody>
          <a:bodyPr/>
          <a:lstStyle/>
          <a:p>
            <a:pPr eaLnBrk="1" hangingPunct="1"/>
            <a:r>
              <a:rPr lang="en-US" dirty="0" smtClean="0">
                <a:solidFill>
                  <a:srgbClr val="002B52"/>
                </a:solidFill>
              </a:rPr>
              <a:t>Part II: Macromolecules</a:t>
            </a:r>
          </a:p>
        </p:txBody>
      </p:sp>
      <p:sp>
        <p:nvSpPr>
          <p:cNvPr id="38915" name="Rectangle 3"/>
          <p:cNvSpPr>
            <a:spLocks noGrp="1" noChangeArrowheads="1"/>
          </p:cNvSpPr>
          <p:nvPr>
            <p:ph type="body" idx="1"/>
          </p:nvPr>
        </p:nvSpPr>
        <p:spPr>
          <a:xfrm>
            <a:off x="304800" y="1484601"/>
            <a:ext cx="8229600" cy="4525963"/>
          </a:xfrm>
        </p:spPr>
        <p:txBody>
          <a:bodyPr/>
          <a:lstStyle/>
          <a:p>
            <a:pPr eaLnBrk="1" hangingPunct="1"/>
            <a:endParaRPr lang="en-US" sz="2800" dirty="0" smtClean="0">
              <a:solidFill>
                <a:srgbClr val="002B52"/>
              </a:solidFill>
            </a:endParaRPr>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442713"/>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002B52"/>
                </a:solidFill>
              </a:rPr>
              <a:t>The Building Blocks of Life</a:t>
            </a:r>
          </a:p>
        </p:txBody>
      </p:sp>
      <p:sp>
        <p:nvSpPr>
          <p:cNvPr id="38915" name="Rectangle 3"/>
          <p:cNvSpPr>
            <a:spLocks noGrp="1" noChangeArrowheads="1"/>
          </p:cNvSpPr>
          <p:nvPr>
            <p:ph type="body" idx="1"/>
          </p:nvPr>
        </p:nvSpPr>
        <p:spPr>
          <a:xfrm>
            <a:off x="304800" y="1484601"/>
            <a:ext cx="8229600" cy="4525963"/>
          </a:xfrm>
        </p:spPr>
        <p:txBody>
          <a:bodyPr/>
          <a:lstStyle/>
          <a:p>
            <a:pPr eaLnBrk="1" hangingPunct="1"/>
            <a:r>
              <a:rPr lang="en-US" sz="2800" dirty="0" smtClean="0">
                <a:solidFill>
                  <a:srgbClr val="002B52"/>
                </a:solidFill>
              </a:rPr>
              <a:t>All life is made up of four main building blocks called </a:t>
            </a:r>
            <a:r>
              <a:rPr lang="en-US" sz="2800" dirty="0">
                <a:solidFill>
                  <a:srgbClr val="9E0927"/>
                </a:solidFill>
              </a:rPr>
              <a:t>macromolecules</a:t>
            </a:r>
            <a:r>
              <a:rPr lang="en-US" sz="2800" dirty="0" smtClean="0">
                <a:solidFill>
                  <a:srgbClr val="002B52"/>
                </a:solidFill>
              </a:rPr>
              <a:t>.</a:t>
            </a:r>
          </a:p>
          <a:p>
            <a:pPr eaLnBrk="1" hangingPunct="1"/>
            <a:r>
              <a:rPr lang="en-US" sz="2800" dirty="0" smtClean="0">
                <a:solidFill>
                  <a:srgbClr val="002B52"/>
                </a:solidFill>
              </a:rPr>
              <a:t>The four types of macromolecules are:</a:t>
            </a:r>
          </a:p>
          <a:p>
            <a:pPr lvl="1" eaLnBrk="1" hangingPunct="1"/>
            <a:r>
              <a:rPr lang="en-US" dirty="0">
                <a:solidFill>
                  <a:srgbClr val="9E0927"/>
                </a:solidFill>
                <a:ea typeface="+mn-ea"/>
              </a:rPr>
              <a:t>Carbohydrates</a:t>
            </a:r>
          </a:p>
          <a:p>
            <a:pPr lvl="1" eaLnBrk="1" hangingPunct="1"/>
            <a:r>
              <a:rPr lang="en-US" dirty="0">
                <a:solidFill>
                  <a:srgbClr val="9E0927"/>
                </a:solidFill>
                <a:ea typeface="+mn-ea"/>
              </a:rPr>
              <a:t>Proteins</a:t>
            </a:r>
          </a:p>
          <a:p>
            <a:pPr lvl="1" eaLnBrk="1" hangingPunct="1"/>
            <a:r>
              <a:rPr lang="en-US" dirty="0">
                <a:solidFill>
                  <a:srgbClr val="9E0927"/>
                </a:solidFill>
                <a:ea typeface="+mn-ea"/>
              </a:rPr>
              <a:t>Lipids</a:t>
            </a:r>
          </a:p>
          <a:p>
            <a:pPr lvl="1" eaLnBrk="1" hangingPunct="1"/>
            <a:r>
              <a:rPr lang="en-US" dirty="0">
                <a:solidFill>
                  <a:srgbClr val="9E0927"/>
                </a:solidFill>
                <a:ea typeface="+mn-ea"/>
              </a:rPr>
              <a:t>Nucleic Acids</a:t>
            </a:r>
          </a:p>
          <a:p>
            <a:pPr eaLnBrk="1" hangingPunct="1"/>
            <a:endParaRPr lang="en-US" sz="2800" dirty="0" smtClean="0">
              <a:solidFill>
                <a:srgbClr val="002B52"/>
              </a:solidFill>
            </a:endParaRPr>
          </a:p>
          <a:p>
            <a:pPr eaLnBrk="1" hangingPunct="1">
              <a:buFontTx/>
              <a:buNone/>
            </a:pPr>
            <a:r>
              <a:rPr lang="en-US" sz="1200" b="1" dirty="0" smtClean="0"/>
              <a:t>                                                                    </a:t>
            </a:r>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080432"/>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002B52"/>
                </a:solidFill>
              </a:rPr>
              <a:t>Macromolecules</a:t>
            </a:r>
          </a:p>
        </p:txBody>
      </p:sp>
      <p:sp>
        <p:nvSpPr>
          <p:cNvPr id="38915" name="Rectangle 3"/>
          <p:cNvSpPr>
            <a:spLocks noGrp="1" noChangeArrowheads="1"/>
          </p:cNvSpPr>
          <p:nvPr>
            <p:ph type="body" idx="1"/>
          </p:nvPr>
        </p:nvSpPr>
        <p:spPr>
          <a:xfrm>
            <a:off x="304800" y="1484601"/>
            <a:ext cx="8229600" cy="5373399"/>
          </a:xfrm>
        </p:spPr>
        <p:txBody>
          <a:bodyPr/>
          <a:lstStyle/>
          <a:p>
            <a:pPr eaLnBrk="1" hangingPunct="1"/>
            <a:r>
              <a:rPr lang="en-US" sz="2800" dirty="0" smtClean="0">
                <a:solidFill>
                  <a:srgbClr val="002B52"/>
                </a:solidFill>
              </a:rPr>
              <a:t>Macromolecules are large molecules (the word </a:t>
            </a:r>
            <a:r>
              <a:rPr lang="en-US" sz="2800" i="1" dirty="0" smtClean="0">
                <a:solidFill>
                  <a:srgbClr val="002B52"/>
                </a:solidFill>
              </a:rPr>
              <a:t>macro</a:t>
            </a:r>
            <a:r>
              <a:rPr lang="en-US" sz="2800" dirty="0" smtClean="0">
                <a:solidFill>
                  <a:srgbClr val="002B52"/>
                </a:solidFill>
              </a:rPr>
              <a:t> means big or large).</a:t>
            </a:r>
          </a:p>
          <a:p>
            <a:pPr eaLnBrk="1" hangingPunct="1"/>
            <a:r>
              <a:rPr lang="en-US" sz="2800" dirty="0" smtClean="0">
                <a:solidFill>
                  <a:srgbClr val="002B52"/>
                </a:solidFill>
              </a:rPr>
              <a:t>With the exception of lipids, macromolecules are also </a:t>
            </a:r>
            <a:r>
              <a:rPr lang="en-US" sz="2800" dirty="0">
                <a:solidFill>
                  <a:srgbClr val="9E0927"/>
                </a:solidFill>
              </a:rPr>
              <a:t>polymers</a:t>
            </a:r>
            <a:r>
              <a:rPr lang="en-US" sz="2800" dirty="0" smtClean="0">
                <a:solidFill>
                  <a:srgbClr val="002B52"/>
                </a:solidFill>
              </a:rPr>
              <a:t>.</a:t>
            </a:r>
          </a:p>
          <a:p>
            <a:pPr lvl="1" eaLnBrk="1" hangingPunct="1"/>
            <a:r>
              <a:rPr lang="en-US" sz="2400" dirty="0" smtClean="0">
                <a:solidFill>
                  <a:srgbClr val="002B52"/>
                </a:solidFill>
              </a:rPr>
              <a:t>A polymer is a large molecule made of many smaller repeating sub-units, called </a:t>
            </a:r>
            <a:r>
              <a:rPr lang="en-US" dirty="0">
                <a:solidFill>
                  <a:srgbClr val="9E0927"/>
                </a:solidFill>
                <a:ea typeface="+mn-ea"/>
              </a:rPr>
              <a:t>monomers</a:t>
            </a:r>
            <a:r>
              <a:rPr lang="en-US" sz="2400" dirty="0" smtClean="0">
                <a:solidFill>
                  <a:srgbClr val="002B52"/>
                </a:solidFill>
              </a:rPr>
              <a:t>, linked together.</a:t>
            </a:r>
          </a:p>
          <a:p>
            <a:pPr lvl="1" eaLnBrk="1" hangingPunct="1"/>
            <a:endParaRPr lang="en-US" sz="2400" dirty="0">
              <a:solidFill>
                <a:srgbClr val="002B52"/>
              </a:solidFill>
            </a:endParaRPr>
          </a:p>
          <a:p>
            <a:pPr lvl="1" eaLnBrk="1" hangingPunct="1"/>
            <a:endParaRPr lang="en-US" sz="2400" dirty="0" smtClean="0">
              <a:solidFill>
                <a:srgbClr val="002B52"/>
              </a:solidFill>
            </a:endParaRPr>
          </a:p>
          <a:p>
            <a:pPr lvl="1" eaLnBrk="1" hangingPunct="1"/>
            <a:endParaRPr lang="en-US" sz="2400" dirty="0" smtClean="0">
              <a:solidFill>
                <a:srgbClr val="002B52"/>
              </a:solidFill>
            </a:endParaRPr>
          </a:p>
          <a:p>
            <a:pPr marL="457200" lvl="1" indent="0" eaLnBrk="1" hangingPunct="1">
              <a:buNone/>
            </a:pPr>
            <a:r>
              <a:rPr lang="en-US" sz="2400" dirty="0" smtClean="0">
                <a:solidFill>
                  <a:srgbClr val="002B52"/>
                </a:solidFill>
              </a:rPr>
              <a:t>		</a:t>
            </a:r>
            <a:r>
              <a:rPr lang="en-US" sz="2000" dirty="0" smtClean="0">
                <a:solidFill>
                  <a:srgbClr val="002B52"/>
                </a:solidFill>
              </a:rPr>
              <a:t>Monomer: A single unit</a:t>
            </a:r>
          </a:p>
          <a:p>
            <a:pPr marL="457200" lvl="1" indent="0" eaLnBrk="1" hangingPunct="1">
              <a:buNone/>
            </a:pPr>
            <a:r>
              <a:rPr lang="en-US" sz="2000" dirty="0" smtClean="0">
                <a:solidFill>
                  <a:srgbClr val="002B52"/>
                </a:solidFill>
              </a:rPr>
              <a:t>		Polymer: Chain of multiple monomers</a:t>
            </a:r>
          </a:p>
          <a:p>
            <a:pPr eaLnBrk="1" hangingPunct="1">
              <a:buFontTx/>
              <a:buNone/>
            </a:pPr>
            <a:r>
              <a:rPr lang="en-US" sz="1200" b="1" dirty="0" smtClean="0"/>
              <a:t>                                                                    </a:t>
            </a:r>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267200"/>
            <a:ext cx="4757738" cy="1548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39552"/>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46964" y="2514600"/>
            <a:ext cx="8229600" cy="1143000"/>
          </a:xfrm>
        </p:spPr>
        <p:txBody>
          <a:bodyPr/>
          <a:lstStyle/>
          <a:p>
            <a:pPr eaLnBrk="1" hangingPunct="1"/>
            <a:r>
              <a:rPr lang="en-US" dirty="0" smtClean="0">
                <a:solidFill>
                  <a:srgbClr val="002B52"/>
                </a:solidFill>
              </a:rPr>
              <a:t>Return to Step 10  in Activity</a:t>
            </a:r>
          </a:p>
        </p:txBody>
      </p:sp>
      <p:sp>
        <p:nvSpPr>
          <p:cNvPr id="38915" name="Rectangle 3"/>
          <p:cNvSpPr>
            <a:spLocks noGrp="1" noChangeArrowheads="1"/>
          </p:cNvSpPr>
          <p:nvPr>
            <p:ph type="body" idx="1"/>
          </p:nvPr>
        </p:nvSpPr>
        <p:spPr>
          <a:xfrm>
            <a:off x="304800" y="1484601"/>
            <a:ext cx="8229600" cy="4525963"/>
          </a:xfrm>
        </p:spPr>
        <p:txBody>
          <a:bodyPr/>
          <a:lstStyle/>
          <a:p>
            <a:pPr eaLnBrk="1" hangingPunct="1"/>
            <a:endParaRPr lang="en-US" sz="2800" dirty="0" smtClean="0">
              <a:solidFill>
                <a:srgbClr val="002B52"/>
              </a:solidFill>
            </a:endParaRPr>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95316" y="3657600"/>
            <a:ext cx="7010400" cy="830997"/>
          </a:xfrm>
          <a:prstGeom prst="rect">
            <a:avLst/>
          </a:prstGeom>
          <a:noFill/>
        </p:spPr>
        <p:txBody>
          <a:bodyPr wrap="square" rtlCol="0">
            <a:spAutoFit/>
          </a:bodyPr>
          <a:lstStyle/>
          <a:p>
            <a:r>
              <a:rPr lang="en-US" sz="2400" b="0" dirty="0" smtClean="0">
                <a:solidFill>
                  <a:srgbClr val="002B52"/>
                </a:solidFill>
                <a:latin typeface="+mj-lt"/>
              </a:rPr>
              <a:t>Note: </a:t>
            </a:r>
            <a:r>
              <a:rPr lang="en-US" sz="2400" b="0" dirty="0">
                <a:solidFill>
                  <a:srgbClr val="002B52"/>
                </a:solidFill>
                <a:latin typeface="+mj-lt"/>
              </a:rPr>
              <a:t>L</a:t>
            </a:r>
            <a:r>
              <a:rPr lang="en-US" sz="2400" b="0" dirty="0" smtClean="0">
                <a:solidFill>
                  <a:srgbClr val="002B52"/>
                </a:solidFill>
                <a:latin typeface="+mj-lt"/>
              </a:rPr>
              <a:t>eave this presentation open as you will return to it shortly</a:t>
            </a:r>
            <a:endParaRPr lang="en-US" sz="2400" b="0" dirty="0">
              <a:solidFill>
                <a:srgbClr val="002B52"/>
              </a:solidFill>
              <a:latin typeface="+mj-lt"/>
            </a:endParaRPr>
          </a:p>
        </p:txBody>
      </p:sp>
    </p:spTree>
    <p:extLst>
      <p:ext uri="{BB962C8B-B14F-4D97-AF65-F5344CB8AC3E}">
        <p14:creationId xmlns:p14="http://schemas.microsoft.com/office/powerpoint/2010/main" val="2932221069"/>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solidFill>
                  <a:srgbClr val="002B52"/>
                </a:solidFill>
              </a:rPr>
              <a:t>Click on the Puzzle Set that you will be using next:</a:t>
            </a:r>
            <a:endParaRPr lang="en-US" dirty="0" smtClean="0">
              <a:solidFill>
                <a:srgbClr val="002B52"/>
              </a:solidFill>
            </a:endParaRPr>
          </a:p>
        </p:txBody>
      </p:sp>
      <p:sp>
        <p:nvSpPr>
          <p:cNvPr id="38915" name="Rectangle 3"/>
          <p:cNvSpPr>
            <a:spLocks noGrp="1" noChangeArrowheads="1"/>
          </p:cNvSpPr>
          <p:nvPr>
            <p:ph type="body" idx="1"/>
          </p:nvPr>
        </p:nvSpPr>
        <p:spPr>
          <a:xfrm>
            <a:off x="304800" y="1484601"/>
            <a:ext cx="8229600" cy="4525963"/>
          </a:xfrm>
        </p:spPr>
        <p:txBody>
          <a:bodyPr/>
          <a:lstStyle/>
          <a:p>
            <a:pPr marL="0" indent="0" eaLnBrk="1" hangingPunct="1">
              <a:buNone/>
            </a:pPr>
            <a:r>
              <a:rPr lang="en-US" sz="2800" b="1" dirty="0" smtClean="0"/>
              <a:t>	</a:t>
            </a:r>
          </a:p>
          <a:p>
            <a:pPr marL="0" indent="0" eaLnBrk="1" hangingPunct="1">
              <a:buNone/>
            </a:pPr>
            <a:r>
              <a:rPr lang="en-US" sz="2800" b="1" dirty="0"/>
              <a:t>	</a:t>
            </a:r>
            <a:r>
              <a:rPr lang="en-US" sz="2800" b="1" dirty="0" smtClean="0">
                <a:solidFill>
                  <a:srgbClr val="002B52"/>
                </a:solidFill>
              </a:rPr>
              <a:t>Puzzle </a:t>
            </a:r>
            <a:r>
              <a:rPr lang="en-US" sz="2800" b="1" dirty="0">
                <a:solidFill>
                  <a:srgbClr val="002B52"/>
                </a:solidFill>
              </a:rPr>
              <a:t>Set #1 – </a:t>
            </a:r>
            <a:r>
              <a:rPr lang="en-US" sz="2800" b="1" dirty="0" smtClean="0">
                <a:solidFill>
                  <a:srgbClr val="002B52"/>
                </a:solidFill>
              </a:rPr>
              <a:t>Carbohydrates</a:t>
            </a:r>
          </a:p>
          <a:p>
            <a:pPr marL="0" indent="0" eaLnBrk="1" hangingPunct="1">
              <a:buNone/>
            </a:pPr>
            <a:endParaRPr lang="en-US" sz="2800" b="1" dirty="0" smtClean="0">
              <a:solidFill>
                <a:srgbClr val="002B52"/>
              </a:solidFill>
            </a:endParaRPr>
          </a:p>
          <a:p>
            <a:pPr marL="0" indent="0" eaLnBrk="1" hangingPunct="1">
              <a:buNone/>
            </a:pPr>
            <a:r>
              <a:rPr lang="en-US" sz="2800" b="1" dirty="0">
                <a:solidFill>
                  <a:srgbClr val="002B52"/>
                </a:solidFill>
              </a:rPr>
              <a:t>	Puzzle Set #2 – </a:t>
            </a:r>
            <a:r>
              <a:rPr lang="en-US" sz="2800" b="1" dirty="0" smtClean="0">
                <a:solidFill>
                  <a:srgbClr val="002B52"/>
                </a:solidFill>
              </a:rPr>
              <a:t>Proteins</a:t>
            </a:r>
          </a:p>
          <a:p>
            <a:pPr marL="0" indent="0" eaLnBrk="1" hangingPunct="1">
              <a:buNone/>
            </a:pPr>
            <a:endParaRPr lang="en-US" sz="2800" dirty="0">
              <a:solidFill>
                <a:srgbClr val="002B52"/>
              </a:solidFill>
            </a:endParaRPr>
          </a:p>
          <a:p>
            <a:pPr marL="0" indent="0" eaLnBrk="1" hangingPunct="1">
              <a:buNone/>
            </a:pPr>
            <a:r>
              <a:rPr lang="en-US" sz="2800" b="1" dirty="0" smtClean="0">
                <a:solidFill>
                  <a:srgbClr val="002B52"/>
                </a:solidFill>
              </a:rPr>
              <a:t>	</a:t>
            </a:r>
            <a:r>
              <a:rPr lang="en-US" sz="2800" b="1" dirty="0">
                <a:solidFill>
                  <a:srgbClr val="002B52"/>
                </a:solidFill>
              </a:rPr>
              <a:t>Puzzle Set #3 – </a:t>
            </a:r>
            <a:r>
              <a:rPr lang="en-US" sz="2800" b="1" dirty="0" smtClean="0">
                <a:solidFill>
                  <a:srgbClr val="002B52"/>
                </a:solidFill>
              </a:rPr>
              <a:t>Lipids</a:t>
            </a:r>
          </a:p>
          <a:p>
            <a:pPr marL="0" indent="0" eaLnBrk="1" hangingPunct="1">
              <a:buNone/>
            </a:pPr>
            <a:endParaRPr lang="en-US" sz="2800" b="1" dirty="0">
              <a:solidFill>
                <a:srgbClr val="002B52"/>
              </a:solidFill>
            </a:endParaRPr>
          </a:p>
          <a:p>
            <a:pPr marL="0" indent="0" eaLnBrk="1" hangingPunct="1">
              <a:buNone/>
            </a:pPr>
            <a:r>
              <a:rPr lang="en-US" sz="2800" b="1" dirty="0" smtClean="0">
                <a:solidFill>
                  <a:srgbClr val="002B52"/>
                </a:solidFill>
              </a:rPr>
              <a:t>	Nucleic Acids</a:t>
            </a:r>
            <a:endParaRPr lang="en-US" sz="2800" b="1" dirty="0">
              <a:solidFill>
                <a:srgbClr val="002B52"/>
              </a:solidFill>
            </a:endParaRPr>
          </a:p>
          <a:p>
            <a:pPr marL="0" indent="0" eaLnBrk="1" hangingPunct="1">
              <a:buNone/>
            </a:pPr>
            <a:r>
              <a:rPr lang="en-US" sz="2800" b="1" dirty="0" smtClean="0"/>
              <a:t>	</a:t>
            </a:r>
            <a:endParaRPr lang="en-US" sz="2800" b="1" dirty="0"/>
          </a:p>
          <a:p>
            <a:pPr marL="0" indent="0" eaLnBrk="1" hangingPunct="1">
              <a:buNone/>
            </a:pPr>
            <a:endParaRPr lang="en-US" sz="2800" dirty="0" smtClean="0">
              <a:solidFill>
                <a:srgbClr val="002B52"/>
              </a:solidFill>
            </a:endParaRPr>
          </a:p>
          <a:p>
            <a:pPr eaLnBrk="1" hangingPunct="1">
              <a:buFontTx/>
              <a:buNone/>
            </a:pPr>
            <a:r>
              <a:rPr lang="en-US" sz="1200" b="1" dirty="0" smtClean="0"/>
              <a:t>                                                                    </a:t>
            </a:r>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676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spoll\AppData\Local\Microsoft\Windows\Temporary Internet Files\Content.IE5\UX1PF9K5\MC900432674[1].pn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6670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spoll\AppData\Local\Microsoft\Windows\Temporary Internet Files\Content.IE5\UX1PF9K5\MC900432674[1].png">
            <a:hlinkClick r:id="rId6"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6576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spoll\AppData\Local\Microsoft\Windows\Temporary Internet Files\Content.IE5\UX1PF9K5\MC900432674[1].png">
            <a:hlinkClick r:id="rId7"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7244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12462"/>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133600"/>
            <a:ext cx="8229600" cy="1752600"/>
          </a:xfrm>
        </p:spPr>
        <p:txBody>
          <a:bodyPr/>
          <a:lstStyle/>
          <a:p>
            <a:pPr eaLnBrk="1" hangingPunct="1"/>
            <a:r>
              <a:rPr lang="en-US" b="1" dirty="0" smtClean="0">
                <a:solidFill>
                  <a:srgbClr val="002B52"/>
                </a:solidFill>
              </a:rPr>
              <a:t>Puzzle </a:t>
            </a:r>
            <a:r>
              <a:rPr lang="en-US" b="1" dirty="0">
                <a:solidFill>
                  <a:srgbClr val="002B52"/>
                </a:solidFill>
              </a:rPr>
              <a:t>Set #1 – Carbohydrates</a:t>
            </a:r>
            <a:br>
              <a:rPr lang="en-US" b="1" dirty="0">
                <a:solidFill>
                  <a:srgbClr val="002B52"/>
                </a:solidFill>
              </a:rPr>
            </a:br>
            <a:endParaRPr lang="en-US" dirty="0" smtClean="0">
              <a:solidFill>
                <a:srgbClr val="002B52"/>
              </a:solidFill>
            </a:endParaRP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669167"/>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002B52"/>
                </a:solidFill>
              </a:rPr>
              <a:t>Carbohydrates</a:t>
            </a:r>
          </a:p>
        </p:txBody>
      </p:sp>
      <p:sp>
        <p:nvSpPr>
          <p:cNvPr id="38915" name="Rectangle 3"/>
          <p:cNvSpPr>
            <a:spLocks noGrp="1" noChangeArrowheads="1"/>
          </p:cNvSpPr>
          <p:nvPr>
            <p:ph idx="1"/>
          </p:nvPr>
        </p:nvSpPr>
        <p:spPr/>
        <p:txBody>
          <a:bodyPr/>
          <a:lstStyle/>
          <a:p>
            <a:pPr eaLnBrk="1" hangingPunct="1"/>
            <a:r>
              <a:rPr lang="en-US" sz="2800" dirty="0" smtClean="0">
                <a:solidFill>
                  <a:srgbClr val="002B52"/>
                </a:solidFill>
              </a:rPr>
              <a:t>Carbohydrates are the primary energy source for the human body.</a:t>
            </a:r>
          </a:p>
          <a:p>
            <a:pPr lvl="1" eaLnBrk="1" hangingPunct="1"/>
            <a:r>
              <a:rPr lang="en-US" sz="2400" dirty="0" smtClean="0">
                <a:solidFill>
                  <a:srgbClr val="002B52"/>
                </a:solidFill>
              </a:rPr>
              <a:t>The body can obtain energy from lipids and proteins, but carbs are used first if available</a:t>
            </a:r>
          </a:p>
          <a:p>
            <a:pPr lvl="1" eaLnBrk="1" hangingPunct="1"/>
            <a:r>
              <a:rPr lang="en-US" sz="2400" dirty="0" smtClean="0">
                <a:solidFill>
                  <a:srgbClr val="002B52"/>
                </a:solidFill>
              </a:rPr>
              <a:t>Carbs are easily broken down by the body</a:t>
            </a:r>
          </a:p>
          <a:p>
            <a:pPr lvl="1" eaLnBrk="1" hangingPunct="1"/>
            <a:r>
              <a:rPr lang="en-US" sz="2400" dirty="0" smtClean="0">
                <a:solidFill>
                  <a:srgbClr val="002B52"/>
                </a:solidFill>
              </a:rPr>
              <a:t>The energy stored in carbs is captured and ultimately transferred to another molecule called adenosine triphosphate (ATP)</a:t>
            </a:r>
          </a:p>
          <a:p>
            <a:pPr lvl="2" eaLnBrk="1" hangingPunct="1"/>
            <a:r>
              <a:rPr lang="en-US" sz="2000" dirty="0">
                <a:solidFill>
                  <a:srgbClr val="002B52"/>
                </a:solidFill>
              </a:rPr>
              <a:t>ATP is the actual energy source for all cell processes including communication, growth, repair, and reproduction</a:t>
            </a:r>
          </a:p>
          <a:p>
            <a:pPr eaLnBrk="1" hangingPunct="1">
              <a:buFontTx/>
              <a:buNone/>
            </a:pPr>
            <a:r>
              <a:rPr lang="en-US" sz="40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058622"/>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990600"/>
          </a:xfrm>
        </p:spPr>
        <p:txBody>
          <a:bodyPr/>
          <a:lstStyle/>
          <a:p>
            <a:pPr eaLnBrk="1" hangingPunct="1"/>
            <a:r>
              <a:rPr lang="en-US" dirty="0" smtClean="0">
                <a:solidFill>
                  <a:srgbClr val="002B52"/>
                </a:solidFill>
              </a:rPr>
              <a:t>Why Chemistry?</a:t>
            </a:r>
          </a:p>
        </p:txBody>
      </p:sp>
      <p:sp>
        <p:nvSpPr>
          <p:cNvPr id="4099" name="Rectangle 3"/>
          <p:cNvSpPr>
            <a:spLocks noGrp="1" noChangeArrowheads="1"/>
          </p:cNvSpPr>
          <p:nvPr>
            <p:ph type="body" idx="1"/>
          </p:nvPr>
        </p:nvSpPr>
        <p:spPr>
          <a:xfrm>
            <a:off x="381000" y="1143000"/>
            <a:ext cx="8229600" cy="4754563"/>
          </a:xfrm>
        </p:spPr>
        <p:txBody>
          <a:bodyPr/>
          <a:lstStyle/>
          <a:p>
            <a:pPr eaLnBrk="1" hangingPunct="1">
              <a:buClr>
                <a:srgbClr val="002B52"/>
              </a:buClr>
            </a:pPr>
            <a:r>
              <a:rPr lang="en-US" dirty="0" smtClean="0">
                <a:solidFill>
                  <a:srgbClr val="002B52"/>
                </a:solidFill>
              </a:rPr>
              <a:t>To understand the chemical reactions that occur in the human body, it is essential to have some knowledge of basic chemistry.</a:t>
            </a:r>
          </a:p>
          <a:p>
            <a:pPr eaLnBrk="1" hangingPunct="1">
              <a:buClr>
                <a:srgbClr val="002B52"/>
              </a:buClr>
            </a:pPr>
            <a:endParaRPr lang="en-US" dirty="0" smtClean="0">
              <a:solidFill>
                <a:srgbClr val="002B52"/>
              </a:solidFill>
            </a:endParaRPr>
          </a:p>
          <a:p>
            <a:pPr eaLnBrk="1" hangingPunct="1">
              <a:buClr>
                <a:srgbClr val="002B52"/>
              </a:buClr>
            </a:pPr>
            <a:r>
              <a:rPr lang="en-US" dirty="0" smtClean="0">
                <a:solidFill>
                  <a:srgbClr val="9E0927"/>
                </a:solidFill>
              </a:rPr>
              <a:t>Biochemistry</a:t>
            </a:r>
            <a:r>
              <a:rPr lang="en-US" dirty="0" smtClean="0">
                <a:solidFill>
                  <a:srgbClr val="002B52"/>
                </a:solidFill>
              </a:rPr>
              <a:t>, the study of chemical  processes in living organisms, is an important foundation for the biomedical sciences.</a:t>
            </a:r>
          </a:p>
          <a:p>
            <a:pPr marL="0" indent="0" eaLnBrk="1" hangingPunct="1">
              <a:buClr>
                <a:srgbClr val="002B52"/>
              </a:buClr>
              <a:buNone/>
            </a:pPr>
            <a:endParaRPr lang="en-US" dirty="0" smtClean="0">
              <a:solidFill>
                <a:srgbClr val="003FBE"/>
              </a:solidFill>
            </a:endParaRPr>
          </a:p>
          <a:p>
            <a:pPr eaLnBrk="1" hangingPunct="1">
              <a:buClr>
                <a:srgbClr val="002B52"/>
              </a:buClr>
            </a:pPr>
            <a:r>
              <a:rPr lang="en-US" dirty="0" smtClean="0">
                <a:solidFill>
                  <a:srgbClr val="003FBE"/>
                </a:solidFill>
              </a:rPr>
              <a:t> </a:t>
            </a:r>
            <a:r>
              <a:rPr lang="en-US" dirty="0" smtClean="0">
                <a:solidFill>
                  <a:srgbClr val="002B52"/>
                </a:solidFill>
              </a:rPr>
              <a:t>So let’s learn a bit of chemistry!</a:t>
            </a:r>
          </a:p>
        </p:txBody>
      </p:sp>
      <p:pic>
        <p:nvPicPr>
          <p:cNvPr id="7" name="Picture 6"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5626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002B52"/>
                </a:solidFill>
              </a:rPr>
              <a:t>Carbohydrates</a:t>
            </a:r>
          </a:p>
        </p:txBody>
      </p:sp>
      <p:sp>
        <p:nvSpPr>
          <p:cNvPr id="38915" name="Rectangle 3"/>
          <p:cNvSpPr>
            <a:spLocks noGrp="1" noChangeArrowheads="1"/>
          </p:cNvSpPr>
          <p:nvPr>
            <p:ph idx="1"/>
          </p:nvPr>
        </p:nvSpPr>
        <p:spPr/>
        <p:txBody>
          <a:bodyPr/>
          <a:lstStyle/>
          <a:p>
            <a:pPr eaLnBrk="1" hangingPunct="1"/>
            <a:r>
              <a:rPr lang="en-US" sz="2800" dirty="0" smtClean="0">
                <a:solidFill>
                  <a:srgbClr val="002B52"/>
                </a:solidFill>
              </a:rPr>
              <a:t>All carbohydrates are made up of only three elements: </a:t>
            </a:r>
            <a:r>
              <a:rPr lang="en-US" sz="2800" dirty="0">
                <a:solidFill>
                  <a:srgbClr val="9E0927"/>
                </a:solidFill>
              </a:rPr>
              <a:t>carbon</a:t>
            </a:r>
            <a:r>
              <a:rPr lang="en-US" sz="2800" dirty="0" smtClean="0">
                <a:solidFill>
                  <a:srgbClr val="002B52"/>
                </a:solidFill>
              </a:rPr>
              <a:t>, </a:t>
            </a:r>
            <a:r>
              <a:rPr lang="en-US" sz="2800" dirty="0">
                <a:solidFill>
                  <a:srgbClr val="9E0927"/>
                </a:solidFill>
              </a:rPr>
              <a:t>hydrogen</a:t>
            </a:r>
            <a:r>
              <a:rPr lang="en-US" sz="2800" dirty="0" smtClean="0">
                <a:solidFill>
                  <a:srgbClr val="002B52"/>
                </a:solidFill>
              </a:rPr>
              <a:t>, and </a:t>
            </a:r>
            <a:r>
              <a:rPr lang="en-US" sz="2800" dirty="0" smtClean="0">
                <a:solidFill>
                  <a:srgbClr val="9E0927"/>
                </a:solidFill>
              </a:rPr>
              <a:t>oxygen.</a:t>
            </a:r>
            <a:endParaRPr lang="en-US" sz="2800" dirty="0">
              <a:solidFill>
                <a:srgbClr val="9E0927"/>
              </a:solidFill>
            </a:endParaRPr>
          </a:p>
          <a:p>
            <a:pPr eaLnBrk="1" hangingPunct="1"/>
            <a:r>
              <a:rPr lang="en-US" sz="2800" dirty="0" smtClean="0">
                <a:solidFill>
                  <a:srgbClr val="002B52"/>
                </a:solidFill>
              </a:rPr>
              <a:t>All carbs are composed of simple sugars (composed on one monomer) – called </a:t>
            </a:r>
            <a:r>
              <a:rPr lang="en-US" sz="2800" i="1" dirty="0" err="1">
                <a:solidFill>
                  <a:srgbClr val="9E0927"/>
                </a:solidFill>
              </a:rPr>
              <a:t>mono</a:t>
            </a:r>
            <a:r>
              <a:rPr lang="en-US" sz="2800" dirty="0" err="1">
                <a:solidFill>
                  <a:srgbClr val="9E0927"/>
                </a:solidFill>
              </a:rPr>
              <a:t>saccharides</a:t>
            </a:r>
            <a:r>
              <a:rPr lang="en-US" sz="2800" dirty="0" smtClean="0">
                <a:solidFill>
                  <a:srgbClr val="002B52"/>
                </a:solidFill>
              </a:rPr>
              <a:t>.</a:t>
            </a:r>
          </a:p>
          <a:p>
            <a:pPr lvl="1" eaLnBrk="1" hangingPunct="1"/>
            <a:r>
              <a:rPr lang="en-US" sz="2400" dirty="0" smtClean="0">
                <a:solidFill>
                  <a:srgbClr val="002B52"/>
                </a:solidFill>
              </a:rPr>
              <a:t>Examples of </a:t>
            </a:r>
            <a:r>
              <a:rPr lang="en-US" sz="2400" dirty="0" err="1" smtClean="0">
                <a:solidFill>
                  <a:srgbClr val="002B52"/>
                </a:solidFill>
              </a:rPr>
              <a:t>monosaccharides</a:t>
            </a:r>
            <a:r>
              <a:rPr lang="en-US" sz="2400" dirty="0" smtClean="0">
                <a:solidFill>
                  <a:srgbClr val="002B52"/>
                </a:solidFill>
              </a:rPr>
              <a:t>:</a:t>
            </a:r>
          </a:p>
          <a:p>
            <a:pPr lvl="2" eaLnBrk="1" hangingPunct="1"/>
            <a:r>
              <a:rPr lang="en-US" sz="2000" dirty="0" smtClean="0">
                <a:solidFill>
                  <a:srgbClr val="002B52"/>
                </a:solidFill>
              </a:rPr>
              <a:t>Glucose – the primary building block of many complex carbohydrates that are essential for our bodies; common sweetener used in foods</a:t>
            </a:r>
          </a:p>
          <a:p>
            <a:pPr lvl="2" eaLnBrk="1" hangingPunct="1"/>
            <a:r>
              <a:rPr lang="en-US" sz="2000" dirty="0" smtClean="0">
                <a:solidFill>
                  <a:srgbClr val="002B52"/>
                </a:solidFill>
              </a:rPr>
              <a:t>Fructose – simple sugar found in many fruits</a:t>
            </a:r>
          </a:p>
          <a:p>
            <a:pPr lvl="2" eaLnBrk="1" hangingPunct="1"/>
            <a:r>
              <a:rPr lang="en-US" sz="2000" dirty="0" err="1" smtClean="0">
                <a:solidFill>
                  <a:srgbClr val="002B52"/>
                </a:solidFill>
              </a:rPr>
              <a:t>Deoxyribose</a:t>
            </a:r>
            <a:r>
              <a:rPr lang="en-US" sz="2000" dirty="0">
                <a:solidFill>
                  <a:srgbClr val="002B52"/>
                </a:solidFill>
              </a:rPr>
              <a:t> </a:t>
            </a:r>
            <a:r>
              <a:rPr lang="en-US" sz="2000" dirty="0" smtClean="0">
                <a:solidFill>
                  <a:srgbClr val="002B52"/>
                </a:solidFill>
              </a:rPr>
              <a:t>– the sugar molecule used to form DNA</a:t>
            </a:r>
          </a:p>
          <a:p>
            <a:pPr lvl="2" eaLnBrk="1" hangingPunct="1"/>
            <a:r>
              <a:rPr lang="en-US" sz="2000" dirty="0" smtClean="0">
                <a:solidFill>
                  <a:srgbClr val="002B52"/>
                </a:solidFill>
              </a:rPr>
              <a:t>Ribose – the sugar molecule used to form RNA</a:t>
            </a:r>
          </a:p>
          <a:p>
            <a:pPr eaLnBrk="1" hangingPunct="1"/>
            <a:endParaRPr lang="en-US" sz="1200" dirty="0" smtClean="0"/>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6894"/>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solidFill>
                  <a:srgbClr val="002B52"/>
                </a:solidFill>
              </a:rPr>
              <a:t>Choose One</a:t>
            </a:r>
          </a:p>
        </p:txBody>
      </p:sp>
      <p:sp>
        <p:nvSpPr>
          <p:cNvPr id="22531" name="Rectangle 3"/>
          <p:cNvSpPr>
            <a:spLocks noGrp="1" noChangeArrowheads="1"/>
          </p:cNvSpPr>
          <p:nvPr>
            <p:ph type="body" idx="1"/>
          </p:nvPr>
        </p:nvSpPr>
        <p:spPr>
          <a:xfrm>
            <a:off x="381000" y="2514600"/>
            <a:ext cx="8229600" cy="3810000"/>
          </a:xfrm>
        </p:spPr>
        <p:txBody>
          <a:bodyPr/>
          <a:lstStyle/>
          <a:p>
            <a:pPr eaLnBrk="1" hangingPunct="1"/>
            <a:endParaRPr lang="en-US" sz="2400" dirty="0" smtClean="0">
              <a:solidFill>
                <a:srgbClr val="003FBE"/>
              </a:solidFill>
            </a:endParaRPr>
          </a:p>
          <a:p>
            <a:pPr eaLnBrk="1" hangingPunct="1"/>
            <a:r>
              <a:rPr lang="en-US" sz="2400" dirty="0" smtClean="0">
                <a:solidFill>
                  <a:srgbClr val="002B52"/>
                </a:solidFill>
              </a:rPr>
              <a:t>Structural molecules, such as hair</a:t>
            </a:r>
          </a:p>
          <a:p>
            <a:pPr marL="0" indent="0" eaLnBrk="1" hangingPunct="1">
              <a:buNone/>
            </a:pPr>
            <a:r>
              <a:rPr lang="en-US" sz="2400" dirty="0" smtClean="0">
                <a:solidFill>
                  <a:srgbClr val="002B52"/>
                </a:solidFill>
              </a:rPr>
              <a:t>     and fingernails </a:t>
            </a:r>
            <a:endParaRPr lang="en-US" sz="2000" dirty="0" smtClean="0">
              <a:solidFill>
                <a:srgbClr val="002B52"/>
              </a:solidFill>
            </a:endParaRPr>
          </a:p>
          <a:p>
            <a:pPr eaLnBrk="1" hangingPunct="1"/>
            <a:endParaRPr lang="en-US" sz="2000" dirty="0" smtClean="0">
              <a:solidFill>
                <a:srgbClr val="002B52"/>
              </a:solidFill>
            </a:endParaRPr>
          </a:p>
          <a:p>
            <a:pPr eaLnBrk="1" hangingPunct="1"/>
            <a:r>
              <a:rPr lang="en-US" sz="2400" dirty="0" smtClean="0">
                <a:solidFill>
                  <a:srgbClr val="002B52"/>
                </a:solidFill>
              </a:rPr>
              <a:t>Building genetic material</a:t>
            </a:r>
          </a:p>
          <a:p>
            <a:pPr eaLnBrk="1" hangingPunct="1"/>
            <a:endParaRPr lang="en-US" sz="2400" dirty="0" smtClean="0">
              <a:solidFill>
                <a:srgbClr val="002B52"/>
              </a:solidFill>
            </a:endParaRPr>
          </a:p>
          <a:p>
            <a:pPr eaLnBrk="1" hangingPunct="1"/>
            <a:r>
              <a:rPr lang="en-US" sz="2400" dirty="0" smtClean="0">
                <a:solidFill>
                  <a:srgbClr val="002B52"/>
                </a:solidFill>
              </a:rPr>
              <a:t>Energy storage</a:t>
            </a:r>
          </a:p>
          <a:p>
            <a:pPr eaLnBrk="1" hangingPunct="1"/>
            <a:endParaRPr lang="en-US" sz="2400" dirty="0" smtClean="0">
              <a:solidFill>
                <a:srgbClr val="002B52"/>
              </a:solidFill>
            </a:endParaRPr>
          </a:p>
          <a:p>
            <a:pPr eaLnBrk="1" hangingPunct="1"/>
            <a:r>
              <a:rPr lang="en-US" sz="2400" dirty="0" smtClean="0">
                <a:solidFill>
                  <a:srgbClr val="002B52"/>
                </a:solidFill>
              </a:rPr>
              <a:t>Lipid storage </a:t>
            </a:r>
          </a:p>
          <a:p>
            <a:pPr eaLnBrk="1" hangingPunct="1"/>
            <a:endParaRPr lang="en-US" sz="2400" dirty="0" smtClean="0">
              <a:solidFill>
                <a:srgbClr val="003FBE"/>
              </a:solidFill>
            </a:endParaRPr>
          </a:p>
        </p:txBody>
      </p:sp>
      <p:sp>
        <p:nvSpPr>
          <p:cNvPr id="22535" name="Text Box 10"/>
          <p:cNvSpPr txBox="1">
            <a:spLocks noChangeArrowheads="1"/>
          </p:cNvSpPr>
          <p:nvPr/>
        </p:nvSpPr>
        <p:spPr bwMode="auto">
          <a:xfrm>
            <a:off x="533400" y="1371599"/>
            <a:ext cx="73914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2800" dirty="0"/>
              <a:t>.</a:t>
            </a:r>
            <a:r>
              <a:rPr lang="en-US" sz="1600" b="0" dirty="0"/>
              <a:t> </a:t>
            </a:r>
            <a:r>
              <a:rPr lang="en-US" sz="2800" b="0" i="1" dirty="0">
                <a:solidFill>
                  <a:srgbClr val="9E0927"/>
                </a:solidFill>
                <a:latin typeface="Arial" charset="0"/>
              </a:rPr>
              <a:t>C</a:t>
            </a:r>
            <a:r>
              <a:rPr lang="en-US" sz="2800" b="0" i="1" dirty="0" smtClean="0">
                <a:solidFill>
                  <a:srgbClr val="9E0927"/>
                </a:solidFill>
                <a:latin typeface="Arial" charset="0"/>
              </a:rPr>
              <a:t>arbohydrates are mainly used in our bodies for… ?</a:t>
            </a:r>
            <a:endParaRPr lang="en-US" sz="2800" b="0" i="1" dirty="0">
              <a:solidFill>
                <a:srgbClr val="002B52"/>
              </a:solidFill>
              <a:latin typeface="Arial" charset="0"/>
            </a:endParaRPr>
          </a:p>
          <a:p>
            <a:pPr>
              <a:spcBef>
                <a:spcPct val="50000"/>
              </a:spcBef>
            </a:pPr>
            <a:endParaRPr lang="en-US" sz="2400" dirty="0"/>
          </a:p>
        </p:txBody>
      </p:sp>
      <p:pic>
        <p:nvPicPr>
          <p:cNvPr id="8" name="Picture 7"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743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0051" y="389416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spoll\AppData\Local\Microsoft\Windows\Temporary Internet Files\Content.IE5\UX1PF9K5\MC900432674[1].pn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9815" y="5029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943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343762"/>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rgbClr val="9E0927"/>
                </a:solidFill>
              </a:rPr>
              <a:t>Sorry!</a:t>
            </a:r>
          </a:p>
        </p:txBody>
      </p:sp>
      <p:sp>
        <p:nvSpPr>
          <p:cNvPr id="23555" name="Rectangle 3"/>
          <p:cNvSpPr>
            <a:spLocks noGrp="1" noChangeArrowheads="1"/>
          </p:cNvSpPr>
          <p:nvPr>
            <p:ph type="body" idx="1"/>
          </p:nvPr>
        </p:nvSpPr>
        <p:spPr/>
        <p:txBody>
          <a:bodyPr/>
          <a:lstStyle/>
          <a:p>
            <a:pPr eaLnBrk="1" hangingPunct="1"/>
            <a:r>
              <a:rPr lang="en-US" sz="4400" dirty="0" smtClean="0">
                <a:solidFill>
                  <a:srgbClr val="002B52"/>
                </a:solidFill>
              </a:rPr>
              <a:t>Go back and review Carbohydrates:</a:t>
            </a:r>
          </a:p>
          <a:p>
            <a:pPr eaLnBrk="1" hangingPunct="1"/>
            <a:endParaRPr lang="en-US" dirty="0" smtClean="0">
              <a:solidFill>
                <a:srgbClr val="003FBE"/>
              </a:solidFill>
            </a:endParaRPr>
          </a:p>
          <a:p>
            <a:pPr marL="0" indent="0" eaLnBrk="1" hangingPunct="1">
              <a:buNone/>
            </a:pPr>
            <a:endParaRPr lang="en-US" dirty="0" smtClean="0"/>
          </a:p>
        </p:txBody>
      </p:sp>
      <p:sp>
        <p:nvSpPr>
          <p:cNvPr id="23556" name="AutoShape 4">
            <a:hlinkClick r:id="rId3" action="ppaction://hlinksldjump" highlightClick="1"/>
          </p:cNvPr>
          <p:cNvSpPr>
            <a:spLocks noChangeArrowheads="1"/>
          </p:cNvSpPr>
          <p:nvPr/>
        </p:nvSpPr>
        <p:spPr bwMode="auto">
          <a:xfrm>
            <a:off x="2514600" y="3505200"/>
            <a:ext cx="3962400" cy="1295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482789893"/>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solidFill>
                  <a:srgbClr val="9E0927"/>
                </a:solidFill>
              </a:rPr>
              <a:t>Correct!</a:t>
            </a:r>
          </a:p>
        </p:txBody>
      </p:sp>
      <p:sp>
        <p:nvSpPr>
          <p:cNvPr id="23555" name="Rectangle 3"/>
          <p:cNvSpPr>
            <a:spLocks noGrp="1" noChangeArrowheads="1"/>
          </p:cNvSpPr>
          <p:nvPr>
            <p:ph type="body" idx="1"/>
          </p:nvPr>
        </p:nvSpPr>
        <p:spPr/>
        <p:txBody>
          <a:bodyPr/>
          <a:lstStyle/>
          <a:p>
            <a:pPr eaLnBrk="1" hangingPunct="1"/>
            <a:r>
              <a:rPr lang="en-US" sz="4400" dirty="0" smtClean="0">
                <a:solidFill>
                  <a:srgbClr val="002B52"/>
                </a:solidFill>
              </a:rPr>
              <a:t>Continue </a:t>
            </a:r>
            <a:r>
              <a:rPr lang="en-US" sz="4400" dirty="0">
                <a:solidFill>
                  <a:srgbClr val="002B52"/>
                </a:solidFill>
              </a:rPr>
              <a:t>on </a:t>
            </a:r>
            <a:r>
              <a:rPr lang="en-US" sz="4400" dirty="0" smtClean="0">
                <a:solidFill>
                  <a:srgbClr val="002B52"/>
                </a:solidFill>
              </a:rPr>
              <a:t>to the next slide</a:t>
            </a:r>
            <a:endParaRPr lang="en-US" dirty="0">
              <a:solidFill>
                <a:srgbClr val="002B52"/>
              </a:solidFill>
            </a:endParaRPr>
          </a:p>
          <a:p>
            <a:pPr eaLnBrk="1" hangingPunct="1"/>
            <a:endParaRPr lang="en-US" dirty="0" smtClean="0">
              <a:solidFill>
                <a:srgbClr val="003FBE"/>
              </a:solidFill>
            </a:endParaRPr>
          </a:p>
          <a:p>
            <a:pPr marL="0" indent="0" eaLnBrk="1" hangingPunct="1">
              <a:buNone/>
            </a:pPr>
            <a:endParaRPr lang="en-US" dirty="0" smtClean="0"/>
          </a:p>
        </p:txBody>
      </p:sp>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012596"/>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2514600" cy="273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5" y="1143000"/>
            <a:ext cx="4267200" cy="3200400"/>
          </a:xfrm>
          <a:prstGeom prst="rect">
            <a:avLst/>
          </a:prstGeom>
        </p:spPr>
      </p:pic>
      <p:sp>
        <p:nvSpPr>
          <p:cNvPr id="3" name="TextBox 2"/>
          <p:cNvSpPr txBox="1"/>
          <p:nvPr/>
        </p:nvSpPr>
        <p:spPr>
          <a:xfrm>
            <a:off x="3429000" y="1295400"/>
            <a:ext cx="2004511" cy="646331"/>
          </a:xfrm>
          <a:prstGeom prst="rect">
            <a:avLst/>
          </a:prstGeom>
          <a:noFill/>
        </p:spPr>
        <p:txBody>
          <a:bodyPr wrap="square" rtlCol="0">
            <a:spAutoFit/>
          </a:bodyPr>
          <a:lstStyle/>
          <a:p>
            <a:r>
              <a:rPr lang="en-US" sz="3600" dirty="0">
                <a:solidFill>
                  <a:srgbClr val="002B52"/>
                </a:solidFill>
                <a:latin typeface="+mj-lt"/>
                <a:ea typeface="+mj-ea"/>
                <a:cs typeface="+mj-cs"/>
              </a:rPr>
              <a:t>Glucose</a:t>
            </a:r>
          </a:p>
        </p:txBody>
      </p:sp>
      <p:sp>
        <p:nvSpPr>
          <p:cNvPr id="38914" name="Rectangle 2"/>
          <p:cNvSpPr>
            <a:spLocks noGrp="1" noChangeArrowheads="1"/>
          </p:cNvSpPr>
          <p:nvPr>
            <p:ph type="title"/>
          </p:nvPr>
        </p:nvSpPr>
        <p:spPr/>
        <p:txBody>
          <a:bodyPr/>
          <a:lstStyle/>
          <a:p>
            <a:pPr eaLnBrk="1" hangingPunct="1"/>
            <a:r>
              <a:rPr lang="en-US" dirty="0" err="1" smtClean="0">
                <a:solidFill>
                  <a:srgbClr val="002B52"/>
                </a:solidFill>
              </a:rPr>
              <a:t>Monosaccharides</a:t>
            </a:r>
            <a:endParaRPr lang="en-US" dirty="0" smtClean="0">
              <a:solidFill>
                <a:srgbClr val="002B52"/>
              </a:solidFill>
            </a:endParaRPr>
          </a:p>
        </p:txBody>
      </p:sp>
      <p:sp>
        <p:nvSpPr>
          <p:cNvPr id="38915" name="Rectangle 3"/>
          <p:cNvSpPr>
            <a:spLocks noGrp="1" noChangeArrowheads="1"/>
          </p:cNvSpPr>
          <p:nvPr>
            <p:ph idx="1"/>
          </p:nvPr>
        </p:nvSpPr>
        <p:spPr/>
        <p:txBody>
          <a:bodyPr/>
          <a:lstStyle/>
          <a:p>
            <a:pPr eaLnBrk="1" hangingPunct="1"/>
            <a:endParaRPr lang="en-US" sz="1200" dirty="0" smtClean="0"/>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12075" y="4204900"/>
            <a:ext cx="2057400" cy="276999"/>
          </a:xfrm>
          <a:prstGeom prst="rect">
            <a:avLst/>
          </a:prstGeom>
          <a:noFill/>
        </p:spPr>
        <p:txBody>
          <a:bodyPr wrap="square" rtlCol="0">
            <a:spAutoFit/>
          </a:bodyPr>
          <a:lstStyle/>
          <a:p>
            <a:r>
              <a:rPr lang="en-US" sz="1200" b="0" dirty="0" smtClean="0"/>
              <a:t>©</a:t>
            </a:r>
            <a:r>
              <a:rPr lang="en-US" sz="1200" b="0" dirty="0"/>
              <a:t>iStockphoto.com </a:t>
            </a:r>
          </a:p>
        </p:txBody>
      </p:sp>
      <p:sp>
        <p:nvSpPr>
          <p:cNvPr id="5" name="Rectangle 4"/>
          <p:cNvSpPr/>
          <p:nvPr/>
        </p:nvSpPr>
        <p:spPr>
          <a:xfrm>
            <a:off x="457200" y="4343667"/>
            <a:ext cx="8487778" cy="677108"/>
          </a:xfrm>
          <a:prstGeom prst="rect">
            <a:avLst/>
          </a:prstGeom>
        </p:spPr>
        <p:txBody>
          <a:bodyPr wrap="square">
            <a:spAutoFit/>
          </a:bodyPr>
          <a:lstStyle/>
          <a:p>
            <a:r>
              <a:rPr lang="en-US" dirty="0">
                <a:solidFill>
                  <a:srgbClr val="002B52"/>
                </a:solidFill>
              </a:rPr>
              <a:t>Return to Step </a:t>
            </a:r>
            <a:r>
              <a:rPr lang="en-US" dirty="0" smtClean="0">
                <a:solidFill>
                  <a:srgbClr val="002B52"/>
                </a:solidFill>
              </a:rPr>
              <a:t>15  </a:t>
            </a:r>
            <a:r>
              <a:rPr lang="en-US" dirty="0">
                <a:solidFill>
                  <a:srgbClr val="002B52"/>
                </a:solidFill>
              </a:rPr>
              <a:t>in Activity</a:t>
            </a:r>
            <a:endParaRPr lang="en-US" dirty="0"/>
          </a:p>
        </p:txBody>
      </p:sp>
      <p:sp>
        <p:nvSpPr>
          <p:cNvPr id="6" name="Rectangle 5"/>
          <p:cNvSpPr/>
          <p:nvPr/>
        </p:nvSpPr>
        <p:spPr>
          <a:xfrm>
            <a:off x="454925" y="5008630"/>
            <a:ext cx="7344778" cy="1569660"/>
          </a:xfrm>
          <a:prstGeom prst="rect">
            <a:avLst/>
          </a:prstGeom>
        </p:spPr>
        <p:txBody>
          <a:bodyPr wrap="square">
            <a:spAutoFit/>
          </a:bodyPr>
          <a:lstStyle/>
          <a:p>
            <a:r>
              <a:rPr lang="en-US" sz="3200" b="0" dirty="0">
                <a:solidFill>
                  <a:srgbClr val="002B52"/>
                </a:solidFill>
              </a:rPr>
              <a:t>Note: Leave this presentation open as you will return to it shortly</a:t>
            </a:r>
          </a:p>
        </p:txBody>
      </p:sp>
    </p:spTree>
    <p:extLst>
      <p:ext uri="{BB962C8B-B14F-4D97-AF65-F5344CB8AC3E}">
        <p14:creationId xmlns:p14="http://schemas.microsoft.com/office/powerpoint/2010/main" val="3817032954"/>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989969"/>
            <a:ext cx="2628900" cy="2349230"/>
          </a:xfrm>
          <a:prstGeom prst="rect">
            <a:avLst/>
          </a:prstGeom>
        </p:spPr>
      </p:pic>
      <p:sp>
        <p:nvSpPr>
          <p:cNvPr id="38914" name="Rectangle 2"/>
          <p:cNvSpPr>
            <a:spLocks noGrp="1" noChangeArrowheads="1"/>
          </p:cNvSpPr>
          <p:nvPr>
            <p:ph type="title"/>
          </p:nvPr>
        </p:nvSpPr>
        <p:spPr>
          <a:xfrm>
            <a:off x="457200" y="228600"/>
            <a:ext cx="8229600" cy="1143000"/>
          </a:xfrm>
        </p:spPr>
        <p:txBody>
          <a:bodyPr/>
          <a:lstStyle/>
          <a:p>
            <a:pPr eaLnBrk="1" hangingPunct="1"/>
            <a:r>
              <a:rPr lang="en-US" dirty="0" smtClean="0">
                <a:solidFill>
                  <a:srgbClr val="002B52"/>
                </a:solidFill>
              </a:rPr>
              <a:t>Disaccharides</a:t>
            </a:r>
          </a:p>
        </p:txBody>
      </p:sp>
      <p:sp>
        <p:nvSpPr>
          <p:cNvPr id="38915" name="Rectangle 3"/>
          <p:cNvSpPr>
            <a:spLocks noGrp="1" noChangeArrowheads="1"/>
          </p:cNvSpPr>
          <p:nvPr>
            <p:ph idx="1"/>
          </p:nvPr>
        </p:nvSpPr>
        <p:spPr>
          <a:xfrm>
            <a:off x="535106" y="1143000"/>
            <a:ext cx="8229600" cy="4525963"/>
          </a:xfrm>
        </p:spPr>
        <p:txBody>
          <a:bodyPr/>
          <a:lstStyle/>
          <a:p>
            <a:pPr eaLnBrk="1" hangingPunct="1"/>
            <a:r>
              <a:rPr lang="en-US" sz="2800" dirty="0" smtClean="0">
                <a:solidFill>
                  <a:srgbClr val="002B52"/>
                </a:solidFill>
              </a:rPr>
              <a:t>A disaccharide is a carbohydrate created when two </a:t>
            </a:r>
            <a:r>
              <a:rPr lang="en-US" sz="2800" dirty="0" err="1" smtClean="0">
                <a:solidFill>
                  <a:srgbClr val="002B52"/>
                </a:solidFill>
              </a:rPr>
              <a:t>monosaccharides</a:t>
            </a:r>
            <a:r>
              <a:rPr lang="en-US" sz="2800" dirty="0" smtClean="0">
                <a:solidFill>
                  <a:srgbClr val="002B52"/>
                </a:solidFill>
              </a:rPr>
              <a:t> are linked together.</a:t>
            </a:r>
            <a:endParaRPr lang="en-US" sz="1200" dirty="0" smtClean="0"/>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2209323"/>
            <a:ext cx="1676400" cy="276999"/>
          </a:xfrm>
          <a:prstGeom prst="rect">
            <a:avLst/>
          </a:prstGeom>
          <a:noFill/>
        </p:spPr>
        <p:txBody>
          <a:bodyPr wrap="square" rtlCol="0">
            <a:spAutoFit/>
          </a:bodyPr>
          <a:lstStyle/>
          <a:p>
            <a:r>
              <a:rPr lang="en-US" sz="1200" b="0" dirty="0" smtClean="0"/>
              <a:t>©</a:t>
            </a:r>
            <a:r>
              <a:rPr lang="en-US" sz="1200" b="0" dirty="0"/>
              <a:t>iStockphoto.com </a:t>
            </a:r>
          </a:p>
        </p:txBody>
      </p:sp>
      <p:sp>
        <p:nvSpPr>
          <p:cNvPr id="3" name="TextBox 2"/>
          <p:cNvSpPr txBox="1"/>
          <p:nvPr/>
        </p:nvSpPr>
        <p:spPr>
          <a:xfrm>
            <a:off x="2895600" y="4582920"/>
            <a:ext cx="1709240" cy="584775"/>
          </a:xfrm>
          <a:prstGeom prst="rect">
            <a:avLst/>
          </a:prstGeom>
          <a:noFill/>
        </p:spPr>
        <p:txBody>
          <a:bodyPr wrap="square" rtlCol="0">
            <a:spAutoFit/>
          </a:bodyPr>
          <a:lstStyle/>
          <a:p>
            <a:r>
              <a:rPr lang="en-US" sz="3200" b="0" dirty="0">
                <a:solidFill>
                  <a:srgbClr val="002B52"/>
                </a:solidFill>
                <a:latin typeface="+mn-lt"/>
                <a:cs typeface="+mn-cs"/>
              </a:rPr>
              <a:t>Sucrose</a:t>
            </a:r>
          </a:p>
        </p:txBody>
      </p:sp>
      <p:sp>
        <p:nvSpPr>
          <p:cNvPr id="4" name="TextBox 3"/>
          <p:cNvSpPr txBox="1"/>
          <p:nvPr/>
        </p:nvSpPr>
        <p:spPr>
          <a:xfrm>
            <a:off x="3962400" y="2486322"/>
            <a:ext cx="5105400" cy="3508653"/>
          </a:xfrm>
          <a:prstGeom prst="rect">
            <a:avLst/>
          </a:prstGeom>
          <a:noFill/>
        </p:spPr>
        <p:txBody>
          <a:bodyPr wrap="square" rtlCol="0">
            <a:spAutoFit/>
          </a:bodyPr>
          <a:lstStyle/>
          <a:p>
            <a:r>
              <a:rPr lang="en-US" sz="2400" b="0" dirty="0">
                <a:solidFill>
                  <a:srgbClr val="002B52"/>
                </a:solidFill>
                <a:latin typeface="+mn-lt"/>
                <a:cs typeface="+mn-cs"/>
              </a:rPr>
              <a:t>Examples of </a:t>
            </a:r>
            <a:r>
              <a:rPr lang="en-US" sz="2400" b="0" dirty="0" err="1">
                <a:solidFill>
                  <a:srgbClr val="002B52"/>
                </a:solidFill>
                <a:latin typeface="+mn-lt"/>
                <a:cs typeface="+mn-cs"/>
              </a:rPr>
              <a:t>disacchardies</a:t>
            </a:r>
            <a:r>
              <a:rPr lang="en-US" sz="2400" b="0" dirty="0" smtClean="0">
                <a:solidFill>
                  <a:srgbClr val="002B52"/>
                </a:solidFill>
                <a:latin typeface="+mn-lt"/>
                <a:cs typeface="+mn-cs"/>
              </a:rPr>
              <a:t>:</a:t>
            </a:r>
          </a:p>
          <a:p>
            <a:pPr marL="914400" lvl="1" indent="-457200">
              <a:buFont typeface="Arial" pitchFamily="34" charset="0"/>
              <a:buChar char="•"/>
            </a:pPr>
            <a:r>
              <a:rPr lang="en-US" sz="2000" b="0" dirty="0" smtClean="0">
                <a:solidFill>
                  <a:srgbClr val="002B52"/>
                </a:solidFill>
                <a:latin typeface="+mn-lt"/>
                <a:cs typeface="+mn-cs"/>
              </a:rPr>
              <a:t>Sucrose – glucose linked to fructose (common table sugar)</a:t>
            </a:r>
          </a:p>
          <a:p>
            <a:pPr marL="914400" lvl="1" indent="-457200">
              <a:buFont typeface="Arial" pitchFamily="34" charset="0"/>
              <a:buChar char="•"/>
            </a:pPr>
            <a:r>
              <a:rPr lang="en-US" sz="2000" b="0" dirty="0">
                <a:solidFill>
                  <a:srgbClr val="002B52"/>
                </a:solidFill>
                <a:latin typeface="+mn-lt"/>
              </a:rPr>
              <a:t>Maltose – two linked glucose </a:t>
            </a:r>
            <a:r>
              <a:rPr lang="en-US" sz="2000" b="0" dirty="0" smtClean="0">
                <a:solidFill>
                  <a:srgbClr val="002B52"/>
                </a:solidFill>
                <a:latin typeface="+mn-lt"/>
              </a:rPr>
              <a:t>molecules (sugar used to make malted candy and milkshakes)</a:t>
            </a:r>
            <a:endParaRPr lang="en-US" sz="2000" b="0" dirty="0">
              <a:solidFill>
                <a:srgbClr val="002B52"/>
              </a:solidFill>
              <a:latin typeface="+mn-lt"/>
            </a:endParaRPr>
          </a:p>
          <a:p>
            <a:pPr marL="914400" lvl="1" indent="-457200">
              <a:buFont typeface="Arial" pitchFamily="34" charset="0"/>
              <a:buChar char="•"/>
            </a:pPr>
            <a:r>
              <a:rPr lang="en-US" sz="2000" b="0" dirty="0" smtClean="0">
                <a:solidFill>
                  <a:srgbClr val="002B52"/>
                </a:solidFill>
                <a:latin typeface="+mn-lt"/>
                <a:cs typeface="+mn-cs"/>
              </a:rPr>
              <a:t>Lactose – glucose linked to </a:t>
            </a:r>
            <a:r>
              <a:rPr lang="en-US" sz="2000" b="0" dirty="0" err="1" smtClean="0">
                <a:solidFill>
                  <a:srgbClr val="002B52"/>
                </a:solidFill>
                <a:latin typeface="+mn-lt"/>
                <a:cs typeface="+mn-cs"/>
              </a:rPr>
              <a:t>galactose</a:t>
            </a:r>
            <a:r>
              <a:rPr lang="en-US" sz="2000" b="0" dirty="0" smtClean="0">
                <a:solidFill>
                  <a:srgbClr val="002B52"/>
                </a:solidFill>
                <a:latin typeface="+mn-lt"/>
                <a:cs typeface="+mn-cs"/>
              </a:rPr>
              <a:t> (sugar found in cow’s milk)</a:t>
            </a:r>
            <a:endParaRPr lang="en-US" sz="2000" b="0" dirty="0">
              <a:solidFill>
                <a:srgbClr val="002B52"/>
              </a:solidFill>
              <a:latin typeface="+mn-lt"/>
              <a:cs typeface="+mn-cs"/>
            </a:endParaRPr>
          </a:p>
          <a:p>
            <a:endParaRPr lang="en-US"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35" y="4089496"/>
            <a:ext cx="29146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71500" y="5672069"/>
            <a:ext cx="6781800" cy="584775"/>
          </a:xfrm>
          <a:prstGeom prst="rect">
            <a:avLst/>
          </a:prstGeom>
        </p:spPr>
        <p:txBody>
          <a:bodyPr wrap="square">
            <a:spAutoFit/>
          </a:bodyPr>
          <a:lstStyle/>
          <a:p>
            <a:r>
              <a:rPr lang="en-US" sz="3200" dirty="0">
                <a:solidFill>
                  <a:srgbClr val="002B52"/>
                </a:solidFill>
              </a:rPr>
              <a:t>Return to Step </a:t>
            </a:r>
            <a:r>
              <a:rPr lang="en-US" sz="3200" dirty="0" smtClean="0">
                <a:solidFill>
                  <a:srgbClr val="002B52"/>
                </a:solidFill>
              </a:rPr>
              <a:t>17 </a:t>
            </a:r>
            <a:r>
              <a:rPr lang="en-US" sz="3200" dirty="0">
                <a:solidFill>
                  <a:srgbClr val="002B52"/>
                </a:solidFill>
              </a:rPr>
              <a:t>in Activity</a:t>
            </a:r>
            <a:endParaRPr lang="en-US" sz="3200" dirty="0"/>
          </a:p>
        </p:txBody>
      </p:sp>
      <p:sp>
        <p:nvSpPr>
          <p:cNvPr id="7" name="Rectangle 6"/>
          <p:cNvSpPr/>
          <p:nvPr/>
        </p:nvSpPr>
        <p:spPr>
          <a:xfrm>
            <a:off x="0" y="6245896"/>
            <a:ext cx="8458200" cy="707886"/>
          </a:xfrm>
          <a:prstGeom prst="rect">
            <a:avLst/>
          </a:prstGeom>
        </p:spPr>
        <p:txBody>
          <a:bodyPr wrap="square">
            <a:spAutoFit/>
          </a:bodyPr>
          <a:lstStyle/>
          <a:p>
            <a:r>
              <a:rPr lang="en-US" sz="2000" b="0" dirty="0">
                <a:solidFill>
                  <a:srgbClr val="002B52"/>
                </a:solidFill>
              </a:rPr>
              <a:t>Note: Leave this presentation open as you will return to it shortly</a:t>
            </a:r>
          </a:p>
        </p:txBody>
      </p:sp>
    </p:spTree>
    <p:extLst>
      <p:ext uri="{BB962C8B-B14F-4D97-AF65-F5344CB8AC3E}">
        <p14:creationId xmlns:p14="http://schemas.microsoft.com/office/powerpoint/2010/main" val="2761658399"/>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23985"/>
            <a:ext cx="3962400" cy="2971800"/>
          </a:xfrm>
          <a:prstGeom prst="rect">
            <a:avLst/>
          </a:prstGeom>
        </p:spPr>
      </p:pic>
      <p:sp>
        <p:nvSpPr>
          <p:cNvPr id="38914" name="Rectangle 2"/>
          <p:cNvSpPr>
            <a:spLocks noGrp="1" noChangeArrowheads="1"/>
          </p:cNvSpPr>
          <p:nvPr>
            <p:ph type="title"/>
          </p:nvPr>
        </p:nvSpPr>
        <p:spPr>
          <a:xfrm>
            <a:off x="457200" y="228600"/>
            <a:ext cx="8229600" cy="1143000"/>
          </a:xfrm>
        </p:spPr>
        <p:txBody>
          <a:bodyPr/>
          <a:lstStyle/>
          <a:p>
            <a:pPr eaLnBrk="1" hangingPunct="1"/>
            <a:r>
              <a:rPr lang="en-US" dirty="0" smtClean="0">
                <a:solidFill>
                  <a:srgbClr val="002B52"/>
                </a:solidFill>
              </a:rPr>
              <a:t>Polysaccharides</a:t>
            </a:r>
          </a:p>
        </p:txBody>
      </p:sp>
      <p:sp>
        <p:nvSpPr>
          <p:cNvPr id="38915" name="Rectangle 3"/>
          <p:cNvSpPr>
            <a:spLocks noGrp="1" noChangeArrowheads="1"/>
          </p:cNvSpPr>
          <p:nvPr>
            <p:ph idx="1"/>
          </p:nvPr>
        </p:nvSpPr>
        <p:spPr>
          <a:xfrm>
            <a:off x="381000" y="1265237"/>
            <a:ext cx="8229600" cy="4906963"/>
          </a:xfrm>
        </p:spPr>
        <p:txBody>
          <a:bodyPr/>
          <a:lstStyle/>
          <a:p>
            <a:pPr eaLnBrk="1" hangingPunct="1"/>
            <a:r>
              <a:rPr lang="en-US" sz="2400" dirty="0" smtClean="0">
                <a:solidFill>
                  <a:srgbClr val="002B52"/>
                </a:solidFill>
              </a:rPr>
              <a:t>A polysaccharide is a carbohydrate created when three or more </a:t>
            </a:r>
            <a:r>
              <a:rPr lang="en-US" sz="2400" dirty="0" err="1" smtClean="0">
                <a:solidFill>
                  <a:srgbClr val="002B52"/>
                </a:solidFill>
              </a:rPr>
              <a:t>monosaccharides</a:t>
            </a:r>
            <a:r>
              <a:rPr lang="en-US" sz="2400" dirty="0" smtClean="0">
                <a:solidFill>
                  <a:srgbClr val="002B52"/>
                </a:solidFill>
              </a:rPr>
              <a:t> are linked together (polysaccharides can contains hundreds or even thousands of sugar units bonded together)</a:t>
            </a:r>
            <a:r>
              <a:rPr lang="en-US" sz="2800" dirty="0" smtClean="0">
                <a:solidFill>
                  <a:srgbClr val="002B52"/>
                </a:solidFill>
              </a:rPr>
              <a:t>.</a:t>
            </a:r>
            <a:endParaRPr lang="en-US" sz="1200" dirty="0" smtClean="0"/>
          </a:p>
          <a:p>
            <a:pPr eaLnBrk="1" hangingPunct="1">
              <a:buFontTx/>
              <a:buNone/>
            </a:pPr>
            <a:r>
              <a:rPr lang="en-US" sz="1200" b="1" dirty="0" smtClean="0"/>
              <a:t>                                  </a:t>
            </a:r>
          </a:p>
        </p:txBody>
      </p:sp>
      <p:sp>
        <p:nvSpPr>
          <p:cNvPr id="5" name="TextBox 4"/>
          <p:cNvSpPr txBox="1"/>
          <p:nvPr/>
        </p:nvSpPr>
        <p:spPr>
          <a:xfrm>
            <a:off x="1447800" y="5271700"/>
            <a:ext cx="2057400" cy="276999"/>
          </a:xfrm>
          <a:prstGeom prst="rect">
            <a:avLst/>
          </a:prstGeom>
          <a:noFill/>
        </p:spPr>
        <p:txBody>
          <a:bodyPr wrap="square" rtlCol="0">
            <a:spAutoFit/>
          </a:bodyPr>
          <a:lstStyle/>
          <a:p>
            <a:r>
              <a:rPr lang="en-US" sz="1200" b="0" dirty="0" smtClean="0"/>
              <a:t>©</a:t>
            </a:r>
            <a:r>
              <a:rPr lang="en-US" sz="1200" b="0" dirty="0"/>
              <a:t>iStockphoto.com </a:t>
            </a:r>
          </a:p>
        </p:txBody>
      </p:sp>
      <p:sp>
        <p:nvSpPr>
          <p:cNvPr id="3" name="TextBox 2"/>
          <p:cNvSpPr txBox="1"/>
          <p:nvPr/>
        </p:nvSpPr>
        <p:spPr>
          <a:xfrm>
            <a:off x="533400" y="2796553"/>
            <a:ext cx="2019300" cy="584775"/>
          </a:xfrm>
          <a:prstGeom prst="rect">
            <a:avLst/>
          </a:prstGeom>
          <a:noFill/>
        </p:spPr>
        <p:txBody>
          <a:bodyPr wrap="square" rtlCol="0">
            <a:spAutoFit/>
          </a:bodyPr>
          <a:lstStyle/>
          <a:p>
            <a:r>
              <a:rPr lang="en-US" sz="3200" b="0" dirty="0" smtClean="0">
                <a:solidFill>
                  <a:srgbClr val="002B52"/>
                </a:solidFill>
                <a:latin typeface="+mn-lt"/>
                <a:cs typeface="+mn-cs"/>
              </a:rPr>
              <a:t>Starch</a:t>
            </a:r>
            <a:endParaRPr lang="en-US" sz="3200" b="0" dirty="0">
              <a:solidFill>
                <a:srgbClr val="002B52"/>
              </a:solidFill>
              <a:latin typeface="+mn-lt"/>
              <a:cs typeface="+mn-cs"/>
            </a:endParaRPr>
          </a:p>
        </p:txBody>
      </p:sp>
      <p:sp>
        <p:nvSpPr>
          <p:cNvPr id="4" name="TextBox 3"/>
          <p:cNvSpPr txBox="1"/>
          <p:nvPr/>
        </p:nvSpPr>
        <p:spPr>
          <a:xfrm>
            <a:off x="4953000" y="2707016"/>
            <a:ext cx="4114800" cy="3416320"/>
          </a:xfrm>
          <a:prstGeom prst="rect">
            <a:avLst/>
          </a:prstGeom>
          <a:noFill/>
        </p:spPr>
        <p:txBody>
          <a:bodyPr wrap="square" rtlCol="0">
            <a:spAutoFit/>
          </a:bodyPr>
          <a:lstStyle/>
          <a:p>
            <a:pPr marL="342900" indent="-342900">
              <a:buFont typeface="Arial" pitchFamily="34" charset="0"/>
              <a:buChar char="•"/>
            </a:pPr>
            <a:r>
              <a:rPr lang="en-US" sz="2000" b="0" dirty="0" smtClean="0">
                <a:solidFill>
                  <a:srgbClr val="002B52"/>
                </a:solidFill>
                <a:latin typeface="+mn-lt"/>
                <a:cs typeface="+mn-cs"/>
              </a:rPr>
              <a:t>These carbohydrates are referred to as complex carbohydrates. </a:t>
            </a:r>
          </a:p>
          <a:p>
            <a:pPr marL="342900" indent="-342900">
              <a:buFont typeface="Arial" pitchFamily="34" charset="0"/>
              <a:buChar char="•"/>
            </a:pPr>
            <a:r>
              <a:rPr lang="en-US" sz="2000" b="0" dirty="0" smtClean="0">
                <a:solidFill>
                  <a:srgbClr val="002B52"/>
                </a:solidFill>
                <a:latin typeface="+mn-lt"/>
                <a:cs typeface="+mn-cs"/>
              </a:rPr>
              <a:t>Complex carbohydrates:</a:t>
            </a:r>
          </a:p>
          <a:p>
            <a:pPr marL="800100" lvl="1" indent="-342900">
              <a:buFont typeface="Arial" pitchFamily="34" charset="0"/>
              <a:buChar char="•"/>
            </a:pPr>
            <a:r>
              <a:rPr lang="en-US" sz="2000" b="0" dirty="0" smtClean="0">
                <a:solidFill>
                  <a:srgbClr val="002B52"/>
                </a:solidFill>
                <a:latin typeface="+mn-lt"/>
                <a:cs typeface="+mn-cs"/>
              </a:rPr>
              <a:t>Don’t taste sweet</a:t>
            </a:r>
          </a:p>
          <a:p>
            <a:pPr marL="800100" lvl="1" indent="-342900">
              <a:buFont typeface="Arial" pitchFamily="34" charset="0"/>
              <a:buChar char="•"/>
            </a:pPr>
            <a:r>
              <a:rPr lang="en-US" sz="2000" b="0" dirty="0" smtClean="0">
                <a:solidFill>
                  <a:srgbClr val="002B52"/>
                </a:solidFill>
                <a:latin typeface="+mn-lt"/>
                <a:cs typeface="+mn-cs"/>
              </a:rPr>
              <a:t>Are insoluble in water</a:t>
            </a:r>
          </a:p>
          <a:p>
            <a:pPr marL="800100" lvl="1" indent="-342900">
              <a:buFont typeface="Arial" pitchFamily="34" charset="0"/>
              <a:buChar char="•"/>
            </a:pPr>
            <a:r>
              <a:rPr lang="en-US" sz="2000" b="0" dirty="0" smtClean="0">
                <a:solidFill>
                  <a:srgbClr val="002B52"/>
                </a:solidFill>
                <a:latin typeface="+mn-lt"/>
                <a:cs typeface="+mn-cs"/>
              </a:rPr>
              <a:t>High energy foods that can be harnessed for energy</a:t>
            </a:r>
          </a:p>
          <a:p>
            <a:endParaRPr lang="en-US" sz="1800" b="0" dirty="0" smtClean="0">
              <a:solidFill>
                <a:srgbClr val="002B52"/>
              </a:solidFill>
              <a:latin typeface="+mn-lt"/>
              <a:cs typeface="+mn-cs"/>
            </a:endParaRPr>
          </a:p>
          <a:p>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74" y="5856636"/>
            <a:ext cx="3806225" cy="696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descr="C:\Users\spoll\AppData\Local\Microsoft\Windows\Temporary Internet Files\Content.IE5\UX1PF9K5\MC900432674[1].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444380"/>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28600"/>
            <a:ext cx="8229600" cy="1143000"/>
          </a:xfrm>
        </p:spPr>
        <p:txBody>
          <a:bodyPr/>
          <a:lstStyle/>
          <a:p>
            <a:pPr eaLnBrk="1" hangingPunct="1"/>
            <a:r>
              <a:rPr lang="en-US" dirty="0" smtClean="0">
                <a:solidFill>
                  <a:srgbClr val="002B52"/>
                </a:solidFill>
              </a:rPr>
              <a:t>Polysaccharides</a:t>
            </a:r>
          </a:p>
        </p:txBody>
      </p:sp>
      <p:sp>
        <p:nvSpPr>
          <p:cNvPr id="38915" name="Rectangle 3"/>
          <p:cNvSpPr>
            <a:spLocks noGrp="1" noChangeArrowheads="1"/>
          </p:cNvSpPr>
          <p:nvPr>
            <p:ph idx="1"/>
          </p:nvPr>
        </p:nvSpPr>
        <p:spPr>
          <a:xfrm>
            <a:off x="381000" y="1219200"/>
            <a:ext cx="8229600" cy="4906963"/>
          </a:xfrm>
        </p:spPr>
        <p:txBody>
          <a:bodyPr/>
          <a:lstStyle/>
          <a:p>
            <a:pPr eaLnBrk="1" hangingPunct="1"/>
            <a:r>
              <a:rPr lang="en-US" sz="2400" dirty="0" smtClean="0">
                <a:solidFill>
                  <a:srgbClr val="002B52"/>
                </a:solidFill>
              </a:rPr>
              <a:t>Animals, including humans, combine multiple glucose molecules obtained from food to form </a:t>
            </a:r>
            <a:r>
              <a:rPr lang="en-US" sz="2800" dirty="0">
                <a:solidFill>
                  <a:srgbClr val="9E0927"/>
                </a:solidFill>
              </a:rPr>
              <a:t>glycogen</a:t>
            </a:r>
            <a:r>
              <a:rPr lang="en-US" sz="2400" dirty="0" smtClean="0">
                <a:solidFill>
                  <a:srgbClr val="002B52"/>
                </a:solidFill>
              </a:rPr>
              <a:t>.</a:t>
            </a:r>
          </a:p>
          <a:p>
            <a:pPr eaLnBrk="1" hangingPunct="1"/>
            <a:r>
              <a:rPr lang="en-US" sz="2400" dirty="0" smtClean="0">
                <a:solidFill>
                  <a:srgbClr val="002B52"/>
                </a:solidFill>
              </a:rPr>
              <a:t>Glycogen is stored in the liver and muscle tissue to use as an energy source for when the body needs it.</a:t>
            </a:r>
          </a:p>
          <a:p>
            <a:pPr eaLnBrk="1" hangingPunct="1"/>
            <a:endParaRPr lang="en-US" sz="800" dirty="0" smtClean="0"/>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978" y="3214643"/>
            <a:ext cx="8763000" cy="141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99732"/>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solidFill>
                  <a:srgbClr val="002B52"/>
                </a:solidFill>
              </a:rPr>
              <a:t>Choose One</a:t>
            </a:r>
          </a:p>
        </p:txBody>
      </p:sp>
      <p:sp>
        <p:nvSpPr>
          <p:cNvPr id="22531" name="Rectangle 3"/>
          <p:cNvSpPr>
            <a:spLocks noGrp="1" noChangeArrowheads="1"/>
          </p:cNvSpPr>
          <p:nvPr>
            <p:ph type="body" idx="1"/>
          </p:nvPr>
        </p:nvSpPr>
        <p:spPr>
          <a:xfrm>
            <a:off x="381000" y="3124200"/>
            <a:ext cx="8229600" cy="3200400"/>
          </a:xfrm>
        </p:spPr>
        <p:txBody>
          <a:bodyPr/>
          <a:lstStyle/>
          <a:p>
            <a:pPr eaLnBrk="1" hangingPunct="1"/>
            <a:endParaRPr lang="en-US" sz="2400" dirty="0" smtClean="0">
              <a:solidFill>
                <a:srgbClr val="003FBE"/>
              </a:solidFill>
            </a:endParaRPr>
          </a:p>
          <a:p>
            <a:pPr eaLnBrk="1" hangingPunct="1"/>
            <a:r>
              <a:rPr lang="en-US" sz="2400" dirty="0" smtClean="0">
                <a:solidFill>
                  <a:srgbClr val="002B52"/>
                </a:solidFill>
              </a:rPr>
              <a:t>Disaccharide </a:t>
            </a:r>
            <a:endParaRPr lang="en-US" sz="2000" dirty="0" smtClean="0">
              <a:solidFill>
                <a:srgbClr val="002B52"/>
              </a:solidFill>
            </a:endParaRPr>
          </a:p>
          <a:p>
            <a:pPr eaLnBrk="1" hangingPunct="1"/>
            <a:endParaRPr lang="en-US" sz="2000" dirty="0" smtClean="0">
              <a:solidFill>
                <a:srgbClr val="002B52"/>
              </a:solidFill>
            </a:endParaRPr>
          </a:p>
          <a:p>
            <a:pPr eaLnBrk="1" hangingPunct="1"/>
            <a:r>
              <a:rPr lang="en-US" sz="2400" dirty="0" smtClean="0">
                <a:solidFill>
                  <a:srgbClr val="002B52"/>
                </a:solidFill>
              </a:rPr>
              <a:t>Monosaccharide</a:t>
            </a:r>
          </a:p>
          <a:p>
            <a:pPr eaLnBrk="1" hangingPunct="1"/>
            <a:endParaRPr lang="en-US" sz="2400" dirty="0" smtClean="0">
              <a:solidFill>
                <a:srgbClr val="002B52"/>
              </a:solidFill>
            </a:endParaRPr>
          </a:p>
          <a:p>
            <a:pPr eaLnBrk="1" hangingPunct="1"/>
            <a:r>
              <a:rPr lang="en-US" sz="2400" dirty="0" smtClean="0">
                <a:solidFill>
                  <a:srgbClr val="002B52"/>
                </a:solidFill>
              </a:rPr>
              <a:t>Complex Carbohydrate </a:t>
            </a:r>
          </a:p>
          <a:p>
            <a:pPr eaLnBrk="1" hangingPunct="1"/>
            <a:endParaRPr lang="en-US" sz="2400" dirty="0" smtClean="0">
              <a:solidFill>
                <a:srgbClr val="003FBE"/>
              </a:solidFill>
            </a:endParaRPr>
          </a:p>
        </p:txBody>
      </p:sp>
      <p:sp>
        <p:nvSpPr>
          <p:cNvPr id="22535" name="Text Box 10"/>
          <p:cNvSpPr txBox="1">
            <a:spLocks noChangeArrowheads="1"/>
          </p:cNvSpPr>
          <p:nvPr/>
        </p:nvSpPr>
        <p:spPr bwMode="auto">
          <a:xfrm>
            <a:off x="533400" y="1371599"/>
            <a:ext cx="7391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2800" dirty="0"/>
              <a:t>.</a:t>
            </a:r>
            <a:r>
              <a:rPr lang="en-US" sz="1600" b="0" dirty="0"/>
              <a:t> </a:t>
            </a:r>
            <a:r>
              <a:rPr lang="en-US" sz="2800" b="0" i="1" dirty="0" smtClean="0">
                <a:solidFill>
                  <a:srgbClr val="9E0927"/>
                </a:solidFill>
                <a:latin typeface="Arial" charset="0"/>
              </a:rPr>
              <a:t>The molecule shown below is a … ?</a:t>
            </a:r>
            <a:endParaRPr lang="en-US" sz="2800" b="0" i="1" dirty="0">
              <a:solidFill>
                <a:srgbClr val="002B52"/>
              </a:solidFill>
              <a:latin typeface="Arial" charset="0"/>
            </a:endParaRPr>
          </a:p>
          <a:p>
            <a:pPr>
              <a:spcBef>
                <a:spcPct val="50000"/>
              </a:spcBef>
            </a:pPr>
            <a:endParaRPr lang="en-US" sz="2400" dirty="0"/>
          </a:p>
        </p:txBody>
      </p:sp>
      <p:pic>
        <p:nvPicPr>
          <p:cNvPr id="8" name="Picture 7"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30993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spoll\AppData\Local\Microsoft\Windows\Temporary Internet Files\Content.IE5\UX1PF9K5\MC900432674[1].pn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1289" y="4114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spoll\AppData\Local\Microsoft\Windows\Temporary Internet Files\Content.IE5\UX1PF9K5\MC900432674[1].pn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8222" y="5029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017239"/>
            <a:ext cx="20193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rgbClr val="9E0927"/>
                </a:solidFill>
              </a:rPr>
              <a:t>Sorry!</a:t>
            </a:r>
          </a:p>
        </p:txBody>
      </p:sp>
      <p:sp>
        <p:nvSpPr>
          <p:cNvPr id="23555" name="Rectangle 3"/>
          <p:cNvSpPr>
            <a:spLocks noGrp="1" noChangeArrowheads="1"/>
          </p:cNvSpPr>
          <p:nvPr>
            <p:ph type="body" idx="1"/>
          </p:nvPr>
        </p:nvSpPr>
        <p:spPr/>
        <p:txBody>
          <a:bodyPr/>
          <a:lstStyle/>
          <a:p>
            <a:pPr eaLnBrk="1" hangingPunct="1"/>
            <a:r>
              <a:rPr lang="en-US" sz="4400" dirty="0" smtClean="0">
                <a:solidFill>
                  <a:srgbClr val="002B52"/>
                </a:solidFill>
              </a:rPr>
              <a:t>Go back and review Carbohydrates:</a:t>
            </a:r>
          </a:p>
          <a:p>
            <a:pPr eaLnBrk="1" hangingPunct="1"/>
            <a:endParaRPr lang="en-US" dirty="0" smtClean="0">
              <a:solidFill>
                <a:srgbClr val="003FBE"/>
              </a:solidFill>
            </a:endParaRPr>
          </a:p>
          <a:p>
            <a:pPr marL="0" indent="0" eaLnBrk="1" hangingPunct="1">
              <a:buNone/>
            </a:pPr>
            <a:endParaRPr lang="en-US" dirty="0" smtClean="0"/>
          </a:p>
        </p:txBody>
      </p:sp>
      <p:sp>
        <p:nvSpPr>
          <p:cNvPr id="23556" name="AutoShape 4">
            <a:hlinkClick r:id="rId3" action="ppaction://hlinksldjump" highlightClick="1"/>
          </p:cNvPr>
          <p:cNvSpPr>
            <a:spLocks noChangeArrowheads="1"/>
          </p:cNvSpPr>
          <p:nvPr/>
        </p:nvSpPr>
        <p:spPr bwMode="auto">
          <a:xfrm>
            <a:off x="2514600" y="3505200"/>
            <a:ext cx="3962400" cy="1295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32053114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solidFill>
                  <a:srgbClr val="002B52"/>
                </a:solidFill>
              </a:rPr>
              <a:t>Elements</a:t>
            </a:r>
          </a:p>
        </p:txBody>
      </p:sp>
      <p:sp>
        <p:nvSpPr>
          <p:cNvPr id="5123" name="Rectangle 3"/>
          <p:cNvSpPr>
            <a:spLocks noGrp="1" noChangeArrowheads="1"/>
          </p:cNvSpPr>
          <p:nvPr>
            <p:ph type="body" idx="1"/>
          </p:nvPr>
        </p:nvSpPr>
        <p:spPr/>
        <p:txBody>
          <a:bodyPr/>
          <a:lstStyle/>
          <a:p>
            <a:pPr eaLnBrk="1" hangingPunct="1">
              <a:lnSpc>
                <a:spcPct val="80000"/>
              </a:lnSpc>
            </a:pPr>
            <a:r>
              <a:rPr lang="en-US" dirty="0" smtClean="0">
                <a:solidFill>
                  <a:srgbClr val="002B52"/>
                </a:solidFill>
              </a:rPr>
              <a:t>All matter is made of </a:t>
            </a:r>
            <a:r>
              <a:rPr lang="en-US" dirty="0" smtClean="0">
                <a:solidFill>
                  <a:srgbClr val="9E0927"/>
                </a:solidFill>
              </a:rPr>
              <a:t>elements. </a:t>
            </a:r>
          </a:p>
          <a:p>
            <a:pPr eaLnBrk="1" hangingPunct="1">
              <a:lnSpc>
                <a:spcPct val="80000"/>
              </a:lnSpc>
            </a:pPr>
            <a:endParaRPr lang="en-US" dirty="0" smtClean="0">
              <a:solidFill>
                <a:srgbClr val="E60702"/>
              </a:solidFill>
            </a:endParaRPr>
          </a:p>
          <a:p>
            <a:pPr eaLnBrk="1" hangingPunct="1">
              <a:lnSpc>
                <a:spcPct val="80000"/>
              </a:lnSpc>
            </a:pPr>
            <a:r>
              <a:rPr lang="en-US" dirty="0" smtClean="0">
                <a:solidFill>
                  <a:srgbClr val="002B52"/>
                </a:solidFill>
              </a:rPr>
              <a:t>There are 117 known elements, of which 92 occur in nature. The other 25 are produced in laboratories and exist for very short periods of time.</a:t>
            </a:r>
          </a:p>
          <a:p>
            <a:pPr eaLnBrk="1" hangingPunct="1">
              <a:lnSpc>
                <a:spcPct val="80000"/>
              </a:lnSpc>
            </a:pPr>
            <a:endParaRPr lang="en-US" dirty="0" smtClean="0">
              <a:solidFill>
                <a:srgbClr val="002B52"/>
              </a:solidFill>
            </a:endParaRPr>
          </a:p>
          <a:p>
            <a:pPr eaLnBrk="1" hangingPunct="1">
              <a:lnSpc>
                <a:spcPct val="80000"/>
              </a:lnSpc>
            </a:pPr>
            <a:r>
              <a:rPr lang="en-US" dirty="0" smtClean="0">
                <a:solidFill>
                  <a:srgbClr val="002B52"/>
                </a:solidFill>
              </a:rPr>
              <a:t>You can view the periodic table of elements at </a:t>
            </a:r>
            <a:r>
              <a:rPr lang="en-US" dirty="0" smtClean="0">
                <a:hlinkClick r:id="rId3"/>
              </a:rPr>
              <a:t>http://periodic.lanl.gov/index.shtml</a:t>
            </a:r>
            <a:r>
              <a:rPr lang="en-US" dirty="0" smtClean="0"/>
              <a:t> </a:t>
            </a:r>
            <a:endParaRPr lang="en-US" sz="2800" dirty="0" smtClean="0">
              <a:solidFill>
                <a:srgbClr val="003FBE"/>
              </a:solidFill>
            </a:endParaRPr>
          </a:p>
          <a:p>
            <a:pPr eaLnBrk="1" hangingPunct="1">
              <a:lnSpc>
                <a:spcPct val="80000"/>
              </a:lnSpc>
              <a:buFontTx/>
              <a:buNone/>
            </a:pPr>
            <a:r>
              <a:rPr lang="en-US" sz="2800" dirty="0" smtClean="0">
                <a:solidFill>
                  <a:srgbClr val="003FBE"/>
                </a:solidFill>
              </a:rPr>
              <a:t>                                                  </a:t>
            </a:r>
          </a:p>
        </p:txBody>
      </p:sp>
      <p:pic>
        <p:nvPicPr>
          <p:cNvPr id="6" name="Picture 5" descr="C:\Users\spoll\AppData\Local\Microsoft\Windows\Temporary Internet Files\Content.IE5\UX1PF9K5\MC900432674[1].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solidFill>
                  <a:srgbClr val="9E0927"/>
                </a:solidFill>
              </a:rPr>
              <a:t>Correct!</a:t>
            </a:r>
          </a:p>
        </p:txBody>
      </p:sp>
      <p:sp>
        <p:nvSpPr>
          <p:cNvPr id="23555" name="Rectangle 3"/>
          <p:cNvSpPr>
            <a:spLocks noGrp="1" noChangeArrowheads="1"/>
          </p:cNvSpPr>
          <p:nvPr>
            <p:ph type="body" idx="1"/>
          </p:nvPr>
        </p:nvSpPr>
        <p:spPr/>
        <p:txBody>
          <a:bodyPr/>
          <a:lstStyle/>
          <a:p>
            <a:pPr eaLnBrk="1" hangingPunct="1"/>
            <a:r>
              <a:rPr lang="en-US" sz="4400" dirty="0" smtClean="0">
                <a:solidFill>
                  <a:srgbClr val="002B52"/>
                </a:solidFill>
              </a:rPr>
              <a:t>Continue </a:t>
            </a:r>
            <a:r>
              <a:rPr lang="en-US" sz="4400" dirty="0">
                <a:solidFill>
                  <a:srgbClr val="002B52"/>
                </a:solidFill>
              </a:rPr>
              <a:t>on </a:t>
            </a:r>
            <a:r>
              <a:rPr lang="en-US" sz="4400" dirty="0" smtClean="0">
                <a:solidFill>
                  <a:srgbClr val="002B52"/>
                </a:solidFill>
              </a:rPr>
              <a:t>and return </a:t>
            </a:r>
            <a:r>
              <a:rPr lang="en-US" sz="4400" dirty="0">
                <a:solidFill>
                  <a:srgbClr val="002B52"/>
                </a:solidFill>
              </a:rPr>
              <a:t>to Step </a:t>
            </a:r>
            <a:r>
              <a:rPr lang="en-US" sz="4400" dirty="0" smtClean="0">
                <a:solidFill>
                  <a:srgbClr val="002B52"/>
                </a:solidFill>
              </a:rPr>
              <a:t>25  </a:t>
            </a:r>
            <a:r>
              <a:rPr lang="en-US" sz="4400" dirty="0">
                <a:solidFill>
                  <a:srgbClr val="002B52"/>
                </a:solidFill>
              </a:rPr>
              <a:t>in Activity </a:t>
            </a:r>
            <a:endParaRPr lang="en-US" sz="4400" dirty="0" smtClean="0">
              <a:solidFill>
                <a:srgbClr val="002B52"/>
              </a:solidFill>
            </a:endParaRPr>
          </a:p>
          <a:p>
            <a:pPr marL="457200" lvl="1" indent="0" eaLnBrk="1" hangingPunct="1">
              <a:buNone/>
            </a:pPr>
            <a:r>
              <a:rPr lang="en-US" dirty="0">
                <a:solidFill>
                  <a:srgbClr val="002B52"/>
                </a:solidFill>
              </a:rPr>
              <a:t>Note: Leave this presentation open as you will return to it shortly</a:t>
            </a:r>
          </a:p>
          <a:p>
            <a:pPr eaLnBrk="1" hangingPunct="1"/>
            <a:endParaRPr lang="en-US" dirty="0" smtClean="0">
              <a:solidFill>
                <a:srgbClr val="003FBE"/>
              </a:solidFill>
            </a:endParaRPr>
          </a:p>
          <a:p>
            <a:pPr marL="0" indent="0" eaLnBrk="1" hangingPunct="1">
              <a:buNone/>
            </a:pPr>
            <a:endParaRPr lang="en-US" dirty="0" smtClean="0"/>
          </a:p>
        </p:txBody>
      </p:sp>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739658"/>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002B52"/>
                </a:solidFill>
              </a:rPr>
              <a:t>Click on the Puzzle Set that you will be using next:</a:t>
            </a:r>
          </a:p>
        </p:txBody>
      </p:sp>
      <p:sp>
        <p:nvSpPr>
          <p:cNvPr id="38915" name="Rectangle 3"/>
          <p:cNvSpPr>
            <a:spLocks noGrp="1" noChangeArrowheads="1"/>
          </p:cNvSpPr>
          <p:nvPr>
            <p:ph type="body" idx="1"/>
          </p:nvPr>
        </p:nvSpPr>
        <p:spPr>
          <a:xfrm>
            <a:off x="304800" y="1484601"/>
            <a:ext cx="8229600" cy="4525963"/>
          </a:xfrm>
        </p:spPr>
        <p:txBody>
          <a:bodyPr/>
          <a:lstStyle/>
          <a:p>
            <a:pPr marL="0" indent="0" eaLnBrk="1" hangingPunct="1">
              <a:buNone/>
            </a:pPr>
            <a:r>
              <a:rPr lang="en-US" sz="2800" b="1" dirty="0" smtClean="0"/>
              <a:t>	</a:t>
            </a:r>
          </a:p>
          <a:p>
            <a:pPr marL="0" indent="0" eaLnBrk="1" hangingPunct="1">
              <a:buNone/>
            </a:pPr>
            <a:r>
              <a:rPr lang="en-US" sz="2800" b="1" dirty="0"/>
              <a:t>	</a:t>
            </a:r>
            <a:r>
              <a:rPr lang="en-US" sz="2800" b="1" dirty="0" smtClean="0">
                <a:solidFill>
                  <a:srgbClr val="002B52"/>
                </a:solidFill>
              </a:rPr>
              <a:t>Puzzle </a:t>
            </a:r>
            <a:r>
              <a:rPr lang="en-US" sz="2800" b="1" dirty="0">
                <a:solidFill>
                  <a:srgbClr val="002B52"/>
                </a:solidFill>
              </a:rPr>
              <a:t>Set #1 – </a:t>
            </a:r>
            <a:r>
              <a:rPr lang="en-US" sz="2800" b="1" dirty="0" smtClean="0">
                <a:solidFill>
                  <a:srgbClr val="002B52"/>
                </a:solidFill>
              </a:rPr>
              <a:t>Carbohydrates</a:t>
            </a:r>
          </a:p>
          <a:p>
            <a:pPr marL="0" indent="0" eaLnBrk="1" hangingPunct="1">
              <a:buNone/>
            </a:pPr>
            <a:endParaRPr lang="en-US" sz="2800" b="1" dirty="0" smtClean="0">
              <a:solidFill>
                <a:srgbClr val="002B52"/>
              </a:solidFill>
            </a:endParaRPr>
          </a:p>
          <a:p>
            <a:pPr marL="0" indent="0" eaLnBrk="1" hangingPunct="1">
              <a:buNone/>
            </a:pPr>
            <a:r>
              <a:rPr lang="en-US" sz="2800" b="1" dirty="0">
                <a:solidFill>
                  <a:srgbClr val="002B52"/>
                </a:solidFill>
              </a:rPr>
              <a:t>	Puzzle Set #2 – </a:t>
            </a:r>
            <a:r>
              <a:rPr lang="en-US" sz="2800" b="1" dirty="0" smtClean="0">
                <a:solidFill>
                  <a:srgbClr val="002B52"/>
                </a:solidFill>
              </a:rPr>
              <a:t>Proteins</a:t>
            </a:r>
          </a:p>
          <a:p>
            <a:pPr marL="0" indent="0" eaLnBrk="1" hangingPunct="1">
              <a:buNone/>
            </a:pPr>
            <a:endParaRPr lang="en-US" sz="2800" dirty="0">
              <a:solidFill>
                <a:srgbClr val="002B52"/>
              </a:solidFill>
            </a:endParaRPr>
          </a:p>
          <a:p>
            <a:pPr marL="0" indent="0" eaLnBrk="1" hangingPunct="1">
              <a:buNone/>
            </a:pPr>
            <a:r>
              <a:rPr lang="en-US" sz="2800" b="1" dirty="0" smtClean="0">
                <a:solidFill>
                  <a:srgbClr val="002B52"/>
                </a:solidFill>
              </a:rPr>
              <a:t>	</a:t>
            </a:r>
            <a:r>
              <a:rPr lang="en-US" sz="2800" b="1" dirty="0">
                <a:solidFill>
                  <a:srgbClr val="002B52"/>
                </a:solidFill>
              </a:rPr>
              <a:t>Puzzle Set #3 – </a:t>
            </a:r>
            <a:r>
              <a:rPr lang="en-US" sz="2800" b="1" dirty="0" smtClean="0">
                <a:solidFill>
                  <a:srgbClr val="002B52"/>
                </a:solidFill>
              </a:rPr>
              <a:t>Lipids</a:t>
            </a:r>
          </a:p>
          <a:p>
            <a:pPr marL="0" indent="0" eaLnBrk="1" hangingPunct="1">
              <a:buNone/>
            </a:pPr>
            <a:endParaRPr lang="en-US" sz="2800" b="1" dirty="0">
              <a:solidFill>
                <a:srgbClr val="002B52"/>
              </a:solidFill>
            </a:endParaRPr>
          </a:p>
          <a:p>
            <a:pPr marL="0" indent="0" eaLnBrk="1" hangingPunct="1">
              <a:buNone/>
            </a:pPr>
            <a:r>
              <a:rPr lang="en-US" sz="2800" b="1" dirty="0" smtClean="0">
                <a:solidFill>
                  <a:srgbClr val="002B52"/>
                </a:solidFill>
              </a:rPr>
              <a:t>	Nucleic Acids</a:t>
            </a:r>
            <a:endParaRPr lang="en-US" sz="2800" b="1" dirty="0">
              <a:solidFill>
                <a:srgbClr val="002B52"/>
              </a:solidFill>
            </a:endParaRPr>
          </a:p>
          <a:p>
            <a:pPr marL="0" indent="0" eaLnBrk="1" hangingPunct="1">
              <a:buNone/>
            </a:pPr>
            <a:r>
              <a:rPr lang="en-US" sz="2800" b="1" dirty="0" smtClean="0"/>
              <a:t>	</a:t>
            </a:r>
            <a:endParaRPr lang="en-US" sz="2800" b="1" dirty="0"/>
          </a:p>
          <a:p>
            <a:pPr marL="0" indent="0" eaLnBrk="1" hangingPunct="1">
              <a:buNone/>
            </a:pPr>
            <a:endParaRPr lang="en-US" sz="2800" dirty="0" smtClean="0">
              <a:solidFill>
                <a:srgbClr val="002B52"/>
              </a:solidFill>
            </a:endParaRPr>
          </a:p>
          <a:p>
            <a:pPr eaLnBrk="1" hangingPunct="1">
              <a:buFontTx/>
              <a:buNone/>
            </a:pPr>
            <a:r>
              <a:rPr lang="en-US" sz="1200" b="1" dirty="0" smtClean="0"/>
              <a:t>                                                                    </a:t>
            </a:r>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676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spoll\AppData\Local\Microsoft\Windows\Temporary Internet Files\Content.IE5\UX1PF9K5\MC900432674[1].pn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6670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spoll\AppData\Local\Microsoft\Windows\Temporary Internet Files\Content.IE5\UX1PF9K5\MC900432674[1].png">
            <a:hlinkClick r:id="rId6"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6576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spoll\AppData\Local\Microsoft\Windows\Temporary Internet Files\Content.IE5\UX1PF9K5\MC900432674[1].png">
            <a:hlinkClick r:id="rId7"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765343"/>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004854"/>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133600"/>
            <a:ext cx="8229600" cy="1752600"/>
          </a:xfrm>
        </p:spPr>
        <p:txBody>
          <a:bodyPr/>
          <a:lstStyle/>
          <a:p>
            <a:pPr eaLnBrk="1" hangingPunct="1"/>
            <a:r>
              <a:rPr lang="en-US" b="1" dirty="0" smtClean="0">
                <a:solidFill>
                  <a:srgbClr val="002B52"/>
                </a:solidFill>
              </a:rPr>
              <a:t>Puzzle </a:t>
            </a:r>
            <a:r>
              <a:rPr lang="en-US" b="1" dirty="0">
                <a:solidFill>
                  <a:srgbClr val="002B52"/>
                </a:solidFill>
              </a:rPr>
              <a:t>Set </a:t>
            </a:r>
            <a:r>
              <a:rPr lang="en-US" b="1" dirty="0" smtClean="0">
                <a:solidFill>
                  <a:srgbClr val="002B52"/>
                </a:solidFill>
              </a:rPr>
              <a:t>#2 </a:t>
            </a:r>
            <a:r>
              <a:rPr lang="en-US" b="1" dirty="0">
                <a:solidFill>
                  <a:srgbClr val="002B52"/>
                </a:solidFill>
              </a:rPr>
              <a:t>– </a:t>
            </a:r>
            <a:r>
              <a:rPr lang="en-US" b="1" dirty="0" smtClean="0">
                <a:solidFill>
                  <a:srgbClr val="002B52"/>
                </a:solidFill>
              </a:rPr>
              <a:t>Proteins</a:t>
            </a:r>
            <a:r>
              <a:rPr lang="en-US" b="1" dirty="0">
                <a:solidFill>
                  <a:srgbClr val="002B52"/>
                </a:solidFill>
              </a:rPr>
              <a:t/>
            </a:r>
            <a:br>
              <a:rPr lang="en-US" b="1" dirty="0">
                <a:solidFill>
                  <a:srgbClr val="002B52"/>
                </a:solidFill>
              </a:rPr>
            </a:br>
            <a:endParaRPr lang="en-US" dirty="0" smtClean="0">
              <a:solidFill>
                <a:srgbClr val="002B52"/>
              </a:solidFill>
            </a:endParaRP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889021"/>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28600"/>
            <a:ext cx="8229600" cy="1143000"/>
          </a:xfrm>
        </p:spPr>
        <p:txBody>
          <a:bodyPr/>
          <a:lstStyle/>
          <a:p>
            <a:pPr eaLnBrk="1" hangingPunct="1"/>
            <a:r>
              <a:rPr lang="en-US" dirty="0" smtClean="0">
                <a:solidFill>
                  <a:srgbClr val="002B52"/>
                </a:solidFill>
              </a:rPr>
              <a:t>Proteins</a:t>
            </a:r>
          </a:p>
        </p:txBody>
      </p:sp>
      <p:sp>
        <p:nvSpPr>
          <p:cNvPr id="38915" name="Rectangle 3"/>
          <p:cNvSpPr>
            <a:spLocks noGrp="1" noChangeArrowheads="1"/>
          </p:cNvSpPr>
          <p:nvPr>
            <p:ph idx="1"/>
          </p:nvPr>
        </p:nvSpPr>
        <p:spPr>
          <a:xfrm>
            <a:off x="381000" y="1219200"/>
            <a:ext cx="8229600" cy="4906963"/>
          </a:xfrm>
        </p:spPr>
        <p:txBody>
          <a:bodyPr/>
          <a:lstStyle/>
          <a:p>
            <a:pPr eaLnBrk="1" hangingPunct="1"/>
            <a:r>
              <a:rPr lang="en-US" sz="2400" dirty="0">
                <a:solidFill>
                  <a:srgbClr val="002B52"/>
                </a:solidFill>
              </a:rPr>
              <a:t>A</a:t>
            </a:r>
            <a:r>
              <a:rPr lang="en-US" sz="2400" dirty="0" smtClean="0">
                <a:solidFill>
                  <a:srgbClr val="002B52"/>
                </a:solidFill>
              </a:rPr>
              <a:t>re large molecules with many different shapes and structures.</a:t>
            </a:r>
          </a:p>
          <a:p>
            <a:pPr eaLnBrk="1" hangingPunct="1"/>
            <a:r>
              <a:rPr lang="en-US" sz="2400" dirty="0" smtClean="0">
                <a:solidFill>
                  <a:srgbClr val="002B52"/>
                </a:solidFill>
              </a:rPr>
              <a:t>Are the primary structural component of all tissues in humans and all other animals.</a:t>
            </a:r>
          </a:p>
          <a:p>
            <a:pPr eaLnBrk="1" hangingPunct="1"/>
            <a:r>
              <a:rPr lang="en-US" sz="2400" dirty="0" smtClean="0">
                <a:solidFill>
                  <a:srgbClr val="002B52"/>
                </a:solidFill>
              </a:rPr>
              <a:t>Build, maintain, and repair the tissues in the body.</a:t>
            </a:r>
          </a:p>
          <a:p>
            <a:pPr eaLnBrk="1" hangingPunct="1"/>
            <a:r>
              <a:rPr lang="en-US" sz="2400" dirty="0" smtClean="0">
                <a:solidFill>
                  <a:srgbClr val="002B52"/>
                </a:solidFill>
              </a:rPr>
              <a:t>Are highly specialized and have specific purposes in the body.</a:t>
            </a:r>
          </a:p>
          <a:p>
            <a:pPr lvl="1" eaLnBrk="1" hangingPunct="1"/>
            <a:r>
              <a:rPr lang="en-US" sz="2400" dirty="0">
                <a:solidFill>
                  <a:srgbClr val="9E0927"/>
                </a:solidFill>
                <a:ea typeface="+mn-ea"/>
              </a:rPr>
              <a:t>Structural components</a:t>
            </a:r>
          </a:p>
          <a:p>
            <a:pPr lvl="1" eaLnBrk="1" hangingPunct="1"/>
            <a:r>
              <a:rPr lang="en-US" sz="2400" dirty="0">
                <a:solidFill>
                  <a:srgbClr val="9E0927"/>
                </a:solidFill>
                <a:ea typeface="+mn-ea"/>
              </a:rPr>
              <a:t>Signal or communication molecules</a:t>
            </a:r>
          </a:p>
          <a:p>
            <a:pPr lvl="1" eaLnBrk="1" hangingPunct="1"/>
            <a:r>
              <a:rPr lang="en-US" sz="2400" dirty="0">
                <a:solidFill>
                  <a:srgbClr val="9E0927"/>
                </a:solidFill>
                <a:ea typeface="+mn-ea"/>
              </a:rPr>
              <a:t>Enzymes</a:t>
            </a:r>
          </a:p>
          <a:p>
            <a:pPr lvl="1" eaLnBrk="1" hangingPunct="1"/>
            <a:r>
              <a:rPr lang="en-US" sz="2400" dirty="0">
                <a:solidFill>
                  <a:srgbClr val="9E0927"/>
                </a:solidFill>
                <a:ea typeface="+mn-ea"/>
              </a:rPr>
              <a:t>Transport molecules</a:t>
            </a:r>
          </a:p>
          <a:p>
            <a:pPr lvl="1" eaLnBrk="1" hangingPunct="1"/>
            <a:r>
              <a:rPr lang="en-US" sz="2400" dirty="0">
                <a:solidFill>
                  <a:srgbClr val="9E0927"/>
                </a:solidFill>
                <a:ea typeface="+mn-ea"/>
              </a:rPr>
              <a:t>Hormones</a:t>
            </a:r>
          </a:p>
          <a:p>
            <a:pPr eaLnBrk="1" hangingPunct="1"/>
            <a:endParaRPr lang="en-US" sz="800" dirty="0" smtClean="0"/>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694261"/>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002B52"/>
                </a:solidFill>
              </a:rPr>
              <a:t>Proteins</a:t>
            </a:r>
          </a:p>
        </p:txBody>
      </p:sp>
      <p:sp>
        <p:nvSpPr>
          <p:cNvPr id="38915" name="Rectangle 3"/>
          <p:cNvSpPr>
            <a:spLocks noGrp="1" noChangeArrowheads="1"/>
          </p:cNvSpPr>
          <p:nvPr>
            <p:ph idx="1"/>
          </p:nvPr>
        </p:nvSpPr>
        <p:spPr/>
        <p:txBody>
          <a:bodyPr/>
          <a:lstStyle/>
          <a:p>
            <a:pPr eaLnBrk="1" hangingPunct="1"/>
            <a:r>
              <a:rPr lang="en-US" sz="2800" dirty="0" smtClean="0">
                <a:solidFill>
                  <a:srgbClr val="002B52"/>
                </a:solidFill>
              </a:rPr>
              <a:t>All proteins are composed of </a:t>
            </a:r>
            <a:r>
              <a:rPr lang="en-US" sz="2800" dirty="0">
                <a:solidFill>
                  <a:srgbClr val="9E0927"/>
                </a:solidFill>
              </a:rPr>
              <a:t>amino </a:t>
            </a:r>
            <a:r>
              <a:rPr lang="en-US" sz="2800" dirty="0" smtClean="0">
                <a:solidFill>
                  <a:srgbClr val="9E0927"/>
                </a:solidFill>
              </a:rPr>
              <a:t>acids</a:t>
            </a:r>
            <a:r>
              <a:rPr lang="en-US" sz="2800" dirty="0">
                <a:solidFill>
                  <a:srgbClr val="9E0927"/>
                </a:solidFill>
              </a:rPr>
              <a:t> </a:t>
            </a:r>
            <a:r>
              <a:rPr lang="en-US" sz="2800" dirty="0">
                <a:solidFill>
                  <a:srgbClr val="002B52"/>
                </a:solidFill>
              </a:rPr>
              <a:t>linked together.</a:t>
            </a:r>
          </a:p>
          <a:p>
            <a:pPr eaLnBrk="1" hangingPunct="1"/>
            <a:r>
              <a:rPr lang="en-US" sz="2800" dirty="0" smtClean="0">
                <a:solidFill>
                  <a:srgbClr val="002B52"/>
                </a:solidFill>
              </a:rPr>
              <a:t>All amino acids are composed of:</a:t>
            </a:r>
          </a:p>
          <a:p>
            <a:pPr lvl="1" eaLnBrk="1" hangingPunct="1"/>
            <a:r>
              <a:rPr lang="en-US" sz="2400" dirty="0">
                <a:solidFill>
                  <a:srgbClr val="002B52"/>
                </a:solidFill>
              </a:rPr>
              <a:t>Amine group (</a:t>
            </a:r>
            <a:r>
              <a:rPr lang="en-US" sz="2400" dirty="0" smtClean="0">
                <a:solidFill>
                  <a:srgbClr val="002B52"/>
                </a:solidFill>
              </a:rPr>
              <a:t>NH2) </a:t>
            </a:r>
          </a:p>
          <a:p>
            <a:pPr lvl="1" eaLnBrk="1" hangingPunct="1"/>
            <a:r>
              <a:rPr lang="en-US" sz="2400" dirty="0" smtClean="0">
                <a:solidFill>
                  <a:srgbClr val="002B52"/>
                </a:solidFill>
              </a:rPr>
              <a:t>Carboxyl </a:t>
            </a:r>
            <a:r>
              <a:rPr lang="en-US" sz="2400" dirty="0">
                <a:solidFill>
                  <a:srgbClr val="002B52"/>
                </a:solidFill>
              </a:rPr>
              <a:t>group (</a:t>
            </a:r>
            <a:r>
              <a:rPr lang="en-US" sz="2400" dirty="0" smtClean="0">
                <a:solidFill>
                  <a:srgbClr val="002B52"/>
                </a:solidFill>
              </a:rPr>
              <a:t>COOH)</a:t>
            </a:r>
          </a:p>
          <a:p>
            <a:pPr lvl="1" eaLnBrk="1" hangingPunct="1"/>
            <a:r>
              <a:rPr lang="en-US" sz="2400" dirty="0" smtClean="0">
                <a:solidFill>
                  <a:srgbClr val="002B52"/>
                </a:solidFill>
              </a:rPr>
              <a:t>Variable </a:t>
            </a:r>
            <a:r>
              <a:rPr lang="en-US" sz="2400" dirty="0">
                <a:solidFill>
                  <a:srgbClr val="002B52"/>
                </a:solidFill>
              </a:rPr>
              <a:t>group (referred to as a R group</a:t>
            </a:r>
            <a:r>
              <a:rPr lang="en-US" sz="2400" dirty="0" smtClean="0">
                <a:solidFill>
                  <a:srgbClr val="002B52"/>
                </a:solidFill>
              </a:rPr>
              <a:t>)</a:t>
            </a:r>
          </a:p>
          <a:p>
            <a:pPr marL="0" indent="0" eaLnBrk="1" hangingPunct="1">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596609"/>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002B52"/>
                </a:solidFill>
              </a:rPr>
              <a:t>Proteins</a:t>
            </a:r>
          </a:p>
        </p:txBody>
      </p:sp>
      <p:sp>
        <p:nvSpPr>
          <p:cNvPr id="38915" name="Rectangle 3"/>
          <p:cNvSpPr>
            <a:spLocks noGrp="1" noChangeArrowheads="1"/>
          </p:cNvSpPr>
          <p:nvPr>
            <p:ph idx="1"/>
          </p:nvPr>
        </p:nvSpPr>
        <p:spPr/>
        <p:txBody>
          <a:bodyPr/>
          <a:lstStyle/>
          <a:p>
            <a:pPr eaLnBrk="1" hangingPunct="1"/>
            <a:r>
              <a:rPr lang="en-US" sz="2800" dirty="0" smtClean="0">
                <a:solidFill>
                  <a:srgbClr val="002B52"/>
                </a:solidFill>
              </a:rPr>
              <a:t>The </a:t>
            </a:r>
            <a:r>
              <a:rPr lang="en-US" sz="2800" dirty="0">
                <a:solidFill>
                  <a:srgbClr val="002B52"/>
                </a:solidFill>
              </a:rPr>
              <a:t>bond that holds two amino acids together is called a </a:t>
            </a:r>
            <a:r>
              <a:rPr lang="en-US" sz="2800" dirty="0">
                <a:solidFill>
                  <a:srgbClr val="9E0927"/>
                </a:solidFill>
              </a:rPr>
              <a:t>peptide bond</a:t>
            </a:r>
            <a:r>
              <a:rPr lang="en-US" sz="2800" dirty="0">
                <a:solidFill>
                  <a:srgbClr val="002B52"/>
                </a:solidFill>
              </a:rPr>
              <a:t>.</a:t>
            </a:r>
          </a:p>
          <a:p>
            <a:pPr eaLnBrk="1" hangingPunct="1"/>
            <a:r>
              <a:rPr lang="en-US" sz="2800" dirty="0">
                <a:solidFill>
                  <a:srgbClr val="002B52"/>
                </a:solidFill>
              </a:rPr>
              <a:t>Short chains of amino acids, generally containing fewer than 50 amino acids, are referred to as </a:t>
            </a:r>
            <a:r>
              <a:rPr lang="en-US" sz="2800" dirty="0">
                <a:solidFill>
                  <a:srgbClr val="9E0927"/>
                </a:solidFill>
              </a:rPr>
              <a:t>peptides</a:t>
            </a:r>
            <a:r>
              <a:rPr lang="en-US" sz="2800" dirty="0">
                <a:solidFill>
                  <a:srgbClr val="002B52"/>
                </a:solidFill>
              </a:rPr>
              <a:t>.</a:t>
            </a:r>
          </a:p>
          <a:p>
            <a:pPr eaLnBrk="1" hangingPunct="1"/>
            <a:r>
              <a:rPr lang="en-US" sz="2800" dirty="0" smtClean="0">
                <a:solidFill>
                  <a:srgbClr val="002B52"/>
                </a:solidFill>
              </a:rPr>
              <a:t>Longer chains of amino acids are referred to as </a:t>
            </a:r>
            <a:r>
              <a:rPr lang="en-US" sz="2800" dirty="0" smtClean="0">
                <a:solidFill>
                  <a:srgbClr val="9E0927"/>
                </a:solidFill>
              </a:rPr>
              <a:t>polypeptides.</a:t>
            </a:r>
            <a:endParaRPr lang="en-US" sz="2800" dirty="0">
              <a:solidFill>
                <a:srgbClr val="9E0927"/>
              </a:solidFill>
            </a:endParaRPr>
          </a:p>
          <a:p>
            <a:pPr eaLnBrk="1" hangingPunct="1"/>
            <a:r>
              <a:rPr lang="en-US" sz="2800" dirty="0" smtClean="0">
                <a:solidFill>
                  <a:srgbClr val="002B52"/>
                </a:solidFill>
              </a:rPr>
              <a:t>Each protein has its own combination of different amino acids.</a:t>
            </a: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997029"/>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002B52"/>
                </a:solidFill>
              </a:rPr>
              <a:t>Proteins</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171575"/>
            <a:ext cx="5486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48200" y="6553200"/>
            <a:ext cx="4191000" cy="276999"/>
          </a:xfrm>
          <a:prstGeom prst="rect">
            <a:avLst/>
          </a:prstGeom>
          <a:noFill/>
        </p:spPr>
        <p:txBody>
          <a:bodyPr wrap="square" rtlCol="0">
            <a:spAutoFit/>
          </a:bodyPr>
          <a:lstStyle/>
          <a:p>
            <a:r>
              <a:rPr lang="en-US" sz="1200" b="0" dirty="0">
                <a:latin typeface="+mn-lt"/>
              </a:rPr>
              <a:t>http://en.wikipedia.org/wiki/File:Myoglobin.png</a:t>
            </a:r>
          </a:p>
        </p:txBody>
      </p:sp>
    </p:spTree>
    <p:extLst>
      <p:ext uri="{BB962C8B-B14F-4D97-AF65-F5344CB8AC3E}">
        <p14:creationId xmlns:p14="http://schemas.microsoft.com/office/powerpoint/2010/main" val="3129747516"/>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solidFill>
                  <a:srgbClr val="002B52"/>
                </a:solidFill>
              </a:rPr>
              <a:t>Choose One</a:t>
            </a:r>
          </a:p>
        </p:txBody>
      </p:sp>
      <p:sp>
        <p:nvSpPr>
          <p:cNvPr id="22531" name="Rectangle 3"/>
          <p:cNvSpPr>
            <a:spLocks noGrp="1" noChangeArrowheads="1"/>
          </p:cNvSpPr>
          <p:nvPr>
            <p:ph type="body" idx="1"/>
          </p:nvPr>
        </p:nvSpPr>
        <p:spPr>
          <a:xfrm>
            <a:off x="381000" y="3124200"/>
            <a:ext cx="8229600" cy="3200400"/>
          </a:xfrm>
        </p:spPr>
        <p:txBody>
          <a:bodyPr/>
          <a:lstStyle/>
          <a:p>
            <a:pPr eaLnBrk="1" hangingPunct="1"/>
            <a:endParaRPr lang="en-US" sz="2400" dirty="0" smtClean="0">
              <a:solidFill>
                <a:srgbClr val="003FBE"/>
              </a:solidFill>
            </a:endParaRPr>
          </a:p>
          <a:p>
            <a:pPr eaLnBrk="1" hangingPunct="1"/>
            <a:r>
              <a:rPr lang="en-US" sz="2400" dirty="0" smtClean="0">
                <a:solidFill>
                  <a:srgbClr val="002B52"/>
                </a:solidFill>
              </a:rPr>
              <a:t>Fatty acids</a:t>
            </a:r>
            <a:endParaRPr lang="en-US" sz="2000" dirty="0" smtClean="0">
              <a:solidFill>
                <a:srgbClr val="002B52"/>
              </a:solidFill>
            </a:endParaRPr>
          </a:p>
          <a:p>
            <a:pPr eaLnBrk="1" hangingPunct="1"/>
            <a:endParaRPr lang="en-US" sz="2000" dirty="0" smtClean="0">
              <a:solidFill>
                <a:srgbClr val="002B52"/>
              </a:solidFill>
            </a:endParaRPr>
          </a:p>
          <a:p>
            <a:pPr eaLnBrk="1" hangingPunct="1"/>
            <a:r>
              <a:rPr lang="en-US" sz="2400" dirty="0" smtClean="0">
                <a:solidFill>
                  <a:srgbClr val="002B52"/>
                </a:solidFill>
              </a:rPr>
              <a:t>Amino acids</a:t>
            </a:r>
          </a:p>
          <a:p>
            <a:pPr eaLnBrk="1" hangingPunct="1"/>
            <a:endParaRPr lang="en-US" sz="2400" dirty="0" smtClean="0">
              <a:solidFill>
                <a:srgbClr val="002B52"/>
              </a:solidFill>
            </a:endParaRPr>
          </a:p>
          <a:p>
            <a:pPr eaLnBrk="1" hangingPunct="1"/>
            <a:r>
              <a:rPr lang="en-US" sz="2400" dirty="0" smtClean="0">
                <a:solidFill>
                  <a:srgbClr val="002B52"/>
                </a:solidFill>
              </a:rPr>
              <a:t>Carbohydrates </a:t>
            </a:r>
          </a:p>
          <a:p>
            <a:pPr eaLnBrk="1" hangingPunct="1"/>
            <a:endParaRPr lang="en-US" sz="2400" dirty="0" smtClean="0">
              <a:solidFill>
                <a:srgbClr val="003FBE"/>
              </a:solidFill>
            </a:endParaRPr>
          </a:p>
        </p:txBody>
      </p:sp>
      <p:sp>
        <p:nvSpPr>
          <p:cNvPr id="22535" name="Text Box 10"/>
          <p:cNvSpPr txBox="1">
            <a:spLocks noChangeArrowheads="1"/>
          </p:cNvSpPr>
          <p:nvPr/>
        </p:nvSpPr>
        <p:spPr bwMode="auto">
          <a:xfrm>
            <a:off x="559853" y="1910208"/>
            <a:ext cx="739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3600" b="0" i="1" dirty="0" smtClean="0">
                <a:solidFill>
                  <a:srgbClr val="9E0927"/>
                </a:solidFill>
                <a:latin typeface="Arial" charset="0"/>
              </a:rPr>
              <a:t>Proteins are made up of … ?</a:t>
            </a:r>
            <a:endParaRPr lang="en-US" sz="3600" b="0" i="1" dirty="0">
              <a:solidFill>
                <a:srgbClr val="002B52"/>
              </a:solidFill>
              <a:latin typeface="Arial" charset="0"/>
            </a:endParaRPr>
          </a:p>
          <a:p>
            <a:pPr>
              <a:spcBef>
                <a:spcPct val="50000"/>
              </a:spcBef>
            </a:pPr>
            <a:endParaRPr lang="en-US" sz="2400" dirty="0"/>
          </a:p>
        </p:txBody>
      </p:sp>
      <p:pic>
        <p:nvPicPr>
          <p:cNvPr id="8" name="Picture 7"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30993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spoll\AppData\Local\Microsoft\Windows\Temporary Internet Files\Content.IE5\UX1PF9K5\MC900432674[1].pn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1289" y="4114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8222" y="50292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56496"/>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rgbClr val="9E0927"/>
                </a:solidFill>
              </a:rPr>
              <a:t>Sorry!</a:t>
            </a:r>
          </a:p>
        </p:txBody>
      </p:sp>
      <p:sp>
        <p:nvSpPr>
          <p:cNvPr id="23555" name="Rectangle 3"/>
          <p:cNvSpPr>
            <a:spLocks noGrp="1" noChangeArrowheads="1"/>
          </p:cNvSpPr>
          <p:nvPr>
            <p:ph type="body" idx="1"/>
          </p:nvPr>
        </p:nvSpPr>
        <p:spPr/>
        <p:txBody>
          <a:bodyPr/>
          <a:lstStyle/>
          <a:p>
            <a:pPr eaLnBrk="1" hangingPunct="1"/>
            <a:r>
              <a:rPr lang="en-US" sz="4400" dirty="0" smtClean="0">
                <a:solidFill>
                  <a:srgbClr val="002B52"/>
                </a:solidFill>
              </a:rPr>
              <a:t>Go back and review Proteins:</a:t>
            </a:r>
          </a:p>
          <a:p>
            <a:pPr eaLnBrk="1" hangingPunct="1"/>
            <a:endParaRPr lang="en-US" dirty="0" smtClean="0">
              <a:solidFill>
                <a:srgbClr val="003FBE"/>
              </a:solidFill>
            </a:endParaRPr>
          </a:p>
          <a:p>
            <a:pPr marL="0" indent="0" eaLnBrk="1" hangingPunct="1">
              <a:buNone/>
            </a:pPr>
            <a:endParaRPr lang="en-US" dirty="0" smtClean="0"/>
          </a:p>
        </p:txBody>
      </p:sp>
      <p:sp>
        <p:nvSpPr>
          <p:cNvPr id="23556" name="AutoShape 4">
            <a:hlinkClick r:id="rId3" action="ppaction://hlinksldjump" highlightClick="1"/>
          </p:cNvPr>
          <p:cNvSpPr>
            <a:spLocks noChangeArrowheads="1"/>
          </p:cNvSpPr>
          <p:nvPr/>
        </p:nvSpPr>
        <p:spPr bwMode="auto">
          <a:xfrm>
            <a:off x="2514600" y="3505200"/>
            <a:ext cx="3962400" cy="1295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170841234"/>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solidFill>
                  <a:srgbClr val="9E0927"/>
                </a:solidFill>
              </a:rPr>
              <a:t>Correct!</a:t>
            </a:r>
          </a:p>
        </p:txBody>
      </p:sp>
      <p:sp>
        <p:nvSpPr>
          <p:cNvPr id="23555" name="Rectangle 3"/>
          <p:cNvSpPr>
            <a:spLocks noGrp="1" noChangeArrowheads="1"/>
          </p:cNvSpPr>
          <p:nvPr>
            <p:ph type="body" idx="1"/>
          </p:nvPr>
        </p:nvSpPr>
        <p:spPr/>
        <p:txBody>
          <a:bodyPr/>
          <a:lstStyle/>
          <a:p>
            <a:pPr eaLnBrk="1" hangingPunct="1"/>
            <a:r>
              <a:rPr lang="en-US" sz="4400" dirty="0" smtClean="0">
                <a:solidFill>
                  <a:srgbClr val="002B52"/>
                </a:solidFill>
              </a:rPr>
              <a:t>Return to Step 31 on the activity document.</a:t>
            </a:r>
            <a:endParaRPr lang="en-US" dirty="0" smtClean="0">
              <a:solidFill>
                <a:srgbClr val="003FBE"/>
              </a:solidFill>
            </a:endParaRPr>
          </a:p>
          <a:p>
            <a:pPr marL="0" indent="0" eaLnBrk="1" hangingPunct="1">
              <a:buNone/>
            </a:pPr>
            <a:endParaRPr lang="en-US" dirty="0" smtClean="0"/>
          </a:p>
        </p:txBody>
      </p:sp>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970557"/>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solidFill>
                  <a:srgbClr val="002B52"/>
                </a:solidFill>
              </a:rPr>
              <a:t>Elements in the Human Body</a:t>
            </a:r>
          </a:p>
        </p:txBody>
      </p:sp>
      <p:sp>
        <p:nvSpPr>
          <p:cNvPr id="11267" name="Rectangle 3"/>
          <p:cNvSpPr>
            <a:spLocks noGrp="1" noChangeArrowheads="1"/>
          </p:cNvSpPr>
          <p:nvPr>
            <p:ph type="body" idx="1"/>
          </p:nvPr>
        </p:nvSpPr>
        <p:spPr>
          <a:xfrm>
            <a:off x="381000" y="1600200"/>
            <a:ext cx="8229600" cy="3657600"/>
          </a:xfrm>
        </p:spPr>
        <p:txBody>
          <a:bodyPr/>
          <a:lstStyle/>
          <a:p>
            <a:pPr eaLnBrk="1" hangingPunct="1">
              <a:lnSpc>
                <a:spcPct val="90000"/>
              </a:lnSpc>
            </a:pPr>
            <a:r>
              <a:rPr lang="en-US" dirty="0" smtClean="0">
                <a:solidFill>
                  <a:srgbClr val="002B52"/>
                </a:solidFill>
              </a:rPr>
              <a:t>Four major elements make up 96% of the mass of a human body. </a:t>
            </a:r>
          </a:p>
          <a:p>
            <a:pPr lvl="1" eaLnBrk="1" hangingPunct="1">
              <a:lnSpc>
                <a:spcPct val="90000"/>
              </a:lnSpc>
            </a:pPr>
            <a:r>
              <a:rPr lang="en-US" dirty="0" smtClean="0">
                <a:solidFill>
                  <a:srgbClr val="9E0927"/>
                </a:solidFill>
              </a:rPr>
              <a:t>Oxygen</a:t>
            </a:r>
          </a:p>
          <a:p>
            <a:pPr lvl="1" eaLnBrk="1" hangingPunct="1">
              <a:lnSpc>
                <a:spcPct val="90000"/>
              </a:lnSpc>
            </a:pPr>
            <a:r>
              <a:rPr lang="en-US" dirty="0" smtClean="0">
                <a:solidFill>
                  <a:srgbClr val="9E0927"/>
                </a:solidFill>
              </a:rPr>
              <a:t>Carbon</a:t>
            </a:r>
          </a:p>
          <a:p>
            <a:pPr lvl="1" eaLnBrk="1" hangingPunct="1">
              <a:lnSpc>
                <a:spcPct val="90000"/>
              </a:lnSpc>
            </a:pPr>
            <a:r>
              <a:rPr lang="en-US" dirty="0" smtClean="0">
                <a:solidFill>
                  <a:srgbClr val="9E0927"/>
                </a:solidFill>
              </a:rPr>
              <a:t>Hydrogen</a:t>
            </a:r>
          </a:p>
          <a:p>
            <a:pPr lvl="1" eaLnBrk="1" hangingPunct="1">
              <a:lnSpc>
                <a:spcPct val="90000"/>
              </a:lnSpc>
            </a:pPr>
            <a:r>
              <a:rPr lang="en-US" dirty="0" smtClean="0">
                <a:solidFill>
                  <a:srgbClr val="9E0927"/>
                </a:solidFill>
              </a:rPr>
              <a:t>Nitrogen</a:t>
            </a:r>
          </a:p>
        </p:txBody>
      </p:sp>
      <p:pic>
        <p:nvPicPr>
          <p:cNvPr id="6" name="Picture 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5626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solidFill>
                  <a:srgbClr val="002B52"/>
                </a:solidFill>
              </a:rPr>
              <a:t>Click on the Puzzle Set that you will be using next:</a:t>
            </a:r>
            <a:endParaRPr lang="en-US" dirty="0" smtClean="0">
              <a:solidFill>
                <a:srgbClr val="002B52"/>
              </a:solidFill>
            </a:endParaRPr>
          </a:p>
        </p:txBody>
      </p:sp>
      <p:sp>
        <p:nvSpPr>
          <p:cNvPr id="38915" name="Rectangle 3"/>
          <p:cNvSpPr>
            <a:spLocks noGrp="1" noChangeArrowheads="1"/>
          </p:cNvSpPr>
          <p:nvPr>
            <p:ph type="body" idx="1"/>
          </p:nvPr>
        </p:nvSpPr>
        <p:spPr>
          <a:xfrm>
            <a:off x="304800" y="1484601"/>
            <a:ext cx="8229600" cy="4525963"/>
          </a:xfrm>
        </p:spPr>
        <p:txBody>
          <a:bodyPr/>
          <a:lstStyle/>
          <a:p>
            <a:pPr marL="0" indent="0" eaLnBrk="1" hangingPunct="1">
              <a:buNone/>
            </a:pPr>
            <a:r>
              <a:rPr lang="en-US" sz="2800" b="1" dirty="0" smtClean="0"/>
              <a:t>	</a:t>
            </a:r>
          </a:p>
          <a:p>
            <a:pPr marL="0" indent="0" eaLnBrk="1" hangingPunct="1">
              <a:buNone/>
            </a:pPr>
            <a:r>
              <a:rPr lang="en-US" sz="2800" b="1" dirty="0"/>
              <a:t>	</a:t>
            </a:r>
            <a:r>
              <a:rPr lang="en-US" sz="2800" b="1" dirty="0" smtClean="0">
                <a:solidFill>
                  <a:srgbClr val="002B52"/>
                </a:solidFill>
              </a:rPr>
              <a:t>Puzzle </a:t>
            </a:r>
            <a:r>
              <a:rPr lang="en-US" sz="2800" b="1" dirty="0">
                <a:solidFill>
                  <a:srgbClr val="002B52"/>
                </a:solidFill>
              </a:rPr>
              <a:t>Set #1 – </a:t>
            </a:r>
            <a:r>
              <a:rPr lang="en-US" sz="2800" b="1" dirty="0" smtClean="0">
                <a:solidFill>
                  <a:srgbClr val="002B52"/>
                </a:solidFill>
              </a:rPr>
              <a:t>Carbohydrates</a:t>
            </a:r>
          </a:p>
          <a:p>
            <a:pPr marL="0" indent="0" eaLnBrk="1" hangingPunct="1">
              <a:buNone/>
            </a:pPr>
            <a:endParaRPr lang="en-US" sz="2800" b="1" dirty="0" smtClean="0">
              <a:solidFill>
                <a:srgbClr val="002B52"/>
              </a:solidFill>
            </a:endParaRPr>
          </a:p>
          <a:p>
            <a:pPr marL="0" indent="0" eaLnBrk="1" hangingPunct="1">
              <a:buNone/>
            </a:pPr>
            <a:r>
              <a:rPr lang="en-US" sz="2800" b="1" dirty="0">
                <a:solidFill>
                  <a:srgbClr val="002B52"/>
                </a:solidFill>
              </a:rPr>
              <a:t>	Puzzle Set #2 – </a:t>
            </a:r>
            <a:r>
              <a:rPr lang="en-US" sz="2800" b="1" dirty="0" smtClean="0">
                <a:solidFill>
                  <a:srgbClr val="002B52"/>
                </a:solidFill>
              </a:rPr>
              <a:t>Proteins</a:t>
            </a:r>
          </a:p>
          <a:p>
            <a:pPr marL="0" indent="0" eaLnBrk="1" hangingPunct="1">
              <a:buNone/>
            </a:pPr>
            <a:endParaRPr lang="en-US" sz="2800" dirty="0">
              <a:solidFill>
                <a:srgbClr val="002B52"/>
              </a:solidFill>
            </a:endParaRPr>
          </a:p>
          <a:p>
            <a:pPr marL="0" indent="0" eaLnBrk="1" hangingPunct="1">
              <a:buNone/>
            </a:pPr>
            <a:r>
              <a:rPr lang="en-US" sz="2800" b="1" dirty="0" smtClean="0">
                <a:solidFill>
                  <a:srgbClr val="002B52"/>
                </a:solidFill>
              </a:rPr>
              <a:t>	</a:t>
            </a:r>
            <a:r>
              <a:rPr lang="en-US" sz="2800" b="1" dirty="0">
                <a:solidFill>
                  <a:srgbClr val="002B52"/>
                </a:solidFill>
              </a:rPr>
              <a:t>Puzzle Set #3 – </a:t>
            </a:r>
            <a:r>
              <a:rPr lang="en-US" sz="2800" b="1" dirty="0" smtClean="0">
                <a:solidFill>
                  <a:srgbClr val="002B52"/>
                </a:solidFill>
              </a:rPr>
              <a:t>Lipids</a:t>
            </a:r>
          </a:p>
          <a:p>
            <a:pPr marL="0" indent="0" eaLnBrk="1" hangingPunct="1">
              <a:buNone/>
            </a:pPr>
            <a:endParaRPr lang="en-US" sz="2800" b="1" dirty="0">
              <a:solidFill>
                <a:srgbClr val="002B52"/>
              </a:solidFill>
            </a:endParaRPr>
          </a:p>
          <a:p>
            <a:pPr marL="0" indent="0" eaLnBrk="1" hangingPunct="1">
              <a:buNone/>
            </a:pPr>
            <a:r>
              <a:rPr lang="en-US" sz="2800" b="1" dirty="0" smtClean="0">
                <a:solidFill>
                  <a:srgbClr val="002B52"/>
                </a:solidFill>
              </a:rPr>
              <a:t>	Nucleic Acids</a:t>
            </a:r>
            <a:endParaRPr lang="en-US" sz="2800" b="1" dirty="0">
              <a:solidFill>
                <a:srgbClr val="002B52"/>
              </a:solidFill>
            </a:endParaRPr>
          </a:p>
          <a:p>
            <a:pPr marL="0" indent="0" eaLnBrk="1" hangingPunct="1">
              <a:buNone/>
            </a:pPr>
            <a:r>
              <a:rPr lang="en-US" sz="2800" b="1" dirty="0" smtClean="0"/>
              <a:t>	</a:t>
            </a:r>
            <a:endParaRPr lang="en-US" sz="2800" b="1" dirty="0"/>
          </a:p>
          <a:p>
            <a:pPr marL="0" indent="0" eaLnBrk="1" hangingPunct="1">
              <a:buNone/>
            </a:pPr>
            <a:endParaRPr lang="en-US" sz="2800" dirty="0" smtClean="0">
              <a:solidFill>
                <a:srgbClr val="002B52"/>
              </a:solidFill>
            </a:endParaRPr>
          </a:p>
          <a:p>
            <a:pPr eaLnBrk="1" hangingPunct="1">
              <a:buFontTx/>
              <a:buNone/>
            </a:pPr>
            <a:r>
              <a:rPr lang="en-US" sz="1200" b="1" dirty="0" smtClean="0"/>
              <a:t>                                                                    </a:t>
            </a:r>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676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spoll\AppData\Local\Microsoft\Windows\Temporary Internet Files\Content.IE5\UX1PF9K5\MC900432674[1].pn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6670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spoll\AppData\Local\Microsoft\Windows\Temporary Internet Files\Content.IE5\UX1PF9K5\MC900432674[1].png">
            <a:hlinkClick r:id="rId6"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6576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spoll\AppData\Local\Microsoft\Windows\Temporary Internet Files\Content.IE5\UX1PF9K5\MC900432674[1].png">
            <a:hlinkClick r:id="rId7"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84" y="4648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08696"/>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133600"/>
            <a:ext cx="8229600" cy="1752600"/>
          </a:xfrm>
        </p:spPr>
        <p:txBody>
          <a:bodyPr/>
          <a:lstStyle/>
          <a:p>
            <a:pPr eaLnBrk="1" hangingPunct="1"/>
            <a:r>
              <a:rPr lang="en-US" b="1" dirty="0" smtClean="0">
                <a:solidFill>
                  <a:srgbClr val="002B52"/>
                </a:solidFill>
              </a:rPr>
              <a:t>Puzzle </a:t>
            </a:r>
            <a:r>
              <a:rPr lang="en-US" b="1" dirty="0">
                <a:solidFill>
                  <a:srgbClr val="002B52"/>
                </a:solidFill>
              </a:rPr>
              <a:t>Set </a:t>
            </a:r>
            <a:r>
              <a:rPr lang="en-US" b="1" dirty="0" smtClean="0">
                <a:solidFill>
                  <a:srgbClr val="002B52"/>
                </a:solidFill>
              </a:rPr>
              <a:t>#3 </a:t>
            </a:r>
            <a:r>
              <a:rPr lang="en-US" b="1" dirty="0">
                <a:solidFill>
                  <a:srgbClr val="002B52"/>
                </a:solidFill>
              </a:rPr>
              <a:t>– </a:t>
            </a:r>
            <a:r>
              <a:rPr lang="en-US" b="1" dirty="0" smtClean="0">
                <a:solidFill>
                  <a:srgbClr val="002B52"/>
                </a:solidFill>
              </a:rPr>
              <a:t>Lipids</a:t>
            </a:r>
            <a:r>
              <a:rPr lang="en-US" b="1" dirty="0">
                <a:solidFill>
                  <a:srgbClr val="002B52"/>
                </a:solidFill>
              </a:rPr>
              <a:t/>
            </a:r>
            <a:br>
              <a:rPr lang="en-US" b="1" dirty="0">
                <a:solidFill>
                  <a:srgbClr val="002B52"/>
                </a:solidFill>
              </a:rPr>
            </a:br>
            <a:endParaRPr lang="en-US" dirty="0" smtClean="0">
              <a:solidFill>
                <a:srgbClr val="002B52"/>
              </a:solidFill>
            </a:endParaRP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19800"/>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002B52"/>
                </a:solidFill>
              </a:rPr>
              <a:t>Lipids</a:t>
            </a:r>
          </a:p>
        </p:txBody>
      </p:sp>
      <p:sp>
        <p:nvSpPr>
          <p:cNvPr id="38915" name="Rectangle 3"/>
          <p:cNvSpPr>
            <a:spLocks noGrp="1" noChangeArrowheads="1"/>
          </p:cNvSpPr>
          <p:nvPr>
            <p:ph idx="1"/>
          </p:nvPr>
        </p:nvSpPr>
        <p:spPr/>
        <p:txBody>
          <a:bodyPr/>
          <a:lstStyle/>
          <a:p>
            <a:pPr eaLnBrk="1" hangingPunct="1"/>
            <a:r>
              <a:rPr lang="en-US" sz="2800" dirty="0">
                <a:solidFill>
                  <a:srgbClr val="002B52"/>
                </a:solidFill>
              </a:rPr>
              <a:t>A</a:t>
            </a:r>
            <a:r>
              <a:rPr lang="en-US" sz="2800" dirty="0" smtClean="0">
                <a:solidFill>
                  <a:srgbClr val="002B52"/>
                </a:solidFill>
              </a:rPr>
              <a:t>re made up of </a:t>
            </a:r>
            <a:r>
              <a:rPr lang="en-US" sz="2800" dirty="0">
                <a:solidFill>
                  <a:srgbClr val="9E0927"/>
                </a:solidFill>
              </a:rPr>
              <a:t>fatty acids </a:t>
            </a:r>
            <a:r>
              <a:rPr lang="en-US" sz="2800" dirty="0" smtClean="0">
                <a:solidFill>
                  <a:srgbClr val="002B52"/>
                </a:solidFill>
              </a:rPr>
              <a:t>and </a:t>
            </a:r>
            <a:r>
              <a:rPr lang="en-US" sz="2800" dirty="0">
                <a:solidFill>
                  <a:srgbClr val="9E0927"/>
                </a:solidFill>
              </a:rPr>
              <a:t>glycerol</a:t>
            </a:r>
            <a:r>
              <a:rPr lang="en-US" sz="2800" dirty="0" smtClean="0">
                <a:solidFill>
                  <a:srgbClr val="002B52"/>
                </a:solidFill>
              </a:rPr>
              <a:t>.</a:t>
            </a:r>
          </a:p>
          <a:p>
            <a:pPr eaLnBrk="1" hangingPunct="1"/>
            <a:r>
              <a:rPr lang="en-US" sz="2800" dirty="0">
                <a:solidFill>
                  <a:srgbClr val="002B52"/>
                </a:solidFill>
              </a:rPr>
              <a:t>A</a:t>
            </a:r>
            <a:r>
              <a:rPr lang="en-US" sz="2800" dirty="0" smtClean="0">
                <a:solidFill>
                  <a:srgbClr val="002B52"/>
                </a:solidFill>
              </a:rPr>
              <a:t>re </a:t>
            </a:r>
            <a:r>
              <a:rPr lang="en-US" sz="2800" dirty="0">
                <a:solidFill>
                  <a:srgbClr val="002B52"/>
                </a:solidFill>
              </a:rPr>
              <a:t>non-polar (no atomic charges or ions) and hydrophobic </a:t>
            </a:r>
            <a:r>
              <a:rPr lang="en-US" sz="2800" dirty="0" smtClean="0">
                <a:solidFill>
                  <a:srgbClr val="002B52"/>
                </a:solidFill>
              </a:rPr>
              <a:t>(do not dissolve in water).</a:t>
            </a:r>
          </a:p>
          <a:p>
            <a:pPr eaLnBrk="1" hangingPunct="1"/>
            <a:r>
              <a:rPr lang="en-US" sz="2800" dirty="0" smtClean="0">
                <a:solidFill>
                  <a:srgbClr val="002B52"/>
                </a:solidFill>
              </a:rPr>
              <a:t>Are primarily composed of </a:t>
            </a:r>
            <a:r>
              <a:rPr lang="en-US" sz="2800" dirty="0">
                <a:solidFill>
                  <a:srgbClr val="9E0927"/>
                </a:solidFill>
              </a:rPr>
              <a:t>hydrogen</a:t>
            </a:r>
            <a:r>
              <a:rPr lang="en-US" sz="2800" dirty="0" smtClean="0">
                <a:solidFill>
                  <a:srgbClr val="002B52"/>
                </a:solidFill>
              </a:rPr>
              <a:t> and </a:t>
            </a:r>
            <a:r>
              <a:rPr lang="en-US" sz="2800" dirty="0">
                <a:solidFill>
                  <a:srgbClr val="9E0927"/>
                </a:solidFill>
              </a:rPr>
              <a:t>carbon</a:t>
            </a:r>
            <a:r>
              <a:rPr lang="en-US" sz="2800" dirty="0" smtClean="0">
                <a:solidFill>
                  <a:srgbClr val="002B52"/>
                </a:solidFill>
              </a:rPr>
              <a:t> atoms, along with a few </a:t>
            </a:r>
            <a:r>
              <a:rPr lang="en-US" sz="2800" dirty="0">
                <a:solidFill>
                  <a:srgbClr val="9E0927"/>
                </a:solidFill>
              </a:rPr>
              <a:t>oxygen</a:t>
            </a:r>
            <a:r>
              <a:rPr lang="en-US" sz="2800" dirty="0" smtClean="0">
                <a:solidFill>
                  <a:srgbClr val="002B52"/>
                </a:solidFill>
              </a:rPr>
              <a:t> atoms.</a:t>
            </a:r>
          </a:p>
          <a:p>
            <a:pPr eaLnBrk="1" hangingPunct="1"/>
            <a:r>
              <a:rPr lang="en-US" sz="2800" dirty="0" smtClean="0">
                <a:solidFill>
                  <a:srgbClr val="002B52"/>
                </a:solidFill>
              </a:rPr>
              <a:t>Examples:</a:t>
            </a:r>
          </a:p>
          <a:p>
            <a:pPr lvl="1" eaLnBrk="1" hangingPunct="1"/>
            <a:r>
              <a:rPr lang="en-US" sz="2400" dirty="0" smtClean="0">
                <a:solidFill>
                  <a:srgbClr val="002B52"/>
                </a:solidFill>
              </a:rPr>
              <a:t>Triglycerides (commonly referred to as fats and oils)</a:t>
            </a:r>
          </a:p>
          <a:p>
            <a:pPr lvl="1" eaLnBrk="1" hangingPunct="1"/>
            <a:r>
              <a:rPr lang="en-US" sz="2400" dirty="0" smtClean="0">
                <a:solidFill>
                  <a:srgbClr val="002B52"/>
                </a:solidFill>
              </a:rPr>
              <a:t>Phospholipids</a:t>
            </a:r>
          </a:p>
          <a:p>
            <a:pPr lvl="1" eaLnBrk="1" hangingPunct="1"/>
            <a:r>
              <a:rPr lang="en-US" sz="2400" dirty="0" smtClean="0">
                <a:solidFill>
                  <a:srgbClr val="002B52"/>
                </a:solidFill>
              </a:rPr>
              <a:t>Steroids</a:t>
            </a:r>
          </a:p>
          <a:p>
            <a:pPr lvl="1" eaLnBrk="1" hangingPunct="1"/>
            <a:r>
              <a:rPr lang="en-US" sz="2400" dirty="0" smtClean="0">
                <a:solidFill>
                  <a:srgbClr val="002B52"/>
                </a:solidFill>
              </a:rPr>
              <a:t>Fat-soluble vitamins such as A, E, D and K</a:t>
            </a:r>
          </a:p>
          <a:p>
            <a:pPr eaLnBrk="1" hangingPunct="1"/>
            <a:endParaRPr lang="en-US" sz="2800" dirty="0" smtClean="0">
              <a:solidFill>
                <a:srgbClr val="002B52"/>
              </a:solidFill>
            </a:endParaRPr>
          </a:p>
          <a:p>
            <a:pPr eaLnBrk="1" hangingPunct="1"/>
            <a:endParaRPr lang="en-US" sz="1200" dirty="0" smtClean="0"/>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041377"/>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002B52"/>
                </a:solidFill>
              </a:rPr>
              <a:t>Lipids</a:t>
            </a:r>
          </a:p>
        </p:txBody>
      </p:sp>
      <p:sp>
        <p:nvSpPr>
          <p:cNvPr id="38915" name="Rectangle 3"/>
          <p:cNvSpPr>
            <a:spLocks noGrp="1" noChangeArrowheads="1"/>
          </p:cNvSpPr>
          <p:nvPr>
            <p:ph idx="1"/>
          </p:nvPr>
        </p:nvSpPr>
        <p:spPr/>
        <p:txBody>
          <a:bodyPr/>
          <a:lstStyle/>
          <a:p>
            <a:pPr eaLnBrk="1" hangingPunct="1"/>
            <a:r>
              <a:rPr lang="en-US" sz="2800" dirty="0" smtClean="0">
                <a:solidFill>
                  <a:srgbClr val="002B52"/>
                </a:solidFill>
              </a:rPr>
              <a:t>Lipids have many functions in the body.</a:t>
            </a:r>
          </a:p>
          <a:p>
            <a:pPr lvl="1" eaLnBrk="1" hangingPunct="1"/>
            <a:r>
              <a:rPr lang="en-US" sz="2400" dirty="0">
                <a:solidFill>
                  <a:srgbClr val="9E0927"/>
                </a:solidFill>
                <a:ea typeface="+mn-ea"/>
              </a:rPr>
              <a:t>Triglycerides</a:t>
            </a:r>
            <a:r>
              <a:rPr lang="en-US" sz="2400" dirty="0" smtClean="0">
                <a:solidFill>
                  <a:srgbClr val="002B52"/>
                </a:solidFill>
              </a:rPr>
              <a:t>, fats in the food we eat, store large quantities of energy and can be classified as saturated or unsaturated</a:t>
            </a:r>
          </a:p>
          <a:p>
            <a:pPr lvl="1" eaLnBrk="1" hangingPunct="1"/>
            <a:r>
              <a:rPr lang="en-US" sz="2400" dirty="0">
                <a:solidFill>
                  <a:srgbClr val="9E0927"/>
                </a:solidFill>
                <a:ea typeface="+mn-ea"/>
              </a:rPr>
              <a:t>Phospholipids</a:t>
            </a:r>
            <a:r>
              <a:rPr lang="en-US" sz="2400" dirty="0" smtClean="0">
                <a:solidFill>
                  <a:srgbClr val="002B52"/>
                </a:solidFill>
              </a:rPr>
              <a:t> are essential for the structure of membranes</a:t>
            </a:r>
          </a:p>
          <a:p>
            <a:pPr lvl="1" eaLnBrk="1" hangingPunct="1"/>
            <a:r>
              <a:rPr lang="en-US" sz="2400" dirty="0">
                <a:solidFill>
                  <a:srgbClr val="9E0927"/>
                </a:solidFill>
                <a:ea typeface="+mn-ea"/>
              </a:rPr>
              <a:t>Steroid hormones </a:t>
            </a:r>
            <a:r>
              <a:rPr lang="en-US" sz="2400" dirty="0" smtClean="0">
                <a:solidFill>
                  <a:srgbClr val="002B52"/>
                </a:solidFill>
              </a:rPr>
              <a:t>are responsible for cell communication</a:t>
            </a:r>
          </a:p>
          <a:p>
            <a:pPr lvl="1" eaLnBrk="1" hangingPunct="1"/>
            <a:r>
              <a:rPr lang="en-US" sz="2400" dirty="0">
                <a:solidFill>
                  <a:srgbClr val="9E0927"/>
                </a:solidFill>
                <a:ea typeface="+mn-ea"/>
              </a:rPr>
              <a:t>Vitamin D </a:t>
            </a:r>
            <a:r>
              <a:rPr lang="en-US" sz="2400" dirty="0" smtClean="0">
                <a:solidFill>
                  <a:srgbClr val="002B52"/>
                </a:solidFill>
              </a:rPr>
              <a:t>responsible for bone structure</a:t>
            </a:r>
          </a:p>
          <a:p>
            <a:pPr lvl="1" eaLnBrk="1" hangingPunct="1"/>
            <a:endParaRPr lang="en-US" sz="2400" dirty="0" smtClean="0">
              <a:solidFill>
                <a:srgbClr val="002B52"/>
              </a:solidFill>
            </a:endParaRPr>
          </a:p>
          <a:p>
            <a:pPr eaLnBrk="1" hangingPunct="1"/>
            <a:endParaRPr lang="en-US" sz="1200" dirty="0" smtClean="0"/>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993564"/>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002B52"/>
                </a:solidFill>
              </a:rPr>
              <a:t>Lipids</a:t>
            </a:r>
          </a:p>
        </p:txBody>
      </p:sp>
      <p:sp>
        <p:nvSpPr>
          <p:cNvPr id="38915" name="Rectangle 3"/>
          <p:cNvSpPr>
            <a:spLocks noGrp="1" noChangeArrowheads="1"/>
          </p:cNvSpPr>
          <p:nvPr>
            <p:ph sz="half" idx="1"/>
          </p:nvPr>
        </p:nvSpPr>
        <p:spPr>
          <a:xfrm>
            <a:off x="305937" y="1515244"/>
            <a:ext cx="4038600" cy="4525963"/>
          </a:xfrm>
        </p:spPr>
        <p:txBody>
          <a:bodyPr/>
          <a:lstStyle/>
          <a:p>
            <a:pPr eaLnBrk="1" hangingPunct="1"/>
            <a:endParaRPr lang="en-US" sz="1200" b="1" dirty="0" smtClean="0"/>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36195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8994" y="3059089"/>
            <a:ext cx="48958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2522" y="1347787"/>
            <a:ext cx="46101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9394" y="4937433"/>
            <a:ext cx="61150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90600" y="6324600"/>
            <a:ext cx="6303844" cy="246221"/>
          </a:xfrm>
          <a:prstGeom prst="rect">
            <a:avLst/>
          </a:prstGeom>
          <a:noFill/>
        </p:spPr>
        <p:txBody>
          <a:bodyPr wrap="square" rtlCol="0">
            <a:spAutoFit/>
          </a:bodyPr>
          <a:lstStyle/>
          <a:p>
            <a:r>
              <a:rPr lang="en-US" sz="1000" b="0" dirty="0" smtClean="0"/>
              <a:t>All </a:t>
            </a:r>
            <a:r>
              <a:rPr lang="en-US" sz="1000" b="0" dirty="0"/>
              <a:t>images available from http://en.wikipedia.org/wiki/File:Common_lipids_lmaps.png</a:t>
            </a:r>
          </a:p>
        </p:txBody>
      </p:sp>
    </p:spTree>
    <p:extLst>
      <p:ext uri="{BB962C8B-B14F-4D97-AF65-F5344CB8AC3E}">
        <p14:creationId xmlns:p14="http://schemas.microsoft.com/office/powerpoint/2010/main" val="3786292804"/>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solidFill>
                  <a:srgbClr val="002B52"/>
                </a:solidFill>
              </a:rPr>
              <a:t>Choose One</a:t>
            </a:r>
          </a:p>
        </p:txBody>
      </p:sp>
      <p:sp>
        <p:nvSpPr>
          <p:cNvPr id="22531" name="Rectangle 3"/>
          <p:cNvSpPr>
            <a:spLocks noGrp="1" noChangeArrowheads="1"/>
          </p:cNvSpPr>
          <p:nvPr>
            <p:ph type="body" idx="1"/>
          </p:nvPr>
        </p:nvSpPr>
        <p:spPr>
          <a:xfrm>
            <a:off x="381000" y="2743200"/>
            <a:ext cx="8229600" cy="3581400"/>
          </a:xfrm>
        </p:spPr>
        <p:txBody>
          <a:bodyPr/>
          <a:lstStyle/>
          <a:p>
            <a:pPr eaLnBrk="1" hangingPunct="1"/>
            <a:endParaRPr lang="en-US" sz="2400" dirty="0" smtClean="0">
              <a:solidFill>
                <a:srgbClr val="003FBE"/>
              </a:solidFill>
            </a:endParaRPr>
          </a:p>
          <a:p>
            <a:pPr eaLnBrk="1" hangingPunct="1"/>
            <a:r>
              <a:rPr lang="en-US" sz="2400" dirty="0" smtClean="0">
                <a:solidFill>
                  <a:srgbClr val="002B52"/>
                </a:solidFill>
              </a:rPr>
              <a:t>Fatty acids</a:t>
            </a:r>
            <a:endParaRPr lang="en-US" sz="2000" dirty="0" smtClean="0">
              <a:solidFill>
                <a:srgbClr val="002B52"/>
              </a:solidFill>
            </a:endParaRPr>
          </a:p>
          <a:p>
            <a:pPr eaLnBrk="1" hangingPunct="1"/>
            <a:endParaRPr lang="en-US" sz="2000" dirty="0" smtClean="0">
              <a:solidFill>
                <a:srgbClr val="002B52"/>
              </a:solidFill>
            </a:endParaRPr>
          </a:p>
          <a:p>
            <a:pPr eaLnBrk="1" hangingPunct="1"/>
            <a:r>
              <a:rPr lang="en-US" sz="2400" dirty="0" smtClean="0">
                <a:solidFill>
                  <a:srgbClr val="002B52"/>
                </a:solidFill>
              </a:rPr>
              <a:t>Triglycerides</a:t>
            </a:r>
          </a:p>
          <a:p>
            <a:pPr eaLnBrk="1" hangingPunct="1"/>
            <a:endParaRPr lang="en-US" sz="2400" dirty="0" smtClean="0">
              <a:solidFill>
                <a:srgbClr val="002B52"/>
              </a:solidFill>
            </a:endParaRPr>
          </a:p>
          <a:p>
            <a:pPr eaLnBrk="1" hangingPunct="1"/>
            <a:r>
              <a:rPr lang="en-US" sz="2400" dirty="0" smtClean="0">
                <a:solidFill>
                  <a:srgbClr val="002B52"/>
                </a:solidFill>
              </a:rPr>
              <a:t>Steroid hormones</a:t>
            </a:r>
          </a:p>
          <a:p>
            <a:pPr eaLnBrk="1" hangingPunct="1"/>
            <a:endParaRPr lang="en-US" sz="2400" dirty="0" smtClean="0">
              <a:solidFill>
                <a:srgbClr val="002B52"/>
              </a:solidFill>
            </a:endParaRPr>
          </a:p>
          <a:p>
            <a:pPr eaLnBrk="1" hangingPunct="1"/>
            <a:r>
              <a:rPr lang="en-US" sz="2400" dirty="0">
                <a:solidFill>
                  <a:srgbClr val="002B52"/>
                </a:solidFill>
              </a:rPr>
              <a:t>All of the above</a:t>
            </a:r>
          </a:p>
        </p:txBody>
      </p:sp>
      <p:sp>
        <p:nvSpPr>
          <p:cNvPr id="22535" name="Text Box 10"/>
          <p:cNvSpPr txBox="1">
            <a:spLocks noChangeArrowheads="1"/>
          </p:cNvSpPr>
          <p:nvPr/>
        </p:nvSpPr>
        <p:spPr bwMode="auto">
          <a:xfrm>
            <a:off x="544773" y="1910208"/>
            <a:ext cx="739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3600" b="0" i="1" dirty="0" smtClean="0">
                <a:solidFill>
                  <a:srgbClr val="9E0927"/>
                </a:solidFill>
                <a:latin typeface="Arial" charset="0"/>
              </a:rPr>
              <a:t>Which of these is considered to be a lipid?</a:t>
            </a:r>
            <a:endParaRPr lang="en-US" sz="3600" b="0" i="1" dirty="0">
              <a:solidFill>
                <a:srgbClr val="002B52"/>
              </a:solidFill>
              <a:latin typeface="Arial" charset="0"/>
            </a:endParaRPr>
          </a:p>
        </p:txBody>
      </p:sp>
      <p:pic>
        <p:nvPicPr>
          <p:cNvPr id="8" name="Picture 7"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85273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63030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445940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spoll\AppData\Local\Microsoft\Windows\Temporary Internet Files\Content.IE5\UX1PF9K5\MC900432674[1].pn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2578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976217"/>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rgbClr val="9E0927"/>
                </a:solidFill>
              </a:rPr>
              <a:t>Sorry!</a:t>
            </a:r>
          </a:p>
        </p:txBody>
      </p:sp>
      <p:sp>
        <p:nvSpPr>
          <p:cNvPr id="23555" name="Rectangle 3"/>
          <p:cNvSpPr>
            <a:spLocks noGrp="1" noChangeArrowheads="1"/>
          </p:cNvSpPr>
          <p:nvPr>
            <p:ph type="body" idx="1"/>
          </p:nvPr>
        </p:nvSpPr>
        <p:spPr/>
        <p:txBody>
          <a:bodyPr/>
          <a:lstStyle/>
          <a:p>
            <a:pPr eaLnBrk="1" hangingPunct="1"/>
            <a:r>
              <a:rPr lang="en-US" sz="4400" dirty="0" smtClean="0">
                <a:solidFill>
                  <a:srgbClr val="002B52"/>
                </a:solidFill>
              </a:rPr>
              <a:t>Go back and review Lipids:</a:t>
            </a:r>
          </a:p>
          <a:p>
            <a:pPr eaLnBrk="1" hangingPunct="1"/>
            <a:endParaRPr lang="en-US" dirty="0" smtClean="0">
              <a:solidFill>
                <a:srgbClr val="003FBE"/>
              </a:solidFill>
            </a:endParaRPr>
          </a:p>
          <a:p>
            <a:pPr marL="0" indent="0" eaLnBrk="1" hangingPunct="1">
              <a:buNone/>
            </a:pPr>
            <a:endParaRPr lang="en-US" dirty="0" smtClean="0"/>
          </a:p>
        </p:txBody>
      </p:sp>
      <p:sp>
        <p:nvSpPr>
          <p:cNvPr id="23556" name="AutoShape 4">
            <a:hlinkClick r:id="rId3" action="ppaction://hlinksldjump" highlightClick="1"/>
          </p:cNvPr>
          <p:cNvSpPr>
            <a:spLocks noChangeArrowheads="1"/>
          </p:cNvSpPr>
          <p:nvPr/>
        </p:nvSpPr>
        <p:spPr bwMode="auto">
          <a:xfrm>
            <a:off x="2514600" y="3505200"/>
            <a:ext cx="3962400" cy="1295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251773666"/>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solidFill>
                  <a:srgbClr val="9E0927"/>
                </a:solidFill>
              </a:rPr>
              <a:t>Correct!</a:t>
            </a:r>
          </a:p>
        </p:txBody>
      </p:sp>
      <p:sp>
        <p:nvSpPr>
          <p:cNvPr id="23555" name="Rectangle 3"/>
          <p:cNvSpPr>
            <a:spLocks noGrp="1" noChangeArrowheads="1"/>
          </p:cNvSpPr>
          <p:nvPr>
            <p:ph type="body" idx="1"/>
          </p:nvPr>
        </p:nvSpPr>
        <p:spPr/>
        <p:txBody>
          <a:bodyPr/>
          <a:lstStyle/>
          <a:p>
            <a:pPr eaLnBrk="1" hangingPunct="1"/>
            <a:r>
              <a:rPr lang="en-US" sz="4400" dirty="0">
                <a:solidFill>
                  <a:srgbClr val="002B52"/>
                </a:solidFill>
              </a:rPr>
              <a:t>Return to </a:t>
            </a:r>
            <a:r>
              <a:rPr lang="en-US" sz="4400" dirty="0" smtClean="0">
                <a:solidFill>
                  <a:srgbClr val="002B52"/>
                </a:solidFill>
              </a:rPr>
              <a:t>Step 45 on </a:t>
            </a:r>
            <a:r>
              <a:rPr lang="en-US" sz="4400" dirty="0">
                <a:solidFill>
                  <a:srgbClr val="002B52"/>
                </a:solidFill>
              </a:rPr>
              <a:t>the activity </a:t>
            </a:r>
            <a:r>
              <a:rPr lang="en-US" sz="4400" dirty="0" smtClean="0">
                <a:solidFill>
                  <a:srgbClr val="002B52"/>
                </a:solidFill>
              </a:rPr>
              <a:t>document.</a:t>
            </a:r>
            <a:endParaRPr lang="en-US" sz="4400" dirty="0">
              <a:solidFill>
                <a:srgbClr val="003FBE"/>
              </a:solidFill>
            </a:endParaRPr>
          </a:p>
          <a:p>
            <a:pPr eaLnBrk="1" hangingPunct="1"/>
            <a:endParaRPr lang="en-US" dirty="0" smtClean="0">
              <a:solidFill>
                <a:srgbClr val="003FBE"/>
              </a:solidFill>
            </a:endParaRPr>
          </a:p>
          <a:p>
            <a:pPr marL="0" indent="0" eaLnBrk="1" hangingPunct="1">
              <a:buNone/>
            </a:pPr>
            <a:endParaRPr lang="en-US" dirty="0" smtClean="0"/>
          </a:p>
        </p:txBody>
      </p:sp>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662396"/>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solidFill>
                  <a:srgbClr val="002B52"/>
                </a:solidFill>
              </a:rPr>
              <a:t>Click on the Puzzle Set that you will be using next:</a:t>
            </a:r>
            <a:endParaRPr lang="en-US" dirty="0" smtClean="0">
              <a:solidFill>
                <a:srgbClr val="002B52"/>
              </a:solidFill>
            </a:endParaRPr>
          </a:p>
        </p:txBody>
      </p:sp>
      <p:sp>
        <p:nvSpPr>
          <p:cNvPr id="38915" name="Rectangle 3"/>
          <p:cNvSpPr>
            <a:spLocks noGrp="1" noChangeArrowheads="1"/>
          </p:cNvSpPr>
          <p:nvPr>
            <p:ph type="body" idx="1"/>
          </p:nvPr>
        </p:nvSpPr>
        <p:spPr>
          <a:xfrm>
            <a:off x="304800" y="1484601"/>
            <a:ext cx="8229600" cy="4525963"/>
          </a:xfrm>
        </p:spPr>
        <p:txBody>
          <a:bodyPr/>
          <a:lstStyle/>
          <a:p>
            <a:pPr marL="0" indent="0" eaLnBrk="1" hangingPunct="1">
              <a:buNone/>
            </a:pPr>
            <a:r>
              <a:rPr lang="en-US" sz="2800" b="1" dirty="0" smtClean="0"/>
              <a:t>	</a:t>
            </a:r>
          </a:p>
          <a:p>
            <a:pPr marL="0" indent="0" eaLnBrk="1" hangingPunct="1">
              <a:buNone/>
            </a:pPr>
            <a:r>
              <a:rPr lang="en-US" sz="2800" b="1" dirty="0"/>
              <a:t>	</a:t>
            </a:r>
            <a:r>
              <a:rPr lang="en-US" sz="2800" b="1" dirty="0" smtClean="0">
                <a:solidFill>
                  <a:srgbClr val="002B52"/>
                </a:solidFill>
              </a:rPr>
              <a:t>Puzzle </a:t>
            </a:r>
            <a:r>
              <a:rPr lang="en-US" sz="2800" b="1" dirty="0">
                <a:solidFill>
                  <a:srgbClr val="002B52"/>
                </a:solidFill>
              </a:rPr>
              <a:t>Set #1 – </a:t>
            </a:r>
            <a:r>
              <a:rPr lang="en-US" sz="2800" b="1" dirty="0" smtClean="0">
                <a:solidFill>
                  <a:srgbClr val="002B52"/>
                </a:solidFill>
              </a:rPr>
              <a:t>Carbohydrates</a:t>
            </a:r>
          </a:p>
          <a:p>
            <a:pPr marL="0" indent="0" eaLnBrk="1" hangingPunct="1">
              <a:buNone/>
            </a:pPr>
            <a:endParaRPr lang="en-US" sz="2800" b="1" dirty="0" smtClean="0">
              <a:solidFill>
                <a:srgbClr val="002B52"/>
              </a:solidFill>
            </a:endParaRPr>
          </a:p>
          <a:p>
            <a:pPr marL="0" indent="0" eaLnBrk="1" hangingPunct="1">
              <a:buNone/>
            </a:pPr>
            <a:r>
              <a:rPr lang="en-US" sz="2800" b="1" dirty="0">
                <a:solidFill>
                  <a:srgbClr val="002B52"/>
                </a:solidFill>
              </a:rPr>
              <a:t>	Puzzle Set #2 – </a:t>
            </a:r>
            <a:r>
              <a:rPr lang="en-US" sz="2800" b="1" dirty="0" smtClean="0">
                <a:solidFill>
                  <a:srgbClr val="002B52"/>
                </a:solidFill>
              </a:rPr>
              <a:t>Proteins</a:t>
            </a:r>
          </a:p>
          <a:p>
            <a:pPr marL="0" indent="0" eaLnBrk="1" hangingPunct="1">
              <a:buNone/>
            </a:pPr>
            <a:endParaRPr lang="en-US" sz="2800" dirty="0">
              <a:solidFill>
                <a:srgbClr val="002B52"/>
              </a:solidFill>
            </a:endParaRPr>
          </a:p>
          <a:p>
            <a:pPr marL="0" indent="0" eaLnBrk="1" hangingPunct="1">
              <a:buNone/>
            </a:pPr>
            <a:r>
              <a:rPr lang="en-US" sz="2800" b="1" dirty="0" smtClean="0">
                <a:solidFill>
                  <a:srgbClr val="002B52"/>
                </a:solidFill>
              </a:rPr>
              <a:t>	</a:t>
            </a:r>
            <a:r>
              <a:rPr lang="en-US" sz="2800" b="1" dirty="0">
                <a:solidFill>
                  <a:srgbClr val="002B52"/>
                </a:solidFill>
              </a:rPr>
              <a:t>Puzzle Set #3 – </a:t>
            </a:r>
            <a:r>
              <a:rPr lang="en-US" sz="2800" b="1" dirty="0" smtClean="0">
                <a:solidFill>
                  <a:srgbClr val="002B52"/>
                </a:solidFill>
              </a:rPr>
              <a:t>Lipids</a:t>
            </a:r>
          </a:p>
          <a:p>
            <a:pPr marL="0" indent="0" eaLnBrk="1" hangingPunct="1">
              <a:buNone/>
            </a:pPr>
            <a:endParaRPr lang="en-US" sz="2800" b="1" dirty="0">
              <a:solidFill>
                <a:srgbClr val="002B52"/>
              </a:solidFill>
            </a:endParaRPr>
          </a:p>
          <a:p>
            <a:pPr marL="0" indent="0" eaLnBrk="1" hangingPunct="1">
              <a:buNone/>
            </a:pPr>
            <a:r>
              <a:rPr lang="en-US" sz="2800" b="1" dirty="0" smtClean="0">
                <a:solidFill>
                  <a:srgbClr val="002B52"/>
                </a:solidFill>
              </a:rPr>
              <a:t>	Nucleic Acids</a:t>
            </a:r>
            <a:endParaRPr lang="en-US" sz="2800" b="1" dirty="0">
              <a:solidFill>
                <a:srgbClr val="002B52"/>
              </a:solidFill>
            </a:endParaRPr>
          </a:p>
          <a:p>
            <a:pPr marL="0" indent="0" eaLnBrk="1" hangingPunct="1">
              <a:buNone/>
            </a:pPr>
            <a:r>
              <a:rPr lang="en-US" sz="2800" b="1" dirty="0" smtClean="0"/>
              <a:t>	</a:t>
            </a:r>
            <a:endParaRPr lang="en-US" sz="2800" b="1" dirty="0"/>
          </a:p>
          <a:p>
            <a:pPr marL="0" indent="0" eaLnBrk="1" hangingPunct="1">
              <a:buNone/>
            </a:pPr>
            <a:endParaRPr lang="en-US" sz="2800" dirty="0" smtClean="0">
              <a:solidFill>
                <a:srgbClr val="002B52"/>
              </a:solidFill>
            </a:endParaRPr>
          </a:p>
          <a:p>
            <a:pPr eaLnBrk="1" hangingPunct="1">
              <a:buFontTx/>
              <a:buNone/>
            </a:pPr>
            <a:r>
              <a:rPr lang="en-US" sz="1200" b="1" dirty="0" smtClean="0"/>
              <a:t>                                                                    </a:t>
            </a:r>
          </a:p>
          <a:p>
            <a:pPr eaLnBrk="1" hangingPunct="1">
              <a:buFontTx/>
              <a:buNone/>
            </a:pPr>
            <a:r>
              <a:rPr lang="en-US" sz="1200" b="1" dirty="0" smtClean="0"/>
              <a:t>                                                                      </a:t>
            </a: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676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spoll\AppData\Local\Microsoft\Windows\Temporary Internet Files\Content.IE5\UX1PF9K5\MC900432674[1].pn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6670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spoll\AppData\Local\Microsoft\Windows\Temporary Internet Files\Content.IE5\UX1PF9K5\MC900432674[1].png">
            <a:hlinkClick r:id="rId6"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6576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spoll\AppData\Local\Microsoft\Windows\Temporary Internet Files\Content.IE5\UX1PF9K5\MC900432674[1].png">
            <a:hlinkClick r:id="rId7"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84" y="4648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027250"/>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133600"/>
            <a:ext cx="8229600" cy="1752600"/>
          </a:xfrm>
        </p:spPr>
        <p:txBody>
          <a:bodyPr/>
          <a:lstStyle/>
          <a:p>
            <a:pPr eaLnBrk="1" hangingPunct="1"/>
            <a:r>
              <a:rPr lang="en-US" b="1" dirty="0" smtClean="0">
                <a:solidFill>
                  <a:srgbClr val="002B52"/>
                </a:solidFill>
              </a:rPr>
              <a:t>Nucleic Acids</a:t>
            </a:r>
            <a:r>
              <a:rPr lang="en-US" b="1" dirty="0">
                <a:solidFill>
                  <a:srgbClr val="002B52"/>
                </a:solidFill>
              </a:rPr>
              <a:t/>
            </a:r>
            <a:br>
              <a:rPr lang="en-US" b="1" dirty="0">
                <a:solidFill>
                  <a:srgbClr val="002B52"/>
                </a:solidFill>
              </a:rPr>
            </a:br>
            <a:endParaRPr lang="en-US" dirty="0" smtClean="0">
              <a:solidFill>
                <a:srgbClr val="002B52"/>
              </a:solidFill>
            </a:endParaRPr>
          </a:p>
        </p:txBody>
      </p:sp>
      <p:pic>
        <p:nvPicPr>
          <p:cNvPr id="26" name="Picture 25"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71496"/>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7"/>
          <p:cNvSpPr>
            <a:spLocks noGrp="1" noChangeArrowheads="1"/>
          </p:cNvSpPr>
          <p:nvPr>
            <p:ph type="title"/>
          </p:nvPr>
        </p:nvSpPr>
        <p:spPr/>
        <p:txBody>
          <a:bodyPr/>
          <a:lstStyle/>
          <a:p>
            <a:pPr eaLnBrk="1" hangingPunct="1"/>
            <a:r>
              <a:rPr lang="en-US" sz="4000" b="1" smtClean="0">
                <a:solidFill>
                  <a:srgbClr val="002B52"/>
                </a:solidFill>
              </a:rPr>
              <a:t>Elements in the Human Body</a:t>
            </a:r>
            <a:r>
              <a:rPr lang="en-US" sz="4000" b="1" smtClean="0">
                <a:solidFill>
                  <a:srgbClr val="003FBE"/>
                </a:solidFill>
              </a:rPr>
              <a:t/>
            </a:r>
            <a:br>
              <a:rPr lang="en-US" sz="4000" b="1" smtClean="0">
                <a:solidFill>
                  <a:srgbClr val="003FBE"/>
                </a:solidFill>
              </a:rPr>
            </a:br>
            <a:r>
              <a:rPr lang="en-US" sz="2400" smtClean="0">
                <a:solidFill>
                  <a:srgbClr val="9E0927"/>
                </a:solidFill>
              </a:rPr>
              <a:t>Copy this chart in your notebook.</a:t>
            </a:r>
          </a:p>
        </p:txBody>
      </p:sp>
      <p:graphicFrame>
        <p:nvGraphicFramePr>
          <p:cNvPr id="699604" name="Group 212"/>
          <p:cNvGraphicFramePr>
            <a:graphicFrameLocks noGrp="1"/>
          </p:cNvGraphicFramePr>
          <p:nvPr>
            <p:ph idx="1"/>
          </p:nvPr>
        </p:nvGraphicFramePr>
        <p:xfrm>
          <a:off x="381000" y="1600200"/>
          <a:ext cx="8229600" cy="4297626"/>
        </p:xfrm>
        <a:graphic>
          <a:graphicData uri="http://schemas.openxmlformats.org/drawingml/2006/table">
            <a:tbl>
              <a:tblPr/>
              <a:tblGrid>
                <a:gridCol w="2743200"/>
                <a:gridCol w="2743200"/>
                <a:gridCol w="2743200"/>
              </a:tblGrid>
              <a:tr h="45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9E0927"/>
                          </a:solidFill>
                          <a:effectLst/>
                          <a:latin typeface="Arial" charset="0"/>
                          <a:cs typeface="Arial" charset="0"/>
                        </a:rPr>
                        <a:t>Major</a:t>
                      </a:r>
                    </a:p>
                  </a:txBody>
                  <a:tcPr marT="45717" marB="45717"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9E0927"/>
                          </a:solidFill>
                          <a:effectLst/>
                          <a:latin typeface="Arial" charset="0"/>
                          <a:cs typeface="Arial" charset="0"/>
                        </a:rPr>
                        <a:t>Minor</a:t>
                      </a:r>
                    </a:p>
                  </a:txBody>
                  <a:tcPr marT="45717" marB="45717"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9E0927"/>
                          </a:solidFill>
                          <a:effectLst/>
                          <a:latin typeface="Arial" charset="0"/>
                          <a:cs typeface="Arial" charset="0"/>
                        </a:rPr>
                        <a:t>Trace</a:t>
                      </a:r>
                      <a:endParaRPr kumimoji="0" lang="en-US" sz="2800" b="0" i="0" u="none" strike="noStrike" cap="none" normalizeH="0" baseline="0" dirty="0" smtClean="0">
                        <a:ln>
                          <a:noFill/>
                        </a:ln>
                        <a:solidFill>
                          <a:srgbClr val="9E0927"/>
                        </a:solidFill>
                        <a:effectLst/>
                        <a:latin typeface="Arial" charset="0"/>
                        <a:cs typeface="Arial" charset="0"/>
                      </a:endParaRPr>
                    </a:p>
                  </a:txBody>
                  <a:tcPr marT="45717" marB="45717" horzOverflow="overflow">
                    <a:lnL>
                      <a:noFill/>
                    </a:lnL>
                    <a:lnR cap="flat">
                      <a:noFill/>
                    </a:lnR>
                    <a:lnT cap="flat">
                      <a:noFill/>
                    </a:lnT>
                    <a:lnB>
                      <a:noFill/>
                    </a:lnB>
                    <a:lnTlToBr>
                      <a:noFill/>
                    </a:lnTlToBr>
                    <a:lnBlToTr>
                      <a:noFill/>
                    </a:lnBlToTr>
                    <a:noFill/>
                  </a:tcPr>
                </a:tc>
              </a:tr>
              <a:tr h="45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Oxygen</a:t>
                      </a:r>
                    </a:p>
                  </a:txBody>
                  <a:tcPr marT="45717" marB="45717"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Calcium</a:t>
                      </a:r>
                    </a:p>
                  </a:txBody>
                  <a:tcPr marT="45717" marB="4571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Aluminum</a:t>
                      </a:r>
                    </a:p>
                  </a:txBody>
                  <a:tcPr marT="45717" marB="45717" horzOverflow="overflow">
                    <a:lnL>
                      <a:noFill/>
                    </a:lnL>
                    <a:lnR cap="flat">
                      <a:noFill/>
                    </a:lnR>
                    <a:lnT>
                      <a:noFill/>
                    </a:lnT>
                    <a:lnB>
                      <a:noFill/>
                    </a:lnB>
                    <a:lnTlToBr>
                      <a:noFill/>
                    </a:lnTlToBr>
                    <a:lnBlToTr>
                      <a:noFill/>
                    </a:lnBlToTr>
                    <a:noFill/>
                  </a:tcPr>
                </a:tc>
              </a:tr>
              <a:tr h="45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Carbon</a:t>
                      </a:r>
                    </a:p>
                  </a:txBody>
                  <a:tcPr marT="45717" marB="45717"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Chlorine</a:t>
                      </a:r>
                    </a:p>
                  </a:txBody>
                  <a:tcPr marT="45717" marB="4571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Copper</a:t>
                      </a:r>
                    </a:p>
                  </a:txBody>
                  <a:tcPr marT="45717" marB="45717" horzOverflow="overflow">
                    <a:lnL>
                      <a:noFill/>
                    </a:lnL>
                    <a:lnR cap="flat">
                      <a:noFill/>
                    </a:lnR>
                    <a:lnT>
                      <a:noFill/>
                    </a:lnT>
                    <a:lnB>
                      <a:noFill/>
                    </a:lnB>
                    <a:lnTlToBr>
                      <a:noFill/>
                    </a:lnTlToBr>
                    <a:lnBlToTr>
                      <a:noFill/>
                    </a:lnBlToTr>
                    <a:noFill/>
                  </a:tcPr>
                </a:tc>
              </a:tr>
              <a:tr h="45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Hydrogen</a:t>
                      </a:r>
                    </a:p>
                  </a:txBody>
                  <a:tcPr marT="45717" marB="45717"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Iron</a:t>
                      </a:r>
                    </a:p>
                  </a:txBody>
                  <a:tcPr marT="45717" marB="4571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Iodine</a:t>
                      </a:r>
                    </a:p>
                  </a:txBody>
                  <a:tcPr marT="45717" marB="45717" horzOverflow="overflow">
                    <a:lnL>
                      <a:noFill/>
                    </a:lnL>
                    <a:lnR cap="flat">
                      <a:noFill/>
                    </a:lnR>
                    <a:lnT>
                      <a:noFill/>
                    </a:lnT>
                    <a:lnB>
                      <a:noFill/>
                    </a:lnB>
                    <a:lnTlToBr>
                      <a:noFill/>
                    </a:lnTlToBr>
                    <a:lnBlToTr>
                      <a:noFill/>
                    </a:lnBlToTr>
                    <a:noFill/>
                  </a:tcPr>
                </a:tc>
              </a:tr>
              <a:tr h="45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Nitrogen</a:t>
                      </a:r>
                    </a:p>
                  </a:txBody>
                  <a:tcPr marT="45717" marB="45717"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Phosphorous</a:t>
                      </a:r>
                    </a:p>
                  </a:txBody>
                  <a:tcPr marT="45717" marB="4571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Zinc</a:t>
                      </a:r>
                    </a:p>
                  </a:txBody>
                  <a:tcPr marT="45717" marB="45717" horzOverflow="overflow">
                    <a:lnL>
                      <a:noFill/>
                    </a:lnL>
                    <a:lnR cap="flat">
                      <a:noFill/>
                    </a:lnR>
                    <a:lnT>
                      <a:noFill/>
                    </a:lnT>
                    <a:lnB>
                      <a:noFill/>
                    </a:lnB>
                    <a:lnTlToBr>
                      <a:noFill/>
                    </a:lnTlToBr>
                    <a:lnBlToTr>
                      <a:noFill/>
                    </a:lnBlToTr>
                    <a:noFill/>
                  </a:tcPr>
                </a:tc>
              </a:tr>
              <a:tr h="45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Potassium</a:t>
                      </a:r>
                    </a:p>
                  </a:txBody>
                  <a:tcPr marT="45717" marB="4571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	</a:t>
                      </a:r>
                    </a:p>
                  </a:txBody>
                  <a:tcPr marT="45717" marB="45717" horzOverflow="overflow">
                    <a:lnL>
                      <a:noFill/>
                    </a:lnL>
                    <a:lnR cap="flat">
                      <a:noFill/>
                    </a:lnR>
                    <a:lnT>
                      <a:noFill/>
                    </a:lnT>
                    <a:lnB>
                      <a:noFill/>
                    </a:lnB>
                    <a:lnTlToBr>
                      <a:noFill/>
                    </a:lnTlToBr>
                    <a:lnBlToTr>
                      <a:noFill/>
                    </a:lnBlToTr>
                    <a:noFill/>
                  </a:tcPr>
                </a:tc>
              </a:tr>
              <a:tr h="518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marT="45717" marB="45717"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Sodium</a:t>
                      </a:r>
                    </a:p>
                  </a:txBody>
                  <a:tcPr marT="45717" marB="4571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a:noFill/>
                    </a:lnL>
                    <a:lnR cap="flat">
                      <a:noFill/>
                    </a:lnR>
                    <a:lnT>
                      <a:noFill/>
                    </a:lnT>
                    <a:lnB>
                      <a:noFill/>
                    </a:lnB>
                    <a:lnTlToBr>
                      <a:noFill/>
                    </a:lnTlToBr>
                    <a:lnBlToTr>
                      <a:noFill/>
                    </a:lnBlToTr>
                    <a:noFill/>
                  </a:tcPr>
                </a:tc>
              </a:tr>
              <a:tr h="518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7" marB="45717"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Sulfur</a:t>
                      </a:r>
                    </a:p>
                  </a:txBody>
                  <a:tcPr marT="45717" marB="4571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a:noFill/>
                    </a:lnL>
                    <a:lnR cap="flat">
                      <a:noFill/>
                    </a:lnR>
                    <a:lnT>
                      <a:noFill/>
                    </a:lnT>
                    <a:lnB>
                      <a:noFill/>
                    </a:lnB>
                    <a:lnTlToBr>
                      <a:noFill/>
                    </a:lnTlToBr>
                    <a:lnBlToTr>
                      <a:noFill/>
                    </a:lnBlToTr>
                    <a:noFill/>
                  </a:tcPr>
                </a:tc>
              </a:tr>
              <a:tr h="518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7" marB="45717"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a:noFill/>
                    </a:lnL>
                    <a:lnR cap="flat">
                      <a:noFill/>
                    </a:lnR>
                    <a:lnT>
                      <a:noFill/>
                    </a:lnT>
                    <a:lnB cap="flat">
                      <a:noFill/>
                    </a:lnB>
                    <a:lnTlToBr>
                      <a:noFill/>
                    </a:lnTlToBr>
                    <a:lnBlToTr>
                      <a:noFill/>
                    </a:lnBlToTr>
                    <a:noFill/>
                  </a:tcPr>
                </a:tc>
              </a:tr>
            </a:tbl>
          </a:graphicData>
        </a:graphic>
      </p:graphicFrame>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000500"/>
            <a:ext cx="3810000" cy="2857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382" y="4000499"/>
            <a:ext cx="4052702" cy="2822243"/>
          </a:xfrm>
          <a:prstGeom prst="rect">
            <a:avLst/>
          </a:prstGeom>
        </p:spPr>
      </p:pic>
      <p:sp>
        <p:nvSpPr>
          <p:cNvPr id="38914" name="Rectangle 2"/>
          <p:cNvSpPr>
            <a:spLocks noGrp="1" noChangeArrowheads="1"/>
          </p:cNvSpPr>
          <p:nvPr>
            <p:ph type="title"/>
          </p:nvPr>
        </p:nvSpPr>
        <p:spPr/>
        <p:txBody>
          <a:bodyPr/>
          <a:lstStyle/>
          <a:p>
            <a:pPr eaLnBrk="1" hangingPunct="1"/>
            <a:r>
              <a:rPr lang="en-US" dirty="0" smtClean="0">
                <a:solidFill>
                  <a:srgbClr val="002B52"/>
                </a:solidFill>
              </a:rPr>
              <a:t>Nucleic Acids</a:t>
            </a:r>
          </a:p>
        </p:txBody>
      </p:sp>
      <p:sp>
        <p:nvSpPr>
          <p:cNvPr id="38915" name="Rectangle 3"/>
          <p:cNvSpPr>
            <a:spLocks noGrp="1" noChangeArrowheads="1"/>
          </p:cNvSpPr>
          <p:nvPr>
            <p:ph idx="1"/>
          </p:nvPr>
        </p:nvSpPr>
        <p:spPr/>
        <p:txBody>
          <a:bodyPr/>
          <a:lstStyle/>
          <a:p>
            <a:pPr eaLnBrk="1" hangingPunct="1"/>
            <a:r>
              <a:rPr lang="en-US" sz="2800" dirty="0" smtClean="0">
                <a:solidFill>
                  <a:srgbClr val="002B52"/>
                </a:solidFill>
              </a:rPr>
              <a:t>Nucleic acids are </a:t>
            </a:r>
            <a:r>
              <a:rPr lang="en-US" sz="2800" dirty="0">
                <a:solidFill>
                  <a:srgbClr val="002B52"/>
                </a:solidFill>
              </a:rPr>
              <a:t>composed of </a:t>
            </a:r>
            <a:r>
              <a:rPr lang="en-US" sz="2800" dirty="0">
                <a:solidFill>
                  <a:srgbClr val="9E0927"/>
                </a:solidFill>
              </a:rPr>
              <a:t>carbon</a:t>
            </a:r>
            <a:r>
              <a:rPr lang="en-US" sz="2800" dirty="0">
                <a:solidFill>
                  <a:srgbClr val="002B52"/>
                </a:solidFill>
              </a:rPr>
              <a:t>,</a:t>
            </a:r>
            <a:r>
              <a:rPr lang="en-US" sz="2800" dirty="0">
                <a:solidFill>
                  <a:srgbClr val="9E0927"/>
                </a:solidFill>
              </a:rPr>
              <a:t> oxygen</a:t>
            </a:r>
            <a:r>
              <a:rPr lang="en-US" sz="2800" dirty="0">
                <a:solidFill>
                  <a:srgbClr val="002B52"/>
                </a:solidFill>
              </a:rPr>
              <a:t>,</a:t>
            </a:r>
            <a:r>
              <a:rPr lang="en-US" sz="2800" dirty="0">
                <a:solidFill>
                  <a:srgbClr val="9E0927"/>
                </a:solidFill>
              </a:rPr>
              <a:t> hydrogen</a:t>
            </a:r>
            <a:r>
              <a:rPr lang="en-US" sz="2800" dirty="0">
                <a:solidFill>
                  <a:srgbClr val="002B52"/>
                </a:solidFill>
              </a:rPr>
              <a:t>,</a:t>
            </a:r>
            <a:r>
              <a:rPr lang="en-US" sz="2800" dirty="0">
                <a:solidFill>
                  <a:srgbClr val="9E0927"/>
                </a:solidFill>
              </a:rPr>
              <a:t> nitrogen</a:t>
            </a:r>
            <a:r>
              <a:rPr lang="en-US" sz="2800" dirty="0">
                <a:solidFill>
                  <a:srgbClr val="002B52"/>
                </a:solidFill>
              </a:rPr>
              <a:t>, and </a:t>
            </a:r>
            <a:r>
              <a:rPr lang="en-US" sz="2800" dirty="0" smtClean="0">
                <a:solidFill>
                  <a:srgbClr val="9E0927"/>
                </a:solidFill>
              </a:rPr>
              <a:t>phosphorus </a:t>
            </a:r>
            <a:r>
              <a:rPr lang="en-US" sz="2800" dirty="0">
                <a:solidFill>
                  <a:srgbClr val="9E0927"/>
                </a:solidFill>
              </a:rPr>
              <a:t>atoms</a:t>
            </a:r>
          </a:p>
          <a:p>
            <a:pPr eaLnBrk="1" hangingPunct="1"/>
            <a:r>
              <a:rPr lang="en-US" sz="2800" dirty="0" smtClean="0">
                <a:solidFill>
                  <a:srgbClr val="002B52"/>
                </a:solidFill>
              </a:rPr>
              <a:t>Nucleic acids are made up of </a:t>
            </a:r>
            <a:r>
              <a:rPr lang="en-US" sz="2800" dirty="0">
                <a:solidFill>
                  <a:srgbClr val="9E0927"/>
                </a:solidFill>
              </a:rPr>
              <a:t>nucleotides</a:t>
            </a:r>
            <a:r>
              <a:rPr lang="en-US" sz="2800" dirty="0" smtClean="0">
                <a:solidFill>
                  <a:srgbClr val="002B52"/>
                </a:solidFill>
              </a:rPr>
              <a:t>.</a:t>
            </a:r>
          </a:p>
          <a:p>
            <a:pPr eaLnBrk="1" hangingPunct="1"/>
            <a:r>
              <a:rPr lang="en-US" sz="2800" dirty="0" smtClean="0">
                <a:solidFill>
                  <a:srgbClr val="002B52"/>
                </a:solidFill>
              </a:rPr>
              <a:t>Stores and carries genetic information in the form of </a:t>
            </a:r>
            <a:r>
              <a:rPr lang="en-US" sz="2800" dirty="0">
                <a:solidFill>
                  <a:srgbClr val="9E0927"/>
                </a:solidFill>
              </a:rPr>
              <a:t>DNA</a:t>
            </a:r>
            <a:r>
              <a:rPr lang="en-US" sz="2800" dirty="0" smtClean="0">
                <a:solidFill>
                  <a:srgbClr val="002B52"/>
                </a:solidFill>
              </a:rPr>
              <a:t> and </a:t>
            </a:r>
            <a:r>
              <a:rPr lang="en-US" sz="2800" dirty="0">
                <a:solidFill>
                  <a:srgbClr val="9E0927"/>
                </a:solidFill>
              </a:rPr>
              <a:t>RNA</a:t>
            </a:r>
            <a:r>
              <a:rPr lang="en-US" sz="2800" dirty="0" smtClean="0">
                <a:solidFill>
                  <a:srgbClr val="002B52"/>
                </a:solidFill>
              </a:rPr>
              <a:t>.</a:t>
            </a:r>
          </a:p>
          <a:p>
            <a:pPr eaLnBrk="1" hangingPunct="1"/>
            <a:endParaRPr lang="en-US" sz="2800" dirty="0">
              <a:solidFill>
                <a:srgbClr val="002B52"/>
              </a:solidFill>
            </a:endParaRPr>
          </a:p>
          <a:p>
            <a:pPr eaLnBrk="1" hangingPunct="1"/>
            <a:endParaRPr lang="en-US" sz="1200" dirty="0" smtClean="0"/>
          </a:p>
        </p:txBody>
      </p:sp>
      <p:pic>
        <p:nvPicPr>
          <p:cNvPr id="26" name="Picture 25" descr="C:\Users\spoll\AppData\Local\Microsoft\Windows\Temporary Internet Files\Content.IE5\UX1PF9K5\MC900432674[1].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000" y="5629132"/>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55682" y="6545743"/>
            <a:ext cx="2057400" cy="276999"/>
          </a:xfrm>
          <a:prstGeom prst="rect">
            <a:avLst/>
          </a:prstGeom>
          <a:noFill/>
        </p:spPr>
        <p:txBody>
          <a:bodyPr wrap="square" rtlCol="0">
            <a:spAutoFit/>
          </a:bodyPr>
          <a:lstStyle/>
          <a:p>
            <a:r>
              <a:rPr lang="en-US" sz="1200" b="0" dirty="0" smtClean="0"/>
              <a:t>©</a:t>
            </a:r>
            <a:r>
              <a:rPr lang="en-US" sz="1200" b="0" dirty="0"/>
              <a:t>iStockphoto.com </a:t>
            </a:r>
          </a:p>
        </p:txBody>
      </p:sp>
    </p:spTree>
    <p:extLst>
      <p:ext uri="{BB962C8B-B14F-4D97-AF65-F5344CB8AC3E}">
        <p14:creationId xmlns:p14="http://schemas.microsoft.com/office/powerpoint/2010/main" val="1398989935"/>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solidFill>
                  <a:srgbClr val="002B52"/>
                </a:solidFill>
              </a:rPr>
              <a:t>Choose One</a:t>
            </a:r>
          </a:p>
        </p:txBody>
      </p:sp>
      <p:sp>
        <p:nvSpPr>
          <p:cNvPr id="22531" name="Rectangle 3"/>
          <p:cNvSpPr>
            <a:spLocks noGrp="1" noChangeArrowheads="1"/>
          </p:cNvSpPr>
          <p:nvPr>
            <p:ph type="body" idx="1"/>
          </p:nvPr>
        </p:nvSpPr>
        <p:spPr>
          <a:xfrm>
            <a:off x="381000" y="2743200"/>
            <a:ext cx="8229600" cy="3581400"/>
          </a:xfrm>
        </p:spPr>
        <p:txBody>
          <a:bodyPr/>
          <a:lstStyle/>
          <a:p>
            <a:pPr eaLnBrk="1" hangingPunct="1"/>
            <a:endParaRPr lang="en-US" sz="2400" dirty="0" smtClean="0">
              <a:solidFill>
                <a:srgbClr val="003FBE"/>
              </a:solidFill>
            </a:endParaRPr>
          </a:p>
          <a:p>
            <a:pPr eaLnBrk="1" hangingPunct="1"/>
            <a:r>
              <a:rPr lang="en-US" sz="2400" dirty="0" smtClean="0">
                <a:solidFill>
                  <a:srgbClr val="002B52"/>
                </a:solidFill>
              </a:rPr>
              <a:t>Fatty acids</a:t>
            </a:r>
            <a:endParaRPr lang="en-US" sz="2000" dirty="0" smtClean="0">
              <a:solidFill>
                <a:srgbClr val="002B52"/>
              </a:solidFill>
            </a:endParaRPr>
          </a:p>
          <a:p>
            <a:pPr eaLnBrk="1" hangingPunct="1"/>
            <a:endParaRPr lang="en-US" sz="2000" dirty="0" smtClean="0">
              <a:solidFill>
                <a:srgbClr val="002B52"/>
              </a:solidFill>
            </a:endParaRPr>
          </a:p>
          <a:p>
            <a:pPr eaLnBrk="1" hangingPunct="1"/>
            <a:r>
              <a:rPr lang="en-US" sz="2400" dirty="0" smtClean="0">
                <a:solidFill>
                  <a:srgbClr val="002B52"/>
                </a:solidFill>
              </a:rPr>
              <a:t>Nucleotides</a:t>
            </a:r>
          </a:p>
          <a:p>
            <a:pPr eaLnBrk="1" hangingPunct="1"/>
            <a:endParaRPr lang="en-US" sz="2400" dirty="0" smtClean="0">
              <a:solidFill>
                <a:srgbClr val="002B52"/>
              </a:solidFill>
            </a:endParaRPr>
          </a:p>
          <a:p>
            <a:pPr eaLnBrk="1" hangingPunct="1"/>
            <a:r>
              <a:rPr lang="en-US" sz="2400" dirty="0" smtClean="0">
                <a:solidFill>
                  <a:srgbClr val="002B52"/>
                </a:solidFill>
              </a:rPr>
              <a:t>Ribose sugars</a:t>
            </a:r>
          </a:p>
          <a:p>
            <a:pPr eaLnBrk="1" hangingPunct="1"/>
            <a:endParaRPr lang="en-US" sz="2400" dirty="0" smtClean="0">
              <a:solidFill>
                <a:srgbClr val="002B52"/>
              </a:solidFill>
            </a:endParaRPr>
          </a:p>
          <a:p>
            <a:pPr eaLnBrk="1" hangingPunct="1"/>
            <a:r>
              <a:rPr lang="en-US" sz="2400" dirty="0">
                <a:solidFill>
                  <a:srgbClr val="002B52"/>
                </a:solidFill>
              </a:rPr>
              <a:t>All of the above</a:t>
            </a:r>
          </a:p>
        </p:txBody>
      </p:sp>
      <p:sp>
        <p:nvSpPr>
          <p:cNvPr id="22535" name="Text Box 10"/>
          <p:cNvSpPr txBox="1">
            <a:spLocks noChangeArrowheads="1"/>
          </p:cNvSpPr>
          <p:nvPr/>
        </p:nvSpPr>
        <p:spPr bwMode="auto">
          <a:xfrm>
            <a:off x="544773" y="1910208"/>
            <a:ext cx="739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3600" b="0" i="1" dirty="0" smtClean="0">
                <a:solidFill>
                  <a:srgbClr val="9E0927"/>
                </a:solidFill>
                <a:latin typeface="Arial" charset="0"/>
              </a:rPr>
              <a:t>DNA is a polymer made of … ?</a:t>
            </a:r>
            <a:endParaRPr lang="en-US" sz="3600" b="0" i="1" dirty="0">
              <a:solidFill>
                <a:srgbClr val="002B52"/>
              </a:solidFill>
              <a:latin typeface="Arial" charset="0"/>
            </a:endParaRPr>
          </a:p>
        </p:txBody>
      </p:sp>
      <p:pic>
        <p:nvPicPr>
          <p:cNvPr id="8" name="Picture 7"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85273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spoll\AppData\Local\Microsoft\Windows\Temporary Internet Files\Content.IE5\UX1PF9K5\MC900432674[1].pn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63030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445940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2578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693497"/>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rgbClr val="9E0927"/>
                </a:solidFill>
              </a:rPr>
              <a:t>Sorry!</a:t>
            </a:r>
          </a:p>
        </p:txBody>
      </p:sp>
      <p:sp>
        <p:nvSpPr>
          <p:cNvPr id="23555" name="Rectangle 3"/>
          <p:cNvSpPr>
            <a:spLocks noGrp="1" noChangeArrowheads="1"/>
          </p:cNvSpPr>
          <p:nvPr>
            <p:ph type="body" idx="1"/>
          </p:nvPr>
        </p:nvSpPr>
        <p:spPr/>
        <p:txBody>
          <a:bodyPr/>
          <a:lstStyle/>
          <a:p>
            <a:pPr eaLnBrk="1" hangingPunct="1"/>
            <a:r>
              <a:rPr lang="en-US" sz="4400" dirty="0" smtClean="0">
                <a:solidFill>
                  <a:srgbClr val="002B52"/>
                </a:solidFill>
              </a:rPr>
              <a:t>Go back and review Nucleic Acids:</a:t>
            </a:r>
          </a:p>
          <a:p>
            <a:pPr eaLnBrk="1" hangingPunct="1"/>
            <a:endParaRPr lang="en-US" dirty="0" smtClean="0">
              <a:solidFill>
                <a:srgbClr val="003FBE"/>
              </a:solidFill>
            </a:endParaRPr>
          </a:p>
          <a:p>
            <a:pPr marL="0" indent="0" eaLnBrk="1" hangingPunct="1">
              <a:buNone/>
            </a:pPr>
            <a:endParaRPr lang="en-US" dirty="0" smtClean="0"/>
          </a:p>
        </p:txBody>
      </p:sp>
      <p:sp>
        <p:nvSpPr>
          <p:cNvPr id="23556" name="AutoShape 4">
            <a:hlinkClick r:id="rId3" action="ppaction://hlinksldjump" highlightClick="1"/>
          </p:cNvPr>
          <p:cNvSpPr>
            <a:spLocks noChangeArrowheads="1"/>
          </p:cNvSpPr>
          <p:nvPr/>
        </p:nvSpPr>
        <p:spPr bwMode="auto">
          <a:xfrm>
            <a:off x="2514600" y="3505200"/>
            <a:ext cx="3962400" cy="1295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758917538"/>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solidFill>
                  <a:srgbClr val="9E0927"/>
                </a:solidFill>
              </a:rPr>
              <a:t>Correct!</a:t>
            </a:r>
          </a:p>
        </p:txBody>
      </p:sp>
      <p:sp>
        <p:nvSpPr>
          <p:cNvPr id="23555" name="Rectangle 3"/>
          <p:cNvSpPr>
            <a:spLocks noGrp="1" noChangeArrowheads="1"/>
          </p:cNvSpPr>
          <p:nvPr>
            <p:ph type="body" idx="1"/>
          </p:nvPr>
        </p:nvSpPr>
        <p:spPr/>
        <p:txBody>
          <a:bodyPr/>
          <a:lstStyle/>
          <a:p>
            <a:pPr eaLnBrk="1" hangingPunct="1"/>
            <a:r>
              <a:rPr lang="en-US" sz="4400" dirty="0" smtClean="0">
                <a:solidFill>
                  <a:srgbClr val="002B52"/>
                </a:solidFill>
              </a:rPr>
              <a:t>Continue </a:t>
            </a:r>
            <a:r>
              <a:rPr lang="en-US" sz="4400" dirty="0">
                <a:solidFill>
                  <a:srgbClr val="002B52"/>
                </a:solidFill>
              </a:rPr>
              <a:t>on </a:t>
            </a:r>
            <a:r>
              <a:rPr lang="en-US" sz="4400" dirty="0" smtClean="0">
                <a:solidFill>
                  <a:srgbClr val="002B52"/>
                </a:solidFill>
              </a:rPr>
              <a:t>to the next slide</a:t>
            </a:r>
            <a:endParaRPr lang="en-US" dirty="0">
              <a:solidFill>
                <a:srgbClr val="002B52"/>
              </a:solidFill>
            </a:endParaRPr>
          </a:p>
          <a:p>
            <a:pPr eaLnBrk="1" hangingPunct="1"/>
            <a:endParaRPr lang="en-US" dirty="0" smtClean="0">
              <a:solidFill>
                <a:srgbClr val="003FBE"/>
              </a:solidFill>
            </a:endParaRPr>
          </a:p>
          <a:p>
            <a:pPr marL="0" indent="0" eaLnBrk="1" hangingPunct="1">
              <a:buNone/>
            </a:pPr>
            <a:endParaRPr lang="en-US" dirty="0" smtClean="0"/>
          </a:p>
        </p:txBody>
      </p:sp>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153562"/>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228600" y="381000"/>
            <a:ext cx="8610600" cy="561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rgbClr val="9E0927"/>
                </a:solidFill>
                <a:latin typeface="Arial" charset="0"/>
              </a:rPr>
              <a:t>Nice Work!</a:t>
            </a:r>
          </a:p>
          <a:p>
            <a:pPr>
              <a:spcBef>
                <a:spcPct val="50000"/>
              </a:spcBef>
            </a:pPr>
            <a:r>
              <a:rPr lang="en-US" sz="1400" dirty="0">
                <a:solidFill>
                  <a:srgbClr val="9E0927"/>
                </a:solidFill>
                <a:latin typeface="Arial" charset="0"/>
              </a:rPr>
              <a:t>                                               </a:t>
            </a:r>
          </a:p>
          <a:p>
            <a:pPr>
              <a:spcBef>
                <a:spcPct val="50000"/>
              </a:spcBef>
            </a:pPr>
            <a:endParaRPr lang="en-US" sz="2800" dirty="0">
              <a:solidFill>
                <a:srgbClr val="003FBE"/>
              </a:solidFill>
              <a:latin typeface="Arial" charset="0"/>
            </a:endParaRPr>
          </a:p>
          <a:p>
            <a:pPr>
              <a:spcBef>
                <a:spcPct val="50000"/>
              </a:spcBef>
            </a:pPr>
            <a:endParaRPr lang="en-US" sz="2800" dirty="0">
              <a:solidFill>
                <a:srgbClr val="003FBE"/>
              </a:solidFill>
              <a:latin typeface="Arial" charset="0"/>
            </a:endParaRPr>
          </a:p>
          <a:p>
            <a:pPr>
              <a:spcBef>
                <a:spcPct val="50000"/>
              </a:spcBef>
            </a:pPr>
            <a:endParaRPr lang="en-US" sz="2400" dirty="0" smtClean="0">
              <a:solidFill>
                <a:srgbClr val="002B52"/>
              </a:solidFill>
              <a:latin typeface="Arial" charset="0"/>
            </a:endParaRPr>
          </a:p>
          <a:p>
            <a:pPr>
              <a:spcBef>
                <a:spcPct val="50000"/>
              </a:spcBef>
            </a:pPr>
            <a:endParaRPr lang="en-US" sz="2400" dirty="0">
              <a:solidFill>
                <a:srgbClr val="002B52"/>
              </a:solidFill>
              <a:latin typeface="Arial" charset="0"/>
            </a:endParaRPr>
          </a:p>
          <a:p>
            <a:pPr marL="342900" indent="-342900">
              <a:spcBef>
                <a:spcPct val="50000"/>
              </a:spcBef>
              <a:buFont typeface="Arial" pitchFamily="34" charset="0"/>
              <a:buChar char="•"/>
            </a:pPr>
            <a:endParaRPr lang="en-US" sz="2400" b="0" dirty="0" smtClean="0">
              <a:solidFill>
                <a:srgbClr val="002B52"/>
              </a:solidFill>
              <a:latin typeface="Arial" charset="0"/>
            </a:endParaRPr>
          </a:p>
          <a:p>
            <a:pPr marL="342900" indent="-342900">
              <a:spcBef>
                <a:spcPct val="50000"/>
              </a:spcBef>
              <a:buFont typeface="Arial" pitchFamily="34" charset="0"/>
              <a:buChar char="•"/>
            </a:pPr>
            <a:r>
              <a:rPr lang="en-US" sz="3200" b="0" dirty="0" smtClean="0">
                <a:solidFill>
                  <a:srgbClr val="002B52"/>
                </a:solidFill>
                <a:latin typeface="Arial" charset="0"/>
              </a:rPr>
              <a:t>You’re done!! Return to </a:t>
            </a:r>
            <a:r>
              <a:rPr lang="en-US" sz="3200" b="0" smtClean="0">
                <a:solidFill>
                  <a:srgbClr val="002B52"/>
                </a:solidFill>
                <a:latin typeface="Arial" charset="0"/>
              </a:rPr>
              <a:t>Step 61 </a:t>
            </a:r>
            <a:r>
              <a:rPr lang="en-US" sz="3200" b="0" dirty="0" smtClean="0">
                <a:solidFill>
                  <a:srgbClr val="002B52"/>
                </a:solidFill>
                <a:latin typeface="Arial" charset="0"/>
              </a:rPr>
              <a:t>in Activity</a:t>
            </a:r>
          </a:p>
          <a:p>
            <a:pPr marL="342900" indent="-342900">
              <a:spcBef>
                <a:spcPct val="50000"/>
              </a:spcBef>
              <a:buFont typeface="Arial" pitchFamily="34" charset="0"/>
              <a:buChar char="•"/>
            </a:pPr>
            <a:endParaRPr lang="en-US" sz="2000" dirty="0">
              <a:solidFill>
                <a:srgbClr val="002B52"/>
              </a:solidFill>
              <a:latin typeface="Arial" charset="0"/>
            </a:endParaRPr>
          </a:p>
          <a:p>
            <a:pPr>
              <a:spcBef>
                <a:spcPct val="50000"/>
              </a:spcBef>
            </a:pPr>
            <a:endParaRPr lang="en-US" sz="2000" dirty="0">
              <a:solidFill>
                <a:srgbClr val="003FBE"/>
              </a:solidFill>
              <a:latin typeface="Arial" charset="0"/>
            </a:endParaRPr>
          </a:p>
        </p:txBody>
      </p:sp>
      <p:pic>
        <p:nvPicPr>
          <p:cNvPr id="46083" name="Picture 6" descr="j04004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990599"/>
            <a:ext cx="2827177" cy="279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743330"/>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002B52"/>
                </a:solidFill>
              </a:rPr>
              <a:t>Symbols of Elements</a:t>
            </a:r>
          </a:p>
        </p:txBody>
      </p:sp>
      <p:sp>
        <p:nvSpPr>
          <p:cNvPr id="13315" name="Rectangle 3"/>
          <p:cNvSpPr>
            <a:spLocks noGrp="1" noChangeArrowheads="1"/>
          </p:cNvSpPr>
          <p:nvPr>
            <p:ph type="body" idx="1"/>
          </p:nvPr>
        </p:nvSpPr>
        <p:spPr/>
        <p:txBody>
          <a:bodyPr/>
          <a:lstStyle/>
          <a:p>
            <a:pPr eaLnBrk="1" hangingPunct="1">
              <a:lnSpc>
                <a:spcPct val="90000"/>
              </a:lnSpc>
            </a:pPr>
            <a:r>
              <a:rPr lang="en-US" sz="2400" dirty="0" smtClean="0">
                <a:solidFill>
                  <a:srgbClr val="002B52"/>
                </a:solidFill>
              </a:rPr>
              <a:t>Chemical symbols are often the first letter of the element’s name in upper case form. For example, the symbol for carbon is </a:t>
            </a:r>
            <a:r>
              <a:rPr lang="en-US" sz="2400" dirty="0" smtClean="0">
                <a:solidFill>
                  <a:srgbClr val="9E0927"/>
                </a:solidFill>
              </a:rPr>
              <a:t>C.</a:t>
            </a:r>
          </a:p>
          <a:p>
            <a:pPr eaLnBrk="1" hangingPunct="1">
              <a:lnSpc>
                <a:spcPct val="90000"/>
              </a:lnSpc>
            </a:pPr>
            <a:endParaRPr lang="en-US" sz="2400" dirty="0" smtClean="0">
              <a:solidFill>
                <a:srgbClr val="003FBE"/>
              </a:solidFill>
            </a:endParaRPr>
          </a:p>
          <a:p>
            <a:pPr eaLnBrk="1" hangingPunct="1">
              <a:lnSpc>
                <a:spcPct val="90000"/>
              </a:lnSpc>
            </a:pPr>
            <a:r>
              <a:rPr lang="en-US" sz="2400" dirty="0" smtClean="0">
                <a:solidFill>
                  <a:srgbClr val="002B52"/>
                </a:solidFill>
              </a:rPr>
              <a:t>Because several elements begin with the same first letter, for some elements the first and second letters of the name are used. The second letter is in lower case.  For example, the symbol for chlorine is </a:t>
            </a:r>
            <a:r>
              <a:rPr lang="en-US" sz="2400" dirty="0" smtClean="0">
                <a:solidFill>
                  <a:srgbClr val="9E0927"/>
                </a:solidFill>
              </a:rPr>
              <a:t>Cl.</a:t>
            </a:r>
          </a:p>
          <a:p>
            <a:pPr eaLnBrk="1" hangingPunct="1">
              <a:lnSpc>
                <a:spcPct val="90000"/>
              </a:lnSpc>
            </a:pPr>
            <a:endParaRPr lang="en-US" sz="2400" dirty="0" smtClean="0">
              <a:solidFill>
                <a:srgbClr val="E60702"/>
              </a:solidFill>
            </a:endParaRPr>
          </a:p>
          <a:p>
            <a:pPr eaLnBrk="1" hangingPunct="1">
              <a:lnSpc>
                <a:spcPct val="90000"/>
              </a:lnSpc>
            </a:pPr>
            <a:r>
              <a:rPr lang="en-US" sz="2400" dirty="0" smtClean="0">
                <a:solidFill>
                  <a:srgbClr val="002B52"/>
                </a:solidFill>
              </a:rPr>
              <a:t>Sometimes the Latin version of the element’s name is used. For example, the symbol for iron is</a:t>
            </a:r>
            <a:r>
              <a:rPr lang="en-US" sz="2400" dirty="0" smtClean="0">
                <a:solidFill>
                  <a:srgbClr val="9E0927"/>
                </a:solidFill>
              </a:rPr>
              <a:t> Fe </a:t>
            </a:r>
            <a:r>
              <a:rPr lang="en-US" sz="2400" dirty="0" smtClean="0">
                <a:solidFill>
                  <a:srgbClr val="002B52"/>
                </a:solidFill>
              </a:rPr>
              <a:t>from the Latin word </a:t>
            </a:r>
            <a:r>
              <a:rPr lang="en-US" sz="2400" i="1" dirty="0" err="1" smtClean="0">
                <a:solidFill>
                  <a:srgbClr val="002B52"/>
                </a:solidFill>
              </a:rPr>
              <a:t>Ferrum</a:t>
            </a:r>
            <a:r>
              <a:rPr lang="en-US" sz="2400" dirty="0" smtClean="0">
                <a:solidFill>
                  <a:srgbClr val="002B52"/>
                </a:solidFill>
              </a:rPr>
              <a:t>.</a:t>
            </a:r>
          </a:p>
        </p:txBody>
      </p:sp>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solidFill>
                  <a:srgbClr val="002B52"/>
                </a:solidFill>
              </a:rPr>
              <a:t>Symbols of Elements</a:t>
            </a:r>
          </a:p>
        </p:txBody>
      </p:sp>
      <p:sp>
        <p:nvSpPr>
          <p:cNvPr id="14339" name="Rectangle 3"/>
          <p:cNvSpPr>
            <a:spLocks noGrp="1" noChangeArrowheads="1"/>
          </p:cNvSpPr>
          <p:nvPr>
            <p:ph type="body" idx="1"/>
          </p:nvPr>
        </p:nvSpPr>
        <p:spPr/>
        <p:txBody>
          <a:bodyPr/>
          <a:lstStyle/>
          <a:p>
            <a:pPr eaLnBrk="1" hangingPunct="1">
              <a:lnSpc>
                <a:spcPct val="90000"/>
              </a:lnSpc>
            </a:pPr>
            <a:r>
              <a:rPr lang="en-US" sz="2800" dirty="0" smtClean="0">
                <a:solidFill>
                  <a:srgbClr val="002B52"/>
                </a:solidFill>
              </a:rPr>
              <a:t>Using the periodic table, write the correct symbol next to the name of each of the elements in the human body you copied into your notebook.</a:t>
            </a:r>
          </a:p>
          <a:p>
            <a:pPr marL="0" indent="0" eaLnBrk="1" hangingPunct="1">
              <a:lnSpc>
                <a:spcPct val="90000"/>
              </a:lnSpc>
              <a:buNone/>
            </a:pPr>
            <a:endParaRPr lang="en-US" sz="1200" dirty="0" smtClean="0">
              <a:solidFill>
                <a:srgbClr val="002B52"/>
              </a:solidFill>
            </a:endParaRPr>
          </a:p>
          <a:p>
            <a:pPr eaLnBrk="1" hangingPunct="1">
              <a:lnSpc>
                <a:spcPct val="90000"/>
              </a:lnSpc>
            </a:pPr>
            <a:r>
              <a:rPr lang="en-US" sz="2800" dirty="0" smtClean="0">
                <a:solidFill>
                  <a:srgbClr val="002B52"/>
                </a:solidFill>
              </a:rPr>
              <a:t>Be careful of upper and lower case letters!</a:t>
            </a:r>
          </a:p>
          <a:p>
            <a:pPr eaLnBrk="1" hangingPunct="1">
              <a:lnSpc>
                <a:spcPct val="90000"/>
              </a:lnSpc>
            </a:pPr>
            <a:endParaRPr lang="en-US" sz="1200" dirty="0" smtClean="0">
              <a:solidFill>
                <a:srgbClr val="002B52"/>
              </a:solidFill>
            </a:endParaRPr>
          </a:p>
          <a:p>
            <a:pPr eaLnBrk="1" hangingPunct="1">
              <a:lnSpc>
                <a:spcPct val="90000"/>
              </a:lnSpc>
            </a:pPr>
            <a:r>
              <a:rPr lang="en-US" sz="2800" dirty="0" smtClean="0">
                <a:solidFill>
                  <a:srgbClr val="002B52"/>
                </a:solidFill>
              </a:rPr>
              <a:t>After you have listed the symbols, check your answers with a partner, and go to the next slide.</a:t>
            </a:r>
          </a:p>
        </p:txBody>
      </p:sp>
      <p:pic>
        <p:nvPicPr>
          <p:cNvPr id="5" name="Picture 4" descr="C:\Users\spoll\AppData\Local\Microsoft\Windows\Temporary Internet Files\Content.IE5\UX1PF9K5\MC900432674[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978" y="5410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emistry Basics&amp;quot;&quot;/&gt;&lt;property id=&quot;20307&quot; value=&quot;347&quot;/&gt;&lt;/object&gt;&lt;object type=&quot;3&quot; unique_id=&quot;10005&quot;&gt;&lt;property id=&quot;20148&quot; value=&quot;5&quot;/&gt;&lt;property id=&quot;20300&quot; value=&quot;Slide 2 - &amp;quot;Directions&amp;quot;&quot;/&gt;&lt;property id=&quot;20307&quot; value=&quot;391&quot;/&gt;&lt;/object&gt;&lt;object type=&quot;3&quot; unique_id=&quot;10006&quot;&gt;&lt;property id=&quot;20148&quot; value=&quot;5&quot;/&gt;&lt;property id=&quot;20300&quot; value=&quot;Slide 3 - &amp;quot;Why Chemistry?&amp;quot;&quot;/&gt;&lt;property id=&quot;20307&quot; value=&quot;379&quot;/&gt;&lt;/object&gt;&lt;object type=&quot;3&quot; unique_id=&quot;10007&quot;&gt;&lt;property id=&quot;20148&quot; value=&quot;5&quot;/&gt;&lt;property id=&quot;20300&quot; value=&quot;Slide 4 - &amp;quot;Elements&amp;quot;&quot;/&gt;&lt;property id=&quot;20307&quot; value=&quot;411&quot;/&gt;&lt;/object&gt;&lt;object type=&quot;3&quot; unique_id=&quot;10013&quot;&gt;&lt;property id=&quot;20148&quot; value=&quot;5&quot;/&gt;&lt;property id=&quot;20300&quot; value=&quot;Slide 5 - &amp;quot;Elements in the Human Body&amp;quot;&quot;/&gt;&lt;property id=&quot;20307&quot; value=&quot;416&quot;/&gt;&lt;/object&gt;&lt;object type=&quot;3&quot; unique_id=&quot;10014&quot;&gt;&lt;property id=&quot;20148&quot; value=&quot;5&quot;/&gt;&lt;property id=&quot;20300&quot; value=&quot;Slide 6 - &amp;quot;Elements in the Human Body&amp;#x0D;&amp;#x0A;Copy this chart in your notebook.&amp;quot;&quot;/&gt;&lt;property id=&quot;20307&quot; value=&quot;407&quot;/&gt;&lt;/object&gt;&lt;object type=&quot;3&quot; unique_id=&quot;10015&quot;&gt;&lt;property id=&quot;20148&quot; value=&quot;5&quot;/&gt;&lt;property id=&quot;20300&quot; value=&quot;Slide 7 - &amp;quot;Symbols of Elements&amp;quot;&quot;/&gt;&lt;property id=&quot;20307&quot; value=&quot;412&quot;/&gt;&lt;/object&gt;&lt;object type=&quot;3&quot; unique_id=&quot;10016&quot;&gt;&lt;property id=&quot;20148&quot; value=&quot;5&quot;/&gt;&lt;property id=&quot;20300&quot; value=&quot;Slide 8 - &amp;quot;Symbols of Elements&amp;quot;&quot;/&gt;&lt;property id=&quot;20307&quot; value=&quot;369&quot;/&gt;&lt;/object&gt;&lt;object type=&quot;3&quot; unique_id=&quot;10021&quot;&gt;&lt;property id=&quot;20148&quot; value=&quot;5&quot;/&gt;&lt;property id=&quot;20300&quot; value=&quot;Slide 9 - &amp;quot;Atomic Structure&amp;quot;&quot;/&gt;&lt;property id=&quot;20307&quot; value=&quot;350&quot;/&gt;&lt;/object&gt;&lt;object type=&quot;3&quot; unique_id=&quot;10022&quot;&gt;&lt;property id=&quot;20148&quot; value=&quot;5&quot;/&gt;&lt;property id=&quot;20300&quot; value=&quot;Slide 10 - &amp;quot;Atomic Number &amp;quot;&quot;/&gt;&lt;property id=&quot;20307&quot; value=&quot;359&quot;/&gt;&lt;/object&gt;&lt;object type=&quot;3&quot; unique_id=&quot;10023&quot;&gt;&lt;property id=&quot;20148&quot; value=&quot;5&quot;/&gt;&lt;property id=&quot;20300&quot; value=&quot;Slide 11 - &amp;quot;Atomic Charges &amp;quot;&quot;/&gt;&lt;property id=&quot;20307&quot; value=&quot;413&quot;/&gt;&lt;/object&gt;&lt;object type=&quot;3&quot; unique_id=&quot;10024&quot;&gt;&lt;property id=&quot;20148&quot; value=&quot;5&quot;/&gt;&lt;property id=&quot;20300&quot; value=&quot;Slide 12 - &amp;quot;Choose One&amp;quot;&quot;/&gt;&lt;property id=&quot;20307&quot; value=&quot;374&quot;/&gt;&lt;/object&gt;&lt;object type=&quot;3&quot; unique_id=&quot;10025&quot;&gt;&lt;property id=&quot;20148&quot; value=&quot;5&quot;/&gt;&lt;property id=&quot;20300&quot; value=&quot;Slide 13 - &amp;quot;Sorry!&amp;quot;&quot;/&gt;&lt;property id=&quot;20307&quot; value=&quot;375&quot;/&gt;&lt;/object&gt;&lt;object type=&quot;3&quot; unique_id=&quot;10026&quot;&gt;&lt;property id=&quot;20148&quot; value=&quot;5&quot;/&gt;&lt;property id=&quot;20300&quot; value=&quot;Slide 14 - &amp;quot;Good Job!&amp;#x0D;&amp;#x0A;Now Let’s Look At Atomic Structure&amp;quot;&quot;/&gt;&lt;property id=&quot;20307&quot; value=&quot;392&quot;/&gt;&lt;/object&gt;&lt;object type=&quot;3&quot; unique_id=&quot;10031&quot;&gt;&lt;property id=&quot;20148&quot; value=&quot;5&quot;/&gt;&lt;property id=&quot;20300&quot; value=&quot;Slide 15 - &amp;quot;Valence Electrons&amp;quot;&quot;/&gt;&lt;property id=&quot;20307&quot; value=&quot;360&quot;/&gt;&lt;/object&gt;&lt;object type=&quot;3&quot; unique_id=&quot;10034&quot;&gt;&lt;property id=&quot;20148&quot; value=&quot;5&quot;/&gt;&lt;property id=&quot;20300&quot; value=&quot;Slide 16 - &amp;quot;Valence Electrons&amp;quot;&quot;/&gt;&lt;property id=&quot;20307&quot; value=&quot;394&quot;/&gt;&lt;/object&gt;&lt;object type=&quot;3&quot; unique_id=&quot;10035&quot;&gt;&lt;property id=&quot;20148&quot; value=&quot;5&quot;/&gt;&lt;property id=&quot;20300&quot; value=&quot;Slide 18 - &amp;quot;Chemical Bonds&amp;quot;&quot;/&gt;&lt;property id=&quot;20307&quot; value=&quot;362&quot;/&gt;&lt;/object&gt;&lt;object type=&quot;3&quot; unique_id=&quot;10036&quot;&gt;&lt;property id=&quot;20148&quot; value=&quot;5&quot;/&gt;&lt;property id=&quot;20300&quot; value=&quot;Slide 17 - &amp;quot;Chemical Bonds&amp;quot;&quot;/&gt;&lt;property id=&quot;20307&quot; value=&quot;419&quot;/&gt;&lt;/object&gt;&lt;object type=&quot;3&quot; unique_id=&quot;10038&quot;&gt;&lt;property id=&quot;20148&quot; value=&quot;5&quot;/&gt;&lt;property id=&quot;20300&quot; value=&quot;Slide 19 - &amp;quot;Ionic Bonding&amp;quot;&quot;/&gt;&lt;property id=&quot;20307&quot; value=&quot;356&quot;/&gt;&lt;/object&gt;&lt;object type=&quot;3&quot; unique_id=&quot;10039&quot;&gt;&lt;property id=&quot;20148&quot; value=&quot;5&quot;/&gt;&lt;property id=&quot;20300&quot; value=&quot;Slide 20 - &amp;quot;Ionic Bonding&amp;quot;&quot;/&gt;&lt;property id=&quot;20307&quot; value=&quot;365&quot;/&gt;&lt;/object&gt;&lt;object type=&quot;3&quot; unique_id=&quot;10040&quot;&gt;&lt;property id=&quot;20148&quot; value=&quot;5&quot;/&gt;&lt;property id=&quot;20300&quot; value=&quot;Slide 24 - &amp;quot;Covalent Bonds&amp;quot;&quot;/&gt;&lt;property id=&quot;20307&quot; value=&quot;397&quot;/&gt;&lt;/object&gt;&lt;object type=&quot;3&quot; unique_id=&quot;10044&quot;&gt;&lt;property id=&quot;20148&quot; value=&quot;5&quot;/&gt;&lt;property id=&quot;20300&quot; value=&quot;Slide 27 - &amp;quot;Chemical Reactions&amp;quot;&quot;/&gt;&lt;property id=&quot;20307&quot; value=&quot;364&quot;/&gt;&lt;/object&gt;&lt;object type=&quot;3&quot; unique_id=&quot;10045&quot;&gt;&lt;property id=&quot;20148&quot; value=&quot;5&quot;/&gt;&lt;property id=&quot;20300&quot; value=&quot;Slide 28 - &amp;quot;Chemical Equations&amp;quot;&quot;/&gt;&lt;property id=&quot;20307&quot; value=&quot;366&quot;/&gt;&lt;/object&gt;&lt;object type=&quot;3&quot; unique_id=&quot;10046&quot;&gt;&lt;property id=&quot;20148&quot; value=&quot;5&quot;/&gt;&lt;property id=&quot;20300&quot; value=&quot;Slide 29 - &amp;quot;Answer&amp;quot;&quot;/&gt;&lt;property id=&quot;20307&quot; value=&quot;386&quot;/&gt;&lt;/object&gt;&lt;object type=&quot;3&quot; unique_id=&quot;10047&quot;&gt;&lt;property id=&quot;20148&quot; value=&quot;5&quot;/&gt;&lt;property id=&quot;20300&quot; value=&quot;Slide 30&quot;/&gt;&lt;property id=&quot;20307&quot; value=&quot;390&quot;/&gt;&lt;/object&gt;&lt;object type=&quot;3&quot; unique_id=&quot;10836&quot;&gt;&lt;property id=&quot;20148&quot; value=&quot;5&quot;/&gt;&lt;property id=&quot;20300&quot; value=&quot;Slide 25 - &amp;quot;Covalent Bonds&amp;quot;&quot;/&gt;&lt;property id=&quot;20307&quot; value=&quot;420&quot;/&gt;&lt;/object&gt;&lt;object type=&quot;3&quot; unique_id=&quot;10837&quot;&gt;&lt;property id=&quot;20148&quot; value=&quot;5&quot;/&gt;&lt;property id=&quot;20300&quot; value=&quot;Slide 26 - &amp;quot;Covalent Bonds&amp;quot;&quot;/&gt;&lt;property id=&quot;20307&quot; value=&quot;421&quot;/&gt;&lt;/object&gt;&lt;object type=&quot;3&quot; unique_id=&quot;11101&quot;&gt;&lt;property id=&quot;20148&quot; value=&quot;5&quot;/&gt;&lt;property id=&quot;20300&quot; value=&quot;Slide 21 - &amp;quot;Choose One&amp;quot;&quot;/&gt;&lt;property id=&quot;20307&quot; value=&quot;422&quot;/&gt;&lt;/object&gt;&lt;object type=&quot;3&quot; unique_id=&quot;11102&quot;&gt;&lt;property id=&quot;20148&quot; value=&quot;5&quot;/&gt;&lt;property id=&quot;20300&quot; value=&quot;Slide 22 - &amp;quot;Sorry!&amp;quot;&quot;/&gt;&lt;property id=&quot;20307&quot; value=&quot;423&quot;/&gt;&lt;/object&gt;&lt;object type=&quot;3&quot; unique_id=&quot;11103&quot;&gt;&lt;property id=&quot;20148&quot; value=&quot;5&quot;/&gt;&lt;property id=&quot;20300&quot; value=&quot;Slide 23 - &amp;quot;Correct!&amp;quot;&quot;/&gt;&lt;property id=&quot;20307&quot; value=&quot;42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3399"/>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3399"/>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17110</TotalTime>
  <Words>3747</Words>
  <Application>Microsoft Office PowerPoint</Application>
  <PresentationFormat>On-screen Show (4:3)</PresentationFormat>
  <Paragraphs>921</Paragraphs>
  <Slides>74</Slides>
  <Notes>74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Default Design</vt:lpstr>
      <vt:lpstr>PowerPoint Presentation</vt:lpstr>
      <vt:lpstr>Directions</vt:lpstr>
      <vt:lpstr>Part I: Chemistry Basics</vt:lpstr>
      <vt:lpstr>Why Chemistry?</vt:lpstr>
      <vt:lpstr>Elements</vt:lpstr>
      <vt:lpstr>Elements in the Human Body</vt:lpstr>
      <vt:lpstr>Elements in the Human Body Copy this chart in your notebook.</vt:lpstr>
      <vt:lpstr>Symbols of Elements</vt:lpstr>
      <vt:lpstr>Symbols of Elements</vt:lpstr>
      <vt:lpstr>Atomic Structure</vt:lpstr>
      <vt:lpstr>Atomic Number </vt:lpstr>
      <vt:lpstr>Atomic Charges </vt:lpstr>
      <vt:lpstr>Choose One</vt:lpstr>
      <vt:lpstr>Sorry!</vt:lpstr>
      <vt:lpstr>Good Job! Now Let’s Look At Atomic Structure</vt:lpstr>
      <vt:lpstr>Valence Electrons</vt:lpstr>
      <vt:lpstr>Valence Electrons</vt:lpstr>
      <vt:lpstr>Chemical Bonds</vt:lpstr>
      <vt:lpstr>Chemical Bonds</vt:lpstr>
      <vt:lpstr>Ionic Bonding</vt:lpstr>
      <vt:lpstr>Ionic Bonding</vt:lpstr>
      <vt:lpstr>Choose One</vt:lpstr>
      <vt:lpstr>Sorry!</vt:lpstr>
      <vt:lpstr>Correct!</vt:lpstr>
      <vt:lpstr>Covalent Bonds</vt:lpstr>
      <vt:lpstr>Covalent Bonds</vt:lpstr>
      <vt:lpstr>Covalent Bonds</vt:lpstr>
      <vt:lpstr>Chemical Reactions</vt:lpstr>
      <vt:lpstr>Chemical Equations</vt:lpstr>
      <vt:lpstr>Answer</vt:lpstr>
      <vt:lpstr>PowerPoint Presentation</vt:lpstr>
      <vt:lpstr>Return to Step 3 in Activity</vt:lpstr>
      <vt:lpstr>Part II: Macromolecules</vt:lpstr>
      <vt:lpstr>The Building Blocks of Life</vt:lpstr>
      <vt:lpstr>Macromolecules</vt:lpstr>
      <vt:lpstr>Return to Step 10  in Activity</vt:lpstr>
      <vt:lpstr>Click on the Puzzle Set that you will be using next:</vt:lpstr>
      <vt:lpstr>Puzzle Set #1 – Carbohydrates </vt:lpstr>
      <vt:lpstr>Carbohydrates</vt:lpstr>
      <vt:lpstr>Carbohydrates</vt:lpstr>
      <vt:lpstr>Choose One</vt:lpstr>
      <vt:lpstr>Sorry!</vt:lpstr>
      <vt:lpstr>Correct!</vt:lpstr>
      <vt:lpstr>Monosaccharides</vt:lpstr>
      <vt:lpstr>Disaccharides</vt:lpstr>
      <vt:lpstr>Polysaccharides</vt:lpstr>
      <vt:lpstr>Polysaccharides</vt:lpstr>
      <vt:lpstr>Choose One</vt:lpstr>
      <vt:lpstr>Sorry!</vt:lpstr>
      <vt:lpstr>Correct!</vt:lpstr>
      <vt:lpstr>Click on the Puzzle Set that you will be using next:</vt:lpstr>
      <vt:lpstr>Puzzle Set #2 – Proteins </vt:lpstr>
      <vt:lpstr>Proteins</vt:lpstr>
      <vt:lpstr>Proteins</vt:lpstr>
      <vt:lpstr>Proteins</vt:lpstr>
      <vt:lpstr>Proteins</vt:lpstr>
      <vt:lpstr>Choose One</vt:lpstr>
      <vt:lpstr>Sorry!</vt:lpstr>
      <vt:lpstr>Correct!</vt:lpstr>
      <vt:lpstr>Click on the Puzzle Set that you will be using next:</vt:lpstr>
      <vt:lpstr>Puzzle Set #3 – Lipids </vt:lpstr>
      <vt:lpstr>Lipids</vt:lpstr>
      <vt:lpstr>Lipids</vt:lpstr>
      <vt:lpstr>Lipids</vt:lpstr>
      <vt:lpstr>Choose One</vt:lpstr>
      <vt:lpstr>Sorry!</vt:lpstr>
      <vt:lpstr>Correct!</vt:lpstr>
      <vt:lpstr>Click on the Puzzle Set that you will be using next:</vt:lpstr>
      <vt:lpstr>Nucleic Acids </vt:lpstr>
      <vt:lpstr>Nucleic Acids</vt:lpstr>
      <vt:lpstr>Choose One</vt:lpstr>
      <vt:lpstr>Sorry!</vt:lpstr>
      <vt:lpstr>Correct!</vt:lpstr>
      <vt:lpstr>PowerPoint Presentation</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Molecules Interactive</dc:title>
  <dc:subject>PBS Unit 3: Diabetes</dc:subject>
  <dc:creator>Jane King and Carolyn Malstrom</dc:creator>
  <cp:lastModifiedBy>Rachel Allard</cp:lastModifiedBy>
  <cp:revision>372</cp:revision>
  <dcterms:created xsi:type="dcterms:W3CDTF">2003-08-21T15:16:05Z</dcterms:created>
  <dcterms:modified xsi:type="dcterms:W3CDTF">2015-03-09T14:16:17Z</dcterms:modified>
</cp:coreProperties>
</file>