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13"/>
  </p:handoutMasterIdLst>
  <p:sldIdLst>
    <p:sldId id="256" r:id="rId2"/>
    <p:sldId id="257" r:id="rId3"/>
    <p:sldId id="258" r:id="rId4"/>
    <p:sldId id="259" r:id="rId5"/>
    <p:sldId id="260" r:id="rId6"/>
    <p:sldId id="262" r:id="rId7"/>
    <p:sldId id="261" r:id="rId8"/>
    <p:sldId id="263" r:id="rId9"/>
    <p:sldId id="264" r:id="rId10"/>
    <p:sldId id="265" r:id="rId11"/>
    <p:sldId id="266" r:id="rId12"/>
  </p:sldIdLst>
  <p:sldSz cx="9144000" cy="6858000" type="screen4x3"/>
  <p:notesSz cx="68580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01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010"/>
          </a:xfrm>
          <a:prstGeom prst="rect">
            <a:avLst/>
          </a:prstGeom>
        </p:spPr>
        <p:txBody>
          <a:bodyPr vert="horz" lIns="91440" tIns="45720" rIns="91440" bIns="45720" rtlCol="0"/>
          <a:lstStyle>
            <a:lvl1pPr algn="r">
              <a:defRPr sz="1200"/>
            </a:lvl1pPr>
          </a:lstStyle>
          <a:p>
            <a:fld id="{2815E7F7-25AD-40B0-9928-E850CA89A461}" type="datetimeFigureOut">
              <a:rPr lang="en-US" smtClean="0"/>
              <a:t>10/20/2014</a:t>
            </a:fld>
            <a:endParaRPr lang="en-US"/>
          </a:p>
        </p:txBody>
      </p:sp>
      <p:sp>
        <p:nvSpPr>
          <p:cNvPr id="4" name="Footer Placeholder 3"/>
          <p:cNvSpPr>
            <a:spLocks noGrp="1"/>
          </p:cNvSpPr>
          <p:nvPr>
            <p:ph type="ftr" sz="quarter" idx="2"/>
          </p:nvPr>
        </p:nvSpPr>
        <p:spPr>
          <a:xfrm>
            <a:off x="0" y="8757590"/>
            <a:ext cx="2971800" cy="4610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57590"/>
            <a:ext cx="2971800" cy="461010"/>
          </a:xfrm>
          <a:prstGeom prst="rect">
            <a:avLst/>
          </a:prstGeom>
        </p:spPr>
        <p:txBody>
          <a:bodyPr vert="horz" lIns="91440" tIns="45720" rIns="91440" bIns="45720" rtlCol="0" anchor="b"/>
          <a:lstStyle>
            <a:lvl1pPr algn="r">
              <a:defRPr sz="1200"/>
            </a:lvl1pPr>
          </a:lstStyle>
          <a:p>
            <a:fld id="{82E76269-015B-42FA-AA83-06F73DF91AAD}" type="slidenum">
              <a:rPr lang="en-US" smtClean="0"/>
              <a:t>‹#›</a:t>
            </a:fld>
            <a:endParaRPr lang="en-US"/>
          </a:p>
        </p:txBody>
      </p:sp>
    </p:spTree>
    <p:extLst>
      <p:ext uri="{BB962C8B-B14F-4D97-AF65-F5344CB8AC3E}">
        <p14:creationId xmlns:p14="http://schemas.microsoft.com/office/powerpoint/2010/main" val="2740646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612417-86A3-4E4E-85F9-5DCAA9D48E69}"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B4D19-6A49-4E2F-BC1A-ABE28E8DCF59}" type="slidenum">
              <a:rPr lang="en-US" smtClean="0"/>
              <a:t>‹#›</a:t>
            </a:fld>
            <a:endParaRPr lang="en-US"/>
          </a:p>
        </p:txBody>
      </p:sp>
    </p:spTree>
    <p:extLst>
      <p:ext uri="{BB962C8B-B14F-4D97-AF65-F5344CB8AC3E}">
        <p14:creationId xmlns:p14="http://schemas.microsoft.com/office/powerpoint/2010/main" val="426957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612417-86A3-4E4E-85F9-5DCAA9D48E69}"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B4D19-6A49-4E2F-BC1A-ABE28E8DCF59}" type="slidenum">
              <a:rPr lang="en-US" smtClean="0"/>
              <a:t>‹#›</a:t>
            </a:fld>
            <a:endParaRPr lang="en-US"/>
          </a:p>
        </p:txBody>
      </p:sp>
    </p:spTree>
    <p:extLst>
      <p:ext uri="{BB962C8B-B14F-4D97-AF65-F5344CB8AC3E}">
        <p14:creationId xmlns:p14="http://schemas.microsoft.com/office/powerpoint/2010/main" val="2286911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612417-86A3-4E4E-85F9-5DCAA9D48E69}"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B4D19-6A49-4E2F-BC1A-ABE28E8DCF59}" type="slidenum">
              <a:rPr lang="en-US" smtClean="0"/>
              <a:t>‹#›</a:t>
            </a:fld>
            <a:endParaRPr lang="en-US"/>
          </a:p>
        </p:txBody>
      </p:sp>
    </p:spTree>
    <p:extLst>
      <p:ext uri="{BB962C8B-B14F-4D97-AF65-F5344CB8AC3E}">
        <p14:creationId xmlns:p14="http://schemas.microsoft.com/office/powerpoint/2010/main" val="425153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612417-86A3-4E4E-85F9-5DCAA9D48E69}"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B4D19-6A49-4E2F-BC1A-ABE28E8DCF59}" type="slidenum">
              <a:rPr lang="en-US" smtClean="0"/>
              <a:t>‹#›</a:t>
            </a:fld>
            <a:endParaRPr lang="en-US"/>
          </a:p>
        </p:txBody>
      </p:sp>
    </p:spTree>
    <p:extLst>
      <p:ext uri="{BB962C8B-B14F-4D97-AF65-F5344CB8AC3E}">
        <p14:creationId xmlns:p14="http://schemas.microsoft.com/office/powerpoint/2010/main" val="1086074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612417-86A3-4E4E-85F9-5DCAA9D48E69}"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B4D19-6A49-4E2F-BC1A-ABE28E8DCF59}" type="slidenum">
              <a:rPr lang="en-US" smtClean="0"/>
              <a:t>‹#›</a:t>
            </a:fld>
            <a:endParaRPr lang="en-US"/>
          </a:p>
        </p:txBody>
      </p:sp>
    </p:spTree>
    <p:extLst>
      <p:ext uri="{BB962C8B-B14F-4D97-AF65-F5344CB8AC3E}">
        <p14:creationId xmlns:p14="http://schemas.microsoft.com/office/powerpoint/2010/main" val="155275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612417-86A3-4E4E-85F9-5DCAA9D48E69}"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4B4D19-6A49-4E2F-BC1A-ABE28E8DCF59}" type="slidenum">
              <a:rPr lang="en-US" smtClean="0"/>
              <a:t>‹#›</a:t>
            </a:fld>
            <a:endParaRPr lang="en-US"/>
          </a:p>
        </p:txBody>
      </p:sp>
    </p:spTree>
    <p:extLst>
      <p:ext uri="{BB962C8B-B14F-4D97-AF65-F5344CB8AC3E}">
        <p14:creationId xmlns:p14="http://schemas.microsoft.com/office/powerpoint/2010/main" val="263457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612417-86A3-4E4E-85F9-5DCAA9D48E69}" type="datetimeFigureOut">
              <a:rPr lang="en-US" smtClean="0"/>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4B4D19-6A49-4E2F-BC1A-ABE28E8DCF59}" type="slidenum">
              <a:rPr lang="en-US" smtClean="0"/>
              <a:t>‹#›</a:t>
            </a:fld>
            <a:endParaRPr lang="en-US"/>
          </a:p>
        </p:txBody>
      </p:sp>
    </p:spTree>
    <p:extLst>
      <p:ext uri="{BB962C8B-B14F-4D97-AF65-F5344CB8AC3E}">
        <p14:creationId xmlns:p14="http://schemas.microsoft.com/office/powerpoint/2010/main" val="746401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612417-86A3-4E4E-85F9-5DCAA9D48E69}" type="datetimeFigureOut">
              <a:rPr lang="en-US" smtClean="0"/>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4B4D19-6A49-4E2F-BC1A-ABE28E8DCF59}" type="slidenum">
              <a:rPr lang="en-US" smtClean="0"/>
              <a:t>‹#›</a:t>
            </a:fld>
            <a:endParaRPr lang="en-US"/>
          </a:p>
        </p:txBody>
      </p:sp>
    </p:spTree>
    <p:extLst>
      <p:ext uri="{BB962C8B-B14F-4D97-AF65-F5344CB8AC3E}">
        <p14:creationId xmlns:p14="http://schemas.microsoft.com/office/powerpoint/2010/main" val="237170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12417-86A3-4E4E-85F9-5DCAA9D48E69}" type="datetimeFigureOut">
              <a:rPr lang="en-US" smtClean="0"/>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4B4D19-6A49-4E2F-BC1A-ABE28E8DCF59}" type="slidenum">
              <a:rPr lang="en-US" smtClean="0"/>
              <a:t>‹#›</a:t>
            </a:fld>
            <a:endParaRPr lang="en-US"/>
          </a:p>
        </p:txBody>
      </p:sp>
    </p:spTree>
    <p:extLst>
      <p:ext uri="{BB962C8B-B14F-4D97-AF65-F5344CB8AC3E}">
        <p14:creationId xmlns:p14="http://schemas.microsoft.com/office/powerpoint/2010/main" val="365679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12417-86A3-4E4E-85F9-5DCAA9D48E69}"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4B4D19-6A49-4E2F-BC1A-ABE28E8DCF59}" type="slidenum">
              <a:rPr lang="en-US" smtClean="0"/>
              <a:t>‹#›</a:t>
            </a:fld>
            <a:endParaRPr lang="en-US"/>
          </a:p>
        </p:txBody>
      </p:sp>
    </p:spTree>
    <p:extLst>
      <p:ext uri="{BB962C8B-B14F-4D97-AF65-F5344CB8AC3E}">
        <p14:creationId xmlns:p14="http://schemas.microsoft.com/office/powerpoint/2010/main" val="1843097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12417-86A3-4E4E-85F9-5DCAA9D48E69}"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4B4D19-6A49-4E2F-BC1A-ABE28E8DCF59}" type="slidenum">
              <a:rPr lang="en-US" smtClean="0"/>
              <a:t>‹#›</a:t>
            </a:fld>
            <a:endParaRPr lang="en-US"/>
          </a:p>
        </p:txBody>
      </p:sp>
    </p:spTree>
    <p:extLst>
      <p:ext uri="{BB962C8B-B14F-4D97-AF65-F5344CB8AC3E}">
        <p14:creationId xmlns:p14="http://schemas.microsoft.com/office/powerpoint/2010/main" val="3389070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12417-86A3-4E4E-85F9-5DCAA9D48E69}" type="datetimeFigureOut">
              <a:rPr lang="en-US" smtClean="0"/>
              <a:t>10/20/2014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4B4D19-6A49-4E2F-BC1A-ABE28E8DCF59}" type="slidenum">
              <a:rPr lang="en-US" smtClean="0"/>
              <a:t>‹#›</a:t>
            </a:fld>
            <a:endParaRPr lang="en-US"/>
          </a:p>
        </p:txBody>
      </p:sp>
    </p:spTree>
    <p:extLst>
      <p:ext uri="{BB962C8B-B14F-4D97-AF65-F5344CB8AC3E}">
        <p14:creationId xmlns:p14="http://schemas.microsoft.com/office/powerpoint/2010/main" val="218001576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28963"/>
            <a:ext cx="7772400" cy="1470025"/>
          </a:xfrm>
        </p:spPr>
        <p:txBody>
          <a:bodyPr>
            <a:noAutofit/>
          </a:bodyPr>
          <a:lstStyle/>
          <a:p>
            <a:r>
              <a:rPr lang="en-US" sz="5400" dirty="0" smtClean="0"/>
              <a:t>2.1 Diagnosing Diabetes		</a:t>
            </a:r>
            <a:endParaRPr lang="en-US" sz="5400" dirty="0"/>
          </a:p>
        </p:txBody>
      </p:sp>
      <p:sp>
        <p:nvSpPr>
          <p:cNvPr id="3" name="Subtitle 2"/>
          <p:cNvSpPr>
            <a:spLocks noGrp="1"/>
          </p:cNvSpPr>
          <p:nvPr>
            <p:ph type="subTitle" idx="1"/>
          </p:nvPr>
        </p:nvSpPr>
        <p:spPr/>
        <p:txBody>
          <a:bodyPr/>
          <a:lstStyle/>
          <a:p>
            <a:r>
              <a:rPr lang="en-US" dirty="0" smtClean="0"/>
              <a:t>Quiz Review</a:t>
            </a:r>
            <a:endParaRPr lang="en-US" dirty="0"/>
          </a:p>
        </p:txBody>
      </p:sp>
      <p:sp>
        <p:nvSpPr>
          <p:cNvPr id="5" name="Rectangle 2"/>
          <p:cNvSpPr>
            <a:spLocks noChangeArrowheads="1"/>
          </p:cNvSpPr>
          <p:nvPr/>
        </p:nvSpPr>
        <p:spPr bwMode="auto">
          <a:xfrm>
            <a:off x="457200" y="36306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descr="PLTW_M_L_4C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914400"/>
            <a:ext cx="5679503" cy="1905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457200" y="45989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288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95025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Negative vs. Positive Feedback</a:t>
            </a:r>
            <a:endParaRPr lang="en-US" dirty="0"/>
          </a:p>
        </p:txBody>
      </p:sp>
      <p:sp>
        <p:nvSpPr>
          <p:cNvPr id="3" name="Content Placeholder 2"/>
          <p:cNvSpPr>
            <a:spLocks noGrp="1"/>
          </p:cNvSpPr>
          <p:nvPr>
            <p:ph idx="1"/>
          </p:nvPr>
        </p:nvSpPr>
        <p:spPr>
          <a:xfrm>
            <a:off x="0" y="1143000"/>
            <a:ext cx="9144000" cy="5715000"/>
          </a:xfrm>
        </p:spPr>
        <p:txBody>
          <a:bodyPr>
            <a:noAutofit/>
          </a:bodyPr>
          <a:lstStyle/>
          <a:p>
            <a:r>
              <a:rPr lang="en-US" sz="2400" dirty="0" smtClean="0"/>
              <a:t>The human body maintains </a:t>
            </a:r>
            <a:r>
              <a:rPr lang="en-US" sz="2400" i="1" dirty="0" smtClean="0"/>
              <a:t>homeostasis</a:t>
            </a:r>
            <a:r>
              <a:rPr lang="en-US" sz="2400" dirty="0" smtClean="0"/>
              <a:t>, a steady state, by monitoring changes in the internal and external environment and feeding this information back to the body so that it can make necessary change. The control of body temperature, heart rate, and the concentration of sugar in the blood are all regulated by these </a:t>
            </a:r>
            <a:r>
              <a:rPr lang="en-US" sz="2400" i="1" dirty="0" smtClean="0"/>
              <a:t>feedback mechanisms </a:t>
            </a:r>
            <a:r>
              <a:rPr lang="en-US" sz="2400" dirty="0" smtClean="0"/>
              <a:t>or</a:t>
            </a:r>
            <a:r>
              <a:rPr lang="en-US" sz="2400" i="1" dirty="0" smtClean="0"/>
              <a:t> feedback loops</a:t>
            </a:r>
            <a:r>
              <a:rPr lang="en-US" sz="2400" dirty="0" smtClean="0"/>
              <a:t>. There are actually two types of feedback mechanisms: negative feedback and positive feedback. In this instance, the terms positive and negative do not infer good or bad. Instead, the terms refer to the effect the input of information (feedback) has on the output (action) of the system</a:t>
            </a:r>
            <a:r>
              <a:rPr lang="en-US" sz="2400" b="1" dirty="0" smtClean="0">
                <a:solidFill>
                  <a:srgbClr val="FF0000"/>
                </a:solidFill>
              </a:rPr>
              <a:t>. Positive feedback causes a reinforcement of the original action, so the input causes the reaction to increase. Negative feedback causes the system to stop doing the original action and to either take no action or to perform an opposite action.</a:t>
            </a:r>
            <a:endParaRPr lang="en-US" sz="2400" b="1" dirty="0">
              <a:solidFill>
                <a:srgbClr val="FF0000"/>
              </a:solidFill>
            </a:endParaRPr>
          </a:p>
        </p:txBody>
      </p:sp>
    </p:spTree>
    <p:extLst>
      <p:ext uri="{BB962C8B-B14F-4D97-AF65-F5344CB8AC3E}">
        <p14:creationId xmlns:p14="http://schemas.microsoft.com/office/powerpoint/2010/main" val="2188826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smtClean="0"/>
              <a:t>Glucose Feedback Loop</a:t>
            </a:r>
            <a:endParaRPr lang="en-US" dirty="0"/>
          </a:p>
        </p:txBody>
      </p:sp>
      <p:pic>
        <p:nvPicPr>
          <p:cNvPr id="5122"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5968"/>
          <a:stretch/>
        </p:blipFill>
        <p:spPr bwMode="auto">
          <a:xfrm>
            <a:off x="2133600" y="421574"/>
            <a:ext cx="4800599" cy="6436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8254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71793546"/>
              </p:ext>
            </p:extLst>
          </p:nvPr>
        </p:nvGraphicFramePr>
        <p:xfrm>
          <a:off x="304800" y="1138907"/>
          <a:ext cx="8382000" cy="5587769"/>
        </p:xfrm>
        <a:graphic>
          <a:graphicData uri="http://schemas.openxmlformats.org/drawingml/2006/table">
            <a:tbl>
              <a:tblPr/>
              <a:tblGrid>
                <a:gridCol w="2095499"/>
                <a:gridCol w="6286501"/>
              </a:tblGrid>
              <a:tr h="444559">
                <a:tc>
                  <a:txBody>
                    <a:bodyPr/>
                    <a:lstStyle/>
                    <a:p>
                      <a:r>
                        <a:rPr lang="en-US" sz="1400" b="1" dirty="0"/>
                        <a:t>Glucagon</a:t>
                      </a:r>
                      <a:endParaRPr lang="en-US" sz="14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a:t>A protein hormone secreted by pancreatic endocrine cells that raises blood glucose levels; an antagonistic hormone to insulin.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9773">
                <a:tc>
                  <a:txBody>
                    <a:bodyPr/>
                    <a:lstStyle/>
                    <a:p>
                      <a:r>
                        <a:rPr lang="en-US" sz="1400" b="1" dirty="0"/>
                        <a:t>Glucose Tolerance Test</a:t>
                      </a:r>
                      <a:endParaRPr lang="en-US" sz="14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a:t>A test of the body’s ability to metabolize glucose that involves the administration of a measured dose of glucose to the fasting stomach and the determination of blood glucose levels in the blood or urine at intervals thereafter and that is used especially to detect diabetes.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1020">
                <a:tc>
                  <a:txBody>
                    <a:bodyPr/>
                    <a:lstStyle/>
                    <a:p>
                      <a:r>
                        <a:rPr lang="en-US" sz="1400" b="1" dirty="0"/>
                        <a:t>Homeostasis</a:t>
                      </a:r>
                      <a:endParaRPr lang="en-US" sz="14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The maintenance of relatively stable internal physiological conditions (as body temperature or the pH of blood) in higher animals under fluctuating environmental conditions.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1865">
                <a:tc>
                  <a:txBody>
                    <a:bodyPr/>
                    <a:lstStyle/>
                    <a:p>
                      <a:r>
                        <a:rPr lang="en-US" sz="1400" b="1"/>
                        <a:t>Hormone</a:t>
                      </a:r>
                      <a:endParaRPr lang="en-US" sz="140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A product of living cells that circulates in blood and produces a specific, often stimulatory, effect on the activity of cells that are often far from the source of the hormone.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1865">
                <a:tc>
                  <a:txBody>
                    <a:bodyPr/>
                    <a:lstStyle/>
                    <a:p>
                      <a:r>
                        <a:rPr lang="en-US" sz="1400" b="1"/>
                        <a:t>Insulin</a:t>
                      </a:r>
                      <a:endParaRPr lang="en-US" sz="140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A protein hormone secreted by the pancreas that is essential for the metabolism of carbohydrates and the regulation of glucose levels in the blood.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1865">
                <a:tc>
                  <a:txBody>
                    <a:bodyPr/>
                    <a:lstStyle/>
                    <a:p>
                      <a:r>
                        <a:rPr lang="en-US" sz="1400" b="1"/>
                        <a:t>Negative Feedback</a:t>
                      </a:r>
                      <a:endParaRPr lang="en-US" sz="140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A primary mechanism of homeostasis, whereby a change in a physiological variable that is being monitored triggers a response that counteracts the initial fluctuation.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7909">
                <a:tc>
                  <a:txBody>
                    <a:bodyPr/>
                    <a:lstStyle/>
                    <a:p>
                      <a:r>
                        <a:rPr lang="en-US" sz="1400" b="1"/>
                        <a:t>Positive Feedback</a:t>
                      </a:r>
                      <a:endParaRPr lang="en-US" sz="140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Feedback that tends to magnify a process or increase its output.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1865">
                <a:tc>
                  <a:txBody>
                    <a:bodyPr/>
                    <a:lstStyle/>
                    <a:p>
                      <a:r>
                        <a:rPr lang="en-US" sz="1400" b="1"/>
                        <a:t>Type 1 Diabetes</a:t>
                      </a:r>
                      <a:endParaRPr lang="en-US" sz="140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Diabetes of a form that usually develops during childhood or adolescence and is characterized by a severe deficiency of insulin, leading to high blood glucose levels.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9773">
                <a:tc>
                  <a:txBody>
                    <a:bodyPr/>
                    <a:lstStyle/>
                    <a:p>
                      <a:r>
                        <a:rPr lang="en-US" sz="1400" b="1" dirty="0"/>
                        <a:t>Type 2 Diabetes</a:t>
                      </a:r>
                      <a:endParaRPr lang="en-US" sz="140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Diabetes of a form that develops especially in adults and most often obese individuals and that is characterized by high blood glucose resulting from impaired insulin utilization coupled with the body’s inability to compensate with increased insulin production.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12535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mages.medicinenet.com/images/ccf/42943_Type1Diabet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4520" y="152400"/>
            <a:ext cx="5444356" cy="5638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05000" y="5791200"/>
            <a:ext cx="6019800" cy="646331"/>
          </a:xfrm>
          <a:prstGeom prst="rect">
            <a:avLst/>
          </a:prstGeom>
          <a:noFill/>
        </p:spPr>
        <p:txBody>
          <a:bodyPr wrap="square" rtlCol="0">
            <a:spAutoFit/>
          </a:bodyPr>
          <a:lstStyle/>
          <a:p>
            <a:r>
              <a:rPr lang="en-US" dirty="0" smtClean="0"/>
              <a:t>Pancreas is unable to make insulin.  Therefore, glucose cannot get into the cells for energy.</a:t>
            </a:r>
            <a:endParaRPr lang="en-US" dirty="0"/>
          </a:p>
        </p:txBody>
      </p:sp>
    </p:spTree>
    <p:extLst>
      <p:ext uri="{BB962C8B-B14F-4D97-AF65-F5344CB8AC3E}">
        <p14:creationId xmlns:p14="http://schemas.microsoft.com/office/powerpoint/2010/main" val="1357513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mages.medicinenet.com/images/ccf/42940_typ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01282"/>
            <a:ext cx="5410200" cy="560342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24000" y="5638800"/>
            <a:ext cx="5867400" cy="923330"/>
          </a:xfrm>
          <a:prstGeom prst="rect">
            <a:avLst/>
          </a:prstGeom>
          <a:noFill/>
        </p:spPr>
        <p:txBody>
          <a:bodyPr wrap="square" rtlCol="0">
            <a:spAutoFit/>
          </a:bodyPr>
          <a:lstStyle/>
          <a:p>
            <a:r>
              <a:rPr lang="en-US" dirty="0" smtClean="0"/>
              <a:t>Insulin is made, but cell receptors do not work at getting recognizing that insulin.  Therefore, glucose cannot get into the cells for energy. </a:t>
            </a:r>
            <a:endParaRPr lang="en-US" dirty="0"/>
          </a:p>
        </p:txBody>
      </p:sp>
    </p:spTree>
    <p:extLst>
      <p:ext uri="{BB962C8B-B14F-4D97-AF65-F5344CB8AC3E}">
        <p14:creationId xmlns:p14="http://schemas.microsoft.com/office/powerpoint/2010/main" val="1693307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Glucose tolerance testing</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7400" y="685800"/>
            <a:ext cx="4853940" cy="2926080"/>
          </a:xfrm>
          <a:prstGeom prst="rect">
            <a:avLst/>
          </a:prstGeom>
          <a:noFill/>
          <a:ln>
            <a:noFill/>
          </a:ln>
        </p:spPr>
      </p:pic>
      <p:sp>
        <p:nvSpPr>
          <p:cNvPr id="5" name="TextBox 4"/>
          <p:cNvSpPr txBox="1"/>
          <p:nvPr/>
        </p:nvSpPr>
        <p:spPr>
          <a:xfrm>
            <a:off x="0" y="3124200"/>
            <a:ext cx="9144000" cy="3693319"/>
          </a:xfrm>
          <a:prstGeom prst="rect">
            <a:avLst/>
          </a:prstGeom>
          <a:noFill/>
        </p:spPr>
        <p:txBody>
          <a:bodyPr wrap="square" rtlCol="0">
            <a:spAutoFit/>
          </a:bodyPr>
          <a:lstStyle/>
          <a:p>
            <a:r>
              <a:rPr lang="en-US" sz="2400" dirty="0" smtClean="0"/>
              <a:t>Examples:</a:t>
            </a:r>
          </a:p>
          <a:p>
            <a:pPr marL="342900" indent="-342900">
              <a:buAutoNum type="arabicPeriod"/>
            </a:pPr>
            <a:r>
              <a:rPr lang="en-US" sz="2400" dirty="0" smtClean="0"/>
              <a:t>Solid line:  glucose is high and remains high for several minutes after drinking the glucose solution.  This patient has diabetes.  We cannot tell what type yet, we would have to do insulin testing to determine this.</a:t>
            </a:r>
          </a:p>
          <a:p>
            <a:pPr marL="342900" indent="-342900">
              <a:buAutoNum type="arabicPeriod"/>
            </a:pPr>
            <a:r>
              <a:rPr lang="en-US" sz="2400" dirty="0" smtClean="0"/>
              <a:t>Dotted line:  glucose goes up immediately after drinking the glucose solution and then goes down shortly afterward.  This patient does not have diabetes because insulin is bringing their blood glucose levels down, like it should.</a:t>
            </a:r>
          </a:p>
          <a:p>
            <a:pPr marL="342900" indent="-342900">
              <a:buAutoNum type="arabicPeriod"/>
            </a:pPr>
            <a:endParaRPr lang="en-US" dirty="0"/>
          </a:p>
        </p:txBody>
      </p:sp>
    </p:spTree>
    <p:extLst>
      <p:ext uri="{BB962C8B-B14F-4D97-AF65-F5344CB8AC3E}">
        <p14:creationId xmlns:p14="http://schemas.microsoft.com/office/powerpoint/2010/main" val="600289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Insulin Testing:  No Diabetes</a:t>
            </a:r>
            <a:endParaRPr lang="en-US" dirty="0"/>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295400"/>
            <a:ext cx="8839200" cy="4572000"/>
          </a:xfrm>
          <a:prstGeom prst="rect">
            <a:avLst/>
          </a:prstGeom>
          <a:noFill/>
          <a:ln>
            <a:noFill/>
          </a:ln>
        </p:spPr>
      </p:pic>
      <p:sp>
        <p:nvSpPr>
          <p:cNvPr id="7" name="TextBox 6"/>
          <p:cNvSpPr txBox="1"/>
          <p:nvPr/>
        </p:nvSpPr>
        <p:spPr>
          <a:xfrm>
            <a:off x="1600200" y="5867400"/>
            <a:ext cx="6096000" cy="923330"/>
          </a:xfrm>
          <a:prstGeom prst="rect">
            <a:avLst/>
          </a:prstGeom>
          <a:noFill/>
        </p:spPr>
        <p:txBody>
          <a:bodyPr wrap="square" rtlCol="0">
            <a:spAutoFit/>
          </a:bodyPr>
          <a:lstStyle/>
          <a:p>
            <a:r>
              <a:rPr lang="en-US" dirty="0" smtClean="0"/>
              <a:t>Glucose levels remain low while insulin levels are high .  After drinking the glucose solution, insulin increases to keep the glucose levels low in the bloodstream. </a:t>
            </a:r>
            <a:endParaRPr lang="en-US" dirty="0"/>
          </a:p>
        </p:txBody>
      </p:sp>
    </p:spTree>
    <p:extLst>
      <p:ext uri="{BB962C8B-B14F-4D97-AF65-F5344CB8AC3E}">
        <p14:creationId xmlns:p14="http://schemas.microsoft.com/office/powerpoint/2010/main" val="782688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Insulin Testing:  Type 1 Diabetes</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295400"/>
            <a:ext cx="8229599" cy="4267199"/>
          </a:xfrm>
          <a:prstGeom prst="rect">
            <a:avLst/>
          </a:prstGeom>
          <a:noFill/>
          <a:ln>
            <a:noFill/>
          </a:ln>
        </p:spPr>
      </p:pic>
      <p:sp>
        <p:nvSpPr>
          <p:cNvPr id="5" name="TextBox 4"/>
          <p:cNvSpPr txBox="1"/>
          <p:nvPr/>
        </p:nvSpPr>
        <p:spPr>
          <a:xfrm>
            <a:off x="1828800" y="5638800"/>
            <a:ext cx="4953000" cy="923330"/>
          </a:xfrm>
          <a:prstGeom prst="rect">
            <a:avLst/>
          </a:prstGeom>
          <a:noFill/>
        </p:spPr>
        <p:txBody>
          <a:bodyPr wrap="square" rtlCol="0">
            <a:spAutoFit/>
          </a:bodyPr>
          <a:lstStyle/>
          <a:p>
            <a:r>
              <a:rPr lang="en-US" dirty="0" smtClean="0"/>
              <a:t>High Glucose, very low and no increase to insulin levels.  Insulin is not being made in type 1 diabetes.</a:t>
            </a:r>
            <a:endParaRPr lang="en-US" dirty="0"/>
          </a:p>
        </p:txBody>
      </p:sp>
    </p:spTree>
    <p:extLst>
      <p:ext uri="{BB962C8B-B14F-4D97-AF65-F5344CB8AC3E}">
        <p14:creationId xmlns:p14="http://schemas.microsoft.com/office/powerpoint/2010/main" val="3193552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Insulin Testing:  Type 2 Diabetes</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447800"/>
            <a:ext cx="8686800" cy="4267199"/>
          </a:xfrm>
          <a:prstGeom prst="rect">
            <a:avLst/>
          </a:prstGeom>
          <a:noFill/>
          <a:ln>
            <a:noFill/>
          </a:ln>
        </p:spPr>
      </p:pic>
      <p:sp>
        <p:nvSpPr>
          <p:cNvPr id="5" name="TextBox 4"/>
          <p:cNvSpPr txBox="1"/>
          <p:nvPr/>
        </p:nvSpPr>
        <p:spPr>
          <a:xfrm>
            <a:off x="1371600" y="5642431"/>
            <a:ext cx="5638800" cy="1200329"/>
          </a:xfrm>
          <a:prstGeom prst="rect">
            <a:avLst/>
          </a:prstGeom>
          <a:noFill/>
        </p:spPr>
        <p:txBody>
          <a:bodyPr wrap="square" rtlCol="0">
            <a:spAutoFit/>
          </a:bodyPr>
          <a:lstStyle/>
          <a:p>
            <a:r>
              <a:rPr lang="en-US" dirty="0" smtClean="0"/>
              <a:t>Glucose and insulin are both high.  The insulin is being made, but the cells do not know how to use it.  Therefore, the insulin is not helping lower the blood sugar because it is not allowing the cells to take in the excess glucose. </a:t>
            </a:r>
            <a:endParaRPr lang="en-US" dirty="0"/>
          </a:p>
        </p:txBody>
      </p:sp>
    </p:spTree>
    <p:extLst>
      <p:ext uri="{BB962C8B-B14F-4D97-AF65-F5344CB8AC3E}">
        <p14:creationId xmlns:p14="http://schemas.microsoft.com/office/powerpoint/2010/main" val="434945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Insulin Help Glucose Enter the Cells?  </a:t>
            </a:r>
            <a:endParaRPr lang="en-US" dirty="0"/>
          </a:p>
        </p:txBody>
      </p:sp>
      <p:pic>
        <p:nvPicPr>
          <p:cNvPr id="4098" name="Picture 2" descr="http://www.powersupplements.com/ala/images/glucos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523998"/>
            <a:ext cx="5397500" cy="299861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2400" y="4522608"/>
            <a:ext cx="8991600" cy="2308324"/>
          </a:xfrm>
          <a:prstGeom prst="rect">
            <a:avLst/>
          </a:prstGeom>
          <a:noFill/>
        </p:spPr>
        <p:txBody>
          <a:bodyPr wrap="square" rtlCol="0">
            <a:spAutoFit/>
          </a:bodyPr>
          <a:lstStyle/>
          <a:p>
            <a:pPr marL="342900" indent="-342900">
              <a:buAutoNum type="arabicPeriod"/>
            </a:pPr>
            <a:r>
              <a:rPr lang="en-US" sz="2400" dirty="0" smtClean="0"/>
              <a:t>After eating, the glucose levels increase in the bloodstream.</a:t>
            </a:r>
          </a:p>
          <a:p>
            <a:pPr marL="342900" indent="-342900">
              <a:buAutoNum type="arabicPeriod"/>
            </a:pPr>
            <a:r>
              <a:rPr lang="en-US" sz="2400" dirty="0" smtClean="0"/>
              <a:t>Insulin is released from the pancreas.</a:t>
            </a:r>
          </a:p>
          <a:p>
            <a:pPr marL="342900" indent="-342900">
              <a:buAutoNum type="arabicPeriod"/>
            </a:pPr>
            <a:r>
              <a:rPr lang="en-US" sz="2400" dirty="0" smtClean="0"/>
              <a:t>Insulin attaches to insulin receptors on the cell membrane.</a:t>
            </a:r>
          </a:p>
          <a:p>
            <a:pPr marL="342900" indent="-342900">
              <a:buAutoNum type="arabicPeriod"/>
            </a:pPr>
            <a:r>
              <a:rPr lang="en-US" sz="2400" dirty="0" smtClean="0"/>
              <a:t>This sends a message to the glucose transporters inside the cell to attach its channel proteins into the cell membrane.</a:t>
            </a:r>
          </a:p>
          <a:p>
            <a:pPr marL="342900" indent="-342900">
              <a:buAutoNum type="arabicPeriod"/>
            </a:pPr>
            <a:r>
              <a:rPr lang="en-US" sz="2400" dirty="0" smtClean="0"/>
              <a:t>Glucose then enters the cell through these transport proteins.  </a:t>
            </a:r>
            <a:endParaRPr lang="en-US" sz="2400" dirty="0"/>
          </a:p>
        </p:txBody>
      </p:sp>
    </p:spTree>
    <p:extLst>
      <p:ext uri="{BB962C8B-B14F-4D97-AF65-F5344CB8AC3E}">
        <p14:creationId xmlns:p14="http://schemas.microsoft.com/office/powerpoint/2010/main" val="1493329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162</TotalTime>
  <Words>766</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2.1 Diagnosing Diabetes  </vt:lpstr>
      <vt:lpstr>Key terms </vt:lpstr>
      <vt:lpstr>PowerPoint Presentation</vt:lpstr>
      <vt:lpstr>PowerPoint Presentation</vt:lpstr>
      <vt:lpstr>Glucose tolerance testing</vt:lpstr>
      <vt:lpstr>Insulin Testing:  No Diabetes</vt:lpstr>
      <vt:lpstr>Insulin Testing:  Type 1 Diabetes</vt:lpstr>
      <vt:lpstr>Insulin Testing:  Type 2 Diabetes</vt:lpstr>
      <vt:lpstr>How Does Insulin Help Glucose Enter the Cells?  </vt:lpstr>
      <vt:lpstr>Negative vs. Positive Feedback</vt:lpstr>
      <vt:lpstr>Glucose Feedback Loop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 Diagnosing Diabetes</dc:title>
  <dc:creator>BlackburnAmy</dc:creator>
  <cp:lastModifiedBy>Chadwick Leslie</cp:lastModifiedBy>
  <cp:revision>11</cp:revision>
  <cp:lastPrinted>2013-10-09T15:00:00Z</cp:lastPrinted>
  <dcterms:created xsi:type="dcterms:W3CDTF">2013-10-09T14:19:47Z</dcterms:created>
  <dcterms:modified xsi:type="dcterms:W3CDTF">2014-10-21T04:35:59Z</dcterms:modified>
</cp:coreProperties>
</file>