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73" r:id="rId6"/>
    <p:sldId id="261" r:id="rId7"/>
    <p:sldId id="260" r:id="rId8"/>
    <p:sldId id="262" r:id="rId9"/>
    <p:sldId id="264" r:id="rId10"/>
    <p:sldId id="266" r:id="rId11"/>
    <p:sldId id="267" r:id="rId12"/>
    <p:sldId id="265" r:id="rId13"/>
    <p:sldId id="268" r:id="rId14"/>
    <p:sldId id="263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263-81AF-46F4-8753-3B71FDA19D9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2054-D43E-45FE-9342-7CD86AEA776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263-81AF-46F4-8753-3B71FDA19D9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2054-D43E-45FE-9342-7CD86AEA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263-81AF-46F4-8753-3B71FDA19D9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2054-D43E-45FE-9342-7CD86AEA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263-81AF-46F4-8753-3B71FDA19D9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2054-D43E-45FE-9342-7CD86AEA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263-81AF-46F4-8753-3B71FDA19D9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2054-D43E-45FE-9342-7CD86AEA776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263-81AF-46F4-8753-3B71FDA19D9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2054-D43E-45FE-9342-7CD86AEA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263-81AF-46F4-8753-3B71FDA19D9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2054-D43E-45FE-9342-7CD86AEA776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263-81AF-46F4-8753-3B71FDA19D9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2054-D43E-45FE-9342-7CD86AEA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263-81AF-46F4-8753-3B71FDA19D9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2054-D43E-45FE-9342-7CD86AEA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263-81AF-46F4-8753-3B71FDA19D9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2054-D43E-45FE-9342-7CD86AEA776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E263-81AF-46F4-8753-3B71FDA19D9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2054-D43E-45FE-9342-7CD86AEA77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8FE263-81AF-46F4-8753-3B71FDA19D9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AAA2054-D43E-45FE-9342-7CD86AEA77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Brain organization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Heidi </a:t>
            </a:r>
            <a:r>
              <a:rPr lang="en-US" dirty="0" err="1" smtClean="0"/>
              <a:t>Hisrich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Posterior portion of frontal lobe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1529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4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Broca’s</a:t>
            </a:r>
            <a:r>
              <a:rPr lang="en-US" dirty="0" smtClean="0"/>
              <a:t>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Small, lateral region of frontal lobe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648200" cy="322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8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Parietal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</a:t>
            </a:r>
            <a:r>
              <a:rPr lang="en-US" dirty="0" smtClean="0"/>
              <a:t>Neocortex</a:t>
            </a:r>
            <a:endParaRPr lang="en-US" dirty="0"/>
          </a:p>
          <a:p>
            <a:r>
              <a:rPr lang="en-US" dirty="0" smtClean="0"/>
              <a:t>An important region is the sensory cortex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67000"/>
            <a:ext cx="4157662" cy="36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4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portion of parietal lobe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62188"/>
            <a:ext cx="4787770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8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Occipital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posterior part </a:t>
            </a:r>
            <a:r>
              <a:rPr lang="en-US" dirty="0"/>
              <a:t>of </a:t>
            </a:r>
            <a:r>
              <a:rPr lang="en-US" dirty="0" smtClean="0"/>
              <a:t>Neocortex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4203992" cy="393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0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876800"/>
          </a:xfrm>
        </p:spPr>
        <p:txBody>
          <a:bodyPr/>
          <a:lstStyle/>
          <a:p>
            <a:r>
              <a:rPr lang="en-US" dirty="0"/>
              <a:t>Part of </a:t>
            </a:r>
            <a:r>
              <a:rPr lang="en-US" dirty="0" smtClean="0"/>
              <a:t>Neocortex</a:t>
            </a:r>
            <a:endParaRPr lang="en-US" dirty="0"/>
          </a:p>
          <a:p>
            <a:r>
              <a:rPr lang="en-US" dirty="0" smtClean="0"/>
              <a:t>2 important regions</a:t>
            </a:r>
          </a:p>
          <a:p>
            <a:pPr lvl="1"/>
            <a:r>
              <a:rPr lang="en-US" dirty="0" smtClean="0"/>
              <a:t>Auditory cortex </a:t>
            </a:r>
          </a:p>
          <a:p>
            <a:pPr lvl="1"/>
            <a:r>
              <a:rPr lang="en-US" dirty="0" smtClean="0"/>
              <a:t>Wernicke’s area</a:t>
            </a:r>
          </a:p>
        </p:txBody>
      </p:sp>
      <p:pic>
        <p:nvPicPr>
          <p:cNvPr id="12290" name="Picture 2" descr="http://teamextreme-laughter-in-medicine.wikispaces.com/file/view/level04temporalLobe.jpg/175612243/level04temporal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4191000" cy="419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Cortex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2819400" cy="4648200"/>
          </a:xfrm>
        </p:spPr>
        <p:txBody>
          <a:bodyPr/>
          <a:lstStyle/>
          <a:p>
            <a:r>
              <a:rPr lang="en-US" dirty="0" smtClean="0"/>
              <a:t>A small region of the temporal lobe</a:t>
            </a:r>
            <a:endParaRPr lang="en-US" dirty="0"/>
          </a:p>
        </p:txBody>
      </p:sp>
      <p:pic>
        <p:nvPicPr>
          <p:cNvPr id="14338" name="Picture 2" descr="https://encrypted-tbn1.gstatic.com/images?q=tbn:ANd9GcSSdgqpa8C_2zTvwOrmXpnX8OHHneuehLhPngNKEJQp5byKfK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5620039" cy="428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5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Wernicke’s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876800"/>
          </a:xfrm>
        </p:spPr>
        <p:txBody>
          <a:bodyPr/>
          <a:lstStyle/>
          <a:p>
            <a:r>
              <a:rPr lang="en-US" dirty="0" smtClean="0"/>
              <a:t>A superior and posterior portion of the temporal lobe</a:t>
            </a:r>
            <a:endParaRPr lang="en-US" dirty="0"/>
          </a:p>
        </p:txBody>
      </p:sp>
      <p:pic>
        <p:nvPicPr>
          <p:cNvPr id="15362" name="Picture 2" descr="http://cdn4.psypost.org/wp-content/uploads/2012/02/Wernickes-a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114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9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you get to find out what each part does!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to get to researching…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Amazing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parts</a:t>
            </a:r>
          </a:p>
          <a:p>
            <a:pPr lvl="1"/>
            <a:r>
              <a:rPr lang="en-US" dirty="0" smtClean="0"/>
              <a:t>Old/Reptilian</a:t>
            </a:r>
          </a:p>
          <a:p>
            <a:pPr lvl="1"/>
            <a:r>
              <a:rPr lang="en-US" dirty="0" smtClean="0"/>
              <a:t>Inner/Mammalian</a:t>
            </a:r>
          </a:p>
          <a:p>
            <a:pPr lvl="1"/>
            <a:r>
              <a:rPr lang="en-US" dirty="0" smtClean="0"/>
              <a:t>Newest/Primate</a:t>
            </a:r>
          </a:p>
          <a:p>
            <a:pPr lvl="1"/>
            <a:endParaRPr lang="en-US" dirty="0"/>
          </a:p>
        </p:txBody>
      </p:sp>
      <p:pic>
        <p:nvPicPr>
          <p:cNvPr id="1029" name="Picture 5" descr="http://upload.wikimedia.org/wikipedia/en/a/a8/Triune_bra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97243"/>
            <a:ext cx="4600575" cy="40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12397"/>
            <a:ext cx="2904621" cy="257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5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 Brain (Reptilian)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Evolved 1st</a:t>
            </a:r>
          </a:p>
          <a:p>
            <a:r>
              <a:rPr lang="en-US" dirty="0" smtClean="0"/>
              <a:t>2 parts</a:t>
            </a:r>
          </a:p>
          <a:p>
            <a:pPr lvl="1"/>
            <a:r>
              <a:rPr lang="en-US" dirty="0" smtClean="0"/>
              <a:t>Cerebellum</a:t>
            </a:r>
          </a:p>
          <a:p>
            <a:pPr lvl="1"/>
            <a:r>
              <a:rPr lang="en-US" dirty="0" smtClean="0"/>
              <a:t>Brain Stem</a:t>
            </a:r>
            <a:endParaRPr lang="en-US" dirty="0"/>
          </a:p>
        </p:txBody>
      </p:sp>
      <p:pic>
        <p:nvPicPr>
          <p:cNvPr id="2052" name="Picture 4" descr="http://www.is.umk.pl/%7Educh/ref/00/00-how-brain/triu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2971800"/>
            <a:ext cx="42862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2551964" cy="302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8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Part of Reptilian Brain that includes the </a:t>
            </a:r>
          </a:p>
          <a:p>
            <a:pPr lvl="2"/>
            <a:r>
              <a:rPr lang="en-US" dirty="0" smtClean="0"/>
              <a:t>Midbrain (most superior)</a:t>
            </a:r>
          </a:p>
          <a:p>
            <a:pPr lvl="2"/>
            <a:r>
              <a:rPr lang="en-US" dirty="0" smtClean="0"/>
              <a:t>Hindbrain, which includes:</a:t>
            </a:r>
          </a:p>
          <a:p>
            <a:pPr lvl="3"/>
            <a:r>
              <a:rPr lang="en-US" dirty="0" smtClean="0"/>
              <a:t>Pons</a:t>
            </a:r>
            <a:endParaRPr lang="en-US" dirty="0"/>
          </a:p>
          <a:p>
            <a:pPr lvl="3"/>
            <a:r>
              <a:rPr lang="en-US" dirty="0" smtClean="0"/>
              <a:t>Medulla Oblongata (most inferior)—connects to spinal cord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56157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2838450" cy="23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2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Cerebellum (“little brain”)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n-US" dirty="0" smtClean="0"/>
              <a:t>The other part </a:t>
            </a:r>
            <a:r>
              <a:rPr lang="en-US" dirty="0"/>
              <a:t>of </a:t>
            </a:r>
            <a:r>
              <a:rPr lang="en-US" dirty="0" smtClean="0"/>
              <a:t>the Reptilian Brain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457200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2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Forebrain (newer brain)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876800"/>
          </a:xfrm>
        </p:spPr>
        <p:txBody>
          <a:bodyPr/>
          <a:lstStyle/>
          <a:p>
            <a:r>
              <a:rPr lang="en-US" dirty="0" smtClean="0"/>
              <a:t>The stuff that’s newer</a:t>
            </a:r>
          </a:p>
          <a:p>
            <a:r>
              <a:rPr lang="en-US" dirty="0" smtClean="0"/>
              <a:t>Brown in pic</a:t>
            </a:r>
          </a:p>
          <a:p>
            <a:r>
              <a:rPr lang="en-US" dirty="0" smtClean="0"/>
              <a:t>2 parts</a:t>
            </a:r>
          </a:p>
          <a:p>
            <a:pPr lvl="1"/>
            <a:r>
              <a:rPr lang="en-US" dirty="0" smtClean="0"/>
              <a:t>Limbic System</a:t>
            </a:r>
          </a:p>
          <a:p>
            <a:pPr lvl="1"/>
            <a:r>
              <a:rPr lang="en-US" dirty="0" smtClean="0"/>
              <a:t>Neocortex</a:t>
            </a:r>
            <a:endParaRPr lang="en-US" dirty="0"/>
          </a:p>
        </p:txBody>
      </p:sp>
      <p:pic>
        <p:nvPicPr>
          <p:cNvPr id="5122" name="Picture 2" descr="http://classconnection.s3.amazonaws.com/252/flashcards/1048252/png/forebrain13289878722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16" y="2286000"/>
            <a:ext cx="5548959" cy="392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Limbic System (Mammalian Brain)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r>
              <a:rPr lang="en-US" dirty="0" smtClean="0"/>
              <a:t>Part of forebrain</a:t>
            </a:r>
          </a:p>
          <a:p>
            <a:r>
              <a:rPr lang="en-US" dirty="0" smtClean="0"/>
              <a:t>Evolved 2</a:t>
            </a:r>
            <a:r>
              <a:rPr lang="en-US" baseline="30000" dirty="0" smtClean="0"/>
              <a:t>nd </a:t>
            </a:r>
            <a:r>
              <a:rPr lang="en-US" dirty="0" smtClean="0"/>
              <a:t>(after reptilian and before Neocortex)</a:t>
            </a:r>
          </a:p>
          <a:p>
            <a:r>
              <a:rPr lang="en-US" dirty="0" smtClean="0"/>
              <a:t>Deepest portion—Many parts, including:</a:t>
            </a:r>
          </a:p>
          <a:p>
            <a:pPr lvl="1"/>
            <a:r>
              <a:rPr lang="en-US" dirty="0" smtClean="0"/>
              <a:t>Hippocampus</a:t>
            </a:r>
          </a:p>
          <a:p>
            <a:pPr lvl="1"/>
            <a:r>
              <a:rPr lang="en-US" dirty="0" smtClean="0"/>
              <a:t>Hypothalamus</a:t>
            </a:r>
          </a:p>
          <a:p>
            <a:pPr lvl="1"/>
            <a:r>
              <a:rPr lang="en-US" dirty="0" smtClean="0"/>
              <a:t>Amygdala</a:t>
            </a:r>
          </a:p>
          <a:p>
            <a:pPr lvl="1"/>
            <a:r>
              <a:rPr lang="en-US" dirty="0" smtClean="0"/>
              <a:t>Olfactory bulbs</a:t>
            </a:r>
          </a:p>
          <a:p>
            <a:pPr lvl="1"/>
            <a:r>
              <a:rPr lang="en-US" dirty="0" smtClean="0"/>
              <a:t>Pineal gland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085" y="3200400"/>
            <a:ext cx="511968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8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Neocortex (Primate)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forebrain</a:t>
            </a:r>
          </a:p>
          <a:p>
            <a:r>
              <a:rPr lang="en-US" dirty="0" smtClean="0"/>
              <a:t>Evolved most recently</a:t>
            </a:r>
          </a:p>
          <a:p>
            <a:pPr lvl="1"/>
            <a:r>
              <a:rPr lang="en-US" dirty="0" smtClean="0"/>
              <a:t>Meaning is “new covering”</a:t>
            </a:r>
          </a:p>
          <a:p>
            <a:r>
              <a:rPr lang="en-US" dirty="0" smtClean="0"/>
              <a:t>4 lobes</a:t>
            </a:r>
          </a:p>
          <a:p>
            <a:pPr lvl="1"/>
            <a:r>
              <a:rPr lang="en-US" dirty="0" smtClean="0"/>
              <a:t>Frontal</a:t>
            </a:r>
          </a:p>
          <a:p>
            <a:pPr lvl="1"/>
            <a:r>
              <a:rPr lang="en-US" dirty="0" smtClean="0"/>
              <a:t>Temporal</a:t>
            </a:r>
          </a:p>
          <a:p>
            <a:pPr lvl="1"/>
            <a:r>
              <a:rPr lang="en-US" dirty="0" smtClean="0"/>
              <a:t>Parietal</a:t>
            </a:r>
          </a:p>
          <a:p>
            <a:pPr lvl="1"/>
            <a:r>
              <a:rPr lang="en-US" dirty="0" smtClean="0"/>
              <a:t>Occipital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5105400" cy="359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7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Lobe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Neocortex</a:t>
            </a:r>
          </a:p>
          <a:p>
            <a:r>
              <a:rPr lang="en-US" dirty="0" smtClean="0"/>
              <a:t>Last part of brain to develop as we grow</a:t>
            </a:r>
          </a:p>
          <a:p>
            <a:r>
              <a:rPr lang="en-US" dirty="0" smtClean="0"/>
              <a:t>2 important regions</a:t>
            </a:r>
          </a:p>
          <a:p>
            <a:pPr lvl="1"/>
            <a:r>
              <a:rPr lang="en-US" dirty="0" smtClean="0"/>
              <a:t>Motor Cortex</a:t>
            </a:r>
          </a:p>
          <a:p>
            <a:pPr lvl="1"/>
            <a:r>
              <a:rPr lang="en-US" dirty="0" err="1" smtClean="0"/>
              <a:t>Broca’s</a:t>
            </a:r>
            <a:r>
              <a:rPr lang="en-US" dirty="0" smtClean="0"/>
              <a:t> Area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04" y="2971800"/>
            <a:ext cx="6224596" cy="359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4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</TotalTime>
  <Words>256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Brain organization</vt:lpstr>
      <vt:lpstr>Our Amazing Brain</vt:lpstr>
      <vt:lpstr>The Old Brain (Reptilian) </vt:lpstr>
      <vt:lpstr>The Brain Stem</vt:lpstr>
      <vt:lpstr>The Cerebellum (“little brain”)</vt:lpstr>
      <vt:lpstr>The Forebrain (newer brain) </vt:lpstr>
      <vt:lpstr>The Limbic System (Mammalian Brain)</vt:lpstr>
      <vt:lpstr>The Neocortex (Primate)</vt:lpstr>
      <vt:lpstr>Frontal Lobe</vt:lpstr>
      <vt:lpstr>Motor Cortex</vt:lpstr>
      <vt:lpstr>Broca’s Area</vt:lpstr>
      <vt:lpstr>Parietal Lobe</vt:lpstr>
      <vt:lpstr>Sensory Cortex</vt:lpstr>
      <vt:lpstr>Occipital Lobe</vt:lpstr>
      <vt:lpstr>Temporal Lobe</vt:lpstr>
      <vt:lpstr>Auditory Cortex</vt:lpstr>
      <vt:lpstr>Wernicke’s Area</vt:lpstr>
      <vt:lpstr>Now you get to find out what each part does!</vt:lpstr>
    </vt:vector>
  </TitlesOfParts>
  <Company>Richmond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organization</dc:title>
  <dc:creator>Hisrich, Heidi</dc:creator>
  <cp:lastModifiedBy>Chadwick Leslie</cp:lastModifiedBy>
  <cp:revision>6</cp:revision>
  <dcterms:created xsi:type="dcterms:W3CDTF">2013-09-18T23:52:03Z</dcterms:created>
  <dcterms:modified xsi:type="dcterms:W3CDTF">2014-10-16T18:47:26Z</dcterms:modified>
</cp:coreProperties>
</file>